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notesSlides/notesSlide57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Default Extension="emf" ContentType="image/x-emf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notesSlides/notesSlide87.xml" ContentType="application/vnd.openxmlformats-officedocument.presentationml.notes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notesSlides/notesSlide65.xml" ContentType="application/vnd.openxmlformats-officedocument.presentationml.notesSlide+xml"/>
  <Override PartName="/ppt/slides/slide41.xml" ContentType="application/vnd.openxmlformats-officedocument.presentationml.slide+xml"/>
  <Override PartName="/ppt/slideLayouts/slideLayout51.xml" ContentType="application/vnd.openxmlformats-officedocument.presentationml.slideLayout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slideLayouts/slideLayout40.xml" ContentType="application/vnd.openxmlformats-officedocument.presentationml.slideLayout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s/slide79.xml" ContentType="application/vnd.openxmlformats-officedocument.presentationml.slide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Default Extension="tiff" ContentType="image/tiff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Default Extension="vml" ContentType="application/vnd.openxmlformats-officedocument.vmlDrawing"/>
  <Override PartName="/ppt/slides/slide89.xml" ContentType="application/vnd.openxmlformats-officedocument.presentationml.slide+xml"/>
  <Override PartName="/ppt/slideLayouts/slideLayout99.xml" ContentType="application/vnd.openxmlformats-officedocument.presentationml.slideLayout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notesSlides/notesSlide36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5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  <p:sldMasterId id="2147483677" r:id="rId2"/>
    <p:sldMasterId id="2147483689" r:id="rId3"/>
    <p:sldMasterId id="2147483713" r:id="rId4"/>
    <p:sldMasterId id="2147483761" r:id="rId5"/>
    <p:sldMasterId id="2147483773" r:id="rId6"/>
    <p:sldMasterId id="2147483785" r:id="rId7"/>
    <p:sldMasterId id="2147483797" r:id="rId8"/>
    <p:sldMasterId id="2147483809" r:id="rId9"/>
  </p:sldMasterIdLst>
  <p:notesMasterIdLst>
    <p:notesMasterId r:id="rId102"/>
  </p:notesMasterIdLst>
  <p:handoutMasterIdLst>
    <p:handoutMasterId r:id="rId103"/>
  </p:handoutMasterIdLst>
  <p:sldIdLst>
    <p:sldId id="353" r:id="rId10"/>
    <p:sldId id="1212" r:id="rId11"/>
    <p:sldId id="1188" r:id="rId12"/>
    <p:sldId id="1317" r:id="rId13"/>
    <p:sldId id="1318" r:id="rId14"/>
    <p:sldId id="1319" r:id="rId15"/>
    <p:sldId id="1320" r:id="rId16"/>
    <p:sldId id="1323" r:id="rId17"/>
    <p:sldId id="1321" r:id="rId18"/>
    <p:sldId id="1322" r:id="rId19"/>
    <p:sldId id="1324" r:id="rId20"/>
    <p:sldId id="1325" r:id="rId21"/>
    <p:sldId id="1337" r:id="rId22"/>
    <p:sldId id="1327" r:id="rId23"/>
    <p:sldId id="1326" r:id="rId24"/>
    <p:sldId id="1328" r:id="rId25"/>
    <p:sldId id="1330" r:id="rId26"/>
    <p:sldId id="1329" r:id="rId27"/>
    <p:sldId id="1336" r:id="rId28"/>
    <p:sldId id="1331" r:id="rId29"/>
    <p:sldId id="1332" r:id="rId30"/>
    <p:sldId id="1333" r:id="rId31"/>
    <p:sldId id="1334" r:id="rId32"/>
    <p:sldId id="1335" r:id="rId33"/>
    <p:sldId id="1338" r:id="rId34"/>
    <p:sldId id="1194" r:id="rId35"/>
    <p:sldId id="1341" r:id="rId36"/>
    <p:sldId id="1346" r:id="rId37"/>
    <p:sldId id="1347" r:id="rId38"/>
    <p:sldId id="1339" r:id="rId39"/>
    <p:sldId id="1302" r:id="rId40"/>
    <p:sldId id="1340" r:id="rId41"/>
    <p:sldId id="1345" r:id="rId42"/>
    <p:sldId id="1343" r:id="rId43"/>
    <p:sldId id="1344" r:id="rId44"/>
    <p:sldId id="1342" r:id="rId45"/>
    <p:sldId id="1348" r:id="rId46"/>
    <p:sldId id="1349" r:id="rId47"/>
    <p:sldId id="1359" r:id="rId48"/>
    <p:sldId id="885" r:id="rId49"/>
    <p:sldId id="1350" r:id="rId50"/>
    <p:sldId id="1351" r:id="rId51"/>
    <p:sldId id="1352" r:id="rId52"/>
    <p:sldId id="1353" r:id="rId53"/>
    <p:sldId id="1354" r:id="rId54"/>
    <p:sldId id="1178" r:id="rId55"/>
    <p:sldId id="1179" r:id="rId56"/>
    <p:sldId id="1381" r:id="rId57"/>
    <p:sldId id="1180" r:id="rId58"/>
    <p:sldId id="1181" r:id="rId59"/>
    <p:sldId id="1183" r:id="rId60"/>
    <p:sldId id="1168" r:id="rId61"/>
    <p:sldId id="1184" r:id="rId62"/>
    <p:sldId id="1373" r:id="rId63"/>
    <p:sldId id="1374" r:id="rId64"/>
    <p:sldId id="1375" r:id="rId65"/>
    <p:sldId id="1379" r:id="rId66"/>
    <p:sldId id="1304" r:id="rId67"/>
    <p:sldId id="1355" r:id="rId68"/>
    <p:sldId id="1356" r:id="rId69"/>
    <p:sldId id="1357" r:id="rId70"/>
    <p:sldId id="1358" r:id="rId71"/>
    <p:sldId id="1361" r:id="rId72"/>
    <p:sldId id="1364" r:id="rId73"/>
    <p:sldId id="1365" r:id="rId74"/>
    <p:sldId id="1366" r:id="rId75"/>
    <p:sldId id="1360" r:id="rId76"/>
    <p:sldId id="1362" r:id="rId77"/>
    <p:sldId id="1363" r:id="rId78"/>
    <p:sldId id="1171" r:id="rId79"/>
    <p:sldId id="1388" r:id="rId80"/>
    <p:sldId id="1383" r:id="rId81"/>
    <p:sldId id="1384" r:id="rId82"/>
    <p:sldId id="1385" r:id="rId83"/>
    <p:sldId id="1386" r:id="rId84"/>
    <p:sldId id="1382" r:id="rId85"/>
    <p:sldId id="1376" r:id="rId86"/>
    <p:sldId id="1377" r:id="rId87"/>
    <p:sldId id="1378" r:id="rId88"/>
    <p:sldId id="1311" r:id="rId89"/>
    <p:sldId id="1312" r:id="rId90"/>
    <p:sldId id="1387" r:id="rId91"/>
    <p:sldId id="1172" r:id="rId92"/>
    <p:sldId id="1187" r:id="rId93"/>
    <p:sldId id="1367" r:id="rId94"/>
    <p:sldId id="1368" r:id="rId95"/>
    <p:sldId id="1369" r:id="rId96"/>
    <p:sldId id="1370" r:id="rId97"/>
    <p:sldId id="1371" r:id="rId98"/>
    <p:sldId id="1372" r:id="rId99"/>
    <p:sldId id="1215" r:id="rId100"/>
    <p:sldId id="1380" r:id="rId101"/>
  </p:sldIdLst>
  <p:sldSz cx="9144000" cy="6858000" type="screen4x3"/>
  <p:notesSz cx="7099300" cy="10234613"/>
  <p:defaultTextStyle>
    <a:defPPr>
      <a:defRPr lang="de-DE"/>
    </a:defPPr>
    <a:lvl1pPr algn="ctr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CC"/>
    <a:srgbClr val="FFFF99"/>
    <a:srgbClr val="FFFFFF"/>
    <a:srgbClr val="CCFFFF"/>
    <a:srgbClr val="CCFFCC"/>
    <a:srgbClr val="009900"/>
    <a:srgbClr val="FFFF00"/>
    <a:srgbClr val="000000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27" autoAdjust="0"/>
    <p:restoredTop sz="94774" autoAdjust="0"/>
  </p:normalViewPr>
  <p:slideViewPr>
    <p:cSldViewPr showGuides="1">
      <p:cViewPr varScale="1">
        <p:scale>
          <a:sx n="85" d="100"/>
          <a:sy n="85" d="100"/>
        </p:scale>
        <p:origin x="-78" y="-258"/>
      </p:cViewPr>
      <p:guideLst>
        <p:guide orient="horz" pos="2568"/>
        <p:guide pos="360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61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84" Type="http://schemas.openxmlformats.org/officeDocument/2006/relationships/slide" Target="slides/slide75.xml"/><Relationship Id="rId89" Type="http://schemas.openxmlformats.org/officeDocument/2006/relationships/slide" Target="slides/slide8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92" Type="http://schemas.openxmlformats.org/officeDocument/2006/relationships/slide" Target="slides/slide8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07" Type="http://schemas.openxmlformats.org/officeDocument/2006/relationships/tableStyles" Target="tableStyles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74" Type="http://schemas.openxmlformats.org/officeDocument/2006/relationships/slide" Target="slides/slide65.xml"/><Relationship Id="rId79" Type="http://schemas.openxmlformats.org/officeDocument/2006/relationships/slide" Target="slides/slide70.xml"/><Relationship Id="rId87" Type="http://schemas.openxmlformats.org/officeDocument/2006/relationships/slide" Target="slides/slide78.xml"/><Relationship Id="rId10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2.xml"/><Relationship Id="rId82" Type="http://schemas.openxmlformats.org/officeDocument/2006/relationships/slide" Target="slides/slide73.xml"/><Relationship Id="rId90" Type="http://schemas.openxmlformats.org/officeDocument/2006/relationships/slide" Target="slides/slide81.xml"/><Relationship Id="rId95" Type="http://schemas.openxmlformats.org/officeDocument/2006/relationships/slide" Target="slides/slide86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77" Type="http://schemas.openxmlformats.org/officeDocument/2006/relationships/slide" Target="slides/slide68.xml"/><Relationship Id="rId100" Type="http://schemas.openxmlformats.org/officeDocument/2006/relationships/slide" Target="slides/slide91.xml"/><Relationship Id="rId105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80" Type="http://schemas.openxmlformats.org/officeDocument/2006/relationships/slide" Target="slides/slide71.xml"/><Relationship Id="rId85" Type="http://schemas.openxmlformats.org/officeDocument/2006/relationships/slide" Target="slides/slide76.xml"/><Relationship Id="rId93" Type="http://schemas.openxmlformats.org/officeDocument/2006/relationships/slide" Target="slides/slide84.xml"/><Relationship Id="rId98" Type="http://schemas.openxmlformats.org/officeDocument/2006/relationships/slide" Target="slides/slide89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103" Type="http://schemas.openxmlformats.org/officeDocument/2006/relationships/handoutMaster" Target="handoutMasters/handoutMaster1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83" Type="http://schemas.openxmlformats.org/officeDocument/2006/relationships/slide" Target="slides/slide74.xml"/><Relationship Id="rId88" Type="http://schemas.openxmlformats.org/officeDocument/2006/relationships/slide" Target="slides/slide79.xml"/><Relationship Id="rId91" Type="http://schemas.openxmlformats.org/officeDocument/2006/relationships/slide" Target="slides/slide82.xml"/><Relationship Id="rId96" Type="http://schemas.openxmlformats.org/officeDocument/2006/relationships/slide" Target="slides/slide8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6" Type="http://schemas.openxmlformats.org/officeDocument/2006/relationships/theme" Target="theme/theme1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slide" Target="slides/slide64.xml"/><Relationship Id="rId78" Type="http://schemas.openxmlformats.org/officeDocument/2006/relationships/slide" Target="slides/slide69.xml"/><Relationship Id="rId81" Type="http://schemas.openxmlformats.org/officeDocument/2006/relationships/slide" Target="slides/slide72.xml"/><Relationship Id="rId86" Type="http://schemas.openxmlformats.org/officeDocument/2006/relationships/slide" Target="slides/slide77.xml"/><Relationship Id="rId94" Type="http://schemas.openxmlformats.org/officeDocument/2006/relationships/slide" Target="slides/slide85.xml"/><Relationship Id="rId99" Type="http://schemas.openxmlformats.org/officeDocument/2006/relationships/slide" Target="slides/slide90.xml"/><Relationship Id="rId101" Type="http://schemas.openxmlformats.org/officeDocument/2006/relationships/slide" Target="slides/slide9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Relationship Id="rId34" Type="http://schemas.openxmlformats.org/officeDocument/2006/relationships/slide" Target="slides/slide25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76" Type="http://schemas.openxmlformats.org/officeDocument/2006/relationships/slide" Target="slides/slide67.xml"/><Relationship Id="rId97" Type="http://schemas.openxmlformats.org/officeDocument/2006/relationships/slide" Target="slides/slide88.xml"/><Relationship Id="rId10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Relationship Id="rId4" Type="http://schemas.openxmlformats.org/officeDocument/2006/relationships/image" Target="../media/image3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940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06" tIns="48253" rIns="96506" bIns="48253" numCol="1" anchor="t" anchorCtr="0" compatLnSpc="1">
            <a:prstTxWarp prst="textNoShape">
              <a:avLst/>
            </a:prstTxWarp>
          </a:bodyPr>
          <a:lstStyle>
            <a:lvl1pPr algn="l" defTabSz="965200">
              <a:defRPr sz="13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89388" y="0"/>
            <a:ext cx="309245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06" tIns="48253" rIns="96506" bIns="48253" numCol="1" anchor="t" anchorCtr="0" compatLnSpc="1">
            <a:prstTxWarp prst="textNoShape">
              <a:avLst/>
            </a:prstTxWarp>
          </a:bodyPr>
          <a:lstStyle>
            <a:lvl1pPr algn="r" defTabSz="965200">
              <a:defRPr sz="13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9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31375"/>
            <a:ext cx="30940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06" tIns="48253" rIns="96506" bIns="48253" numCol="1" anchor="b" anchorCtr="0" compatLnSpc="1">
            <a:prstTxWarp prst="textNoShape">
              <a:avLst/>
            </a:prstTxWarp>
          </a:bodyPr>
          <a:lstStyle>
            <a:lvl1pPr algn="l" defTabSz="965200">
              <a:defRPr sz="13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9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89388" y="9731375"/>
            <a:ext cx="309245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06" tIns="48253" rIns="96506" bIns="48253" numCol="1" anchor="b" anchorCtr="0" compatLnSpc="1">
            <a:prstTxWarp prst="textNoShape">
              <a:avLst/>
            </a:prstTxWarp>
          </a:bodyPr>
          <a:lstStyle>
            <a:lvl1pPr algn="r" defTabSz="965200">
              <a:defRPr sz="1300" smtClean="0"/>
            </a:lvl1pPr>
          </a:lstStyle>
          <a:p>
            <a:pPr>
              <a:defRPr/>
            </a:pPr>
            <a:fld id="{F22F5F2C-5BDA-4994-9BFC-B93BA697AF2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06" tIns="48253" rIns="96506" bIns="48253" numCol="1" anchor="t" anchorCtr="0" compatLnSpc="1">
            <a:prstTxWarp prst="textNoShape">
              <a:avLst/>
            </a:prstTxWarp>
          </a:bodyPr>
          <a:lstStyle>
            <a:lvl1pPr algn="l" defTabSz="965200">
              <a:defRPr sz="13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06" tIns="48253" rIns="96506" bIns="48253" numCol="1" anchor="t" anchorCtr="0" compatLnSpc="1">
            <a:prstTxWarp prst="textNoShape">
              <a:avLst/>
            </a:prstTxWarp>
          </a:bodyPr>
          <a:lstStyle>
            <a:lvl1pPr algn="r" defTabSz="965200">
              <a:defRPr sz="13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80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2513"/>
            <a:ext cx="52070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06" tIns="48253" rIns="96506" bIns="482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Klicken Sie, um die Formate des Vorlagentextes zu bearbeiten</a:t>
            </a:r>
          </a:p>
          <a:p>
            <a:pPr lvl="1"/>
            <a:r>
              <a:rPr lang="en-GB" noProof="0" smtClean="0"/>
              <a:t>Zweite Ebene</a:t>
            </a:r>
          </a:p>
          <a:p>
            <a:pPr lvl="2"/>
            <a:r>
              <a:rPr lang="en-GB" noProof="0" smtClean="0"/>
              <a:t>Dritte Ebene</a:t>
            </a:r>
          </a:p>
          <a:p>
            <a:pPr lvl="3"/>
            <a:r>
              <a:rPr lang="en-GB" noProof="0" smtClean="0"/>
              <a:t>Vierte Ebene</a:t>
            </a:r>
          </a:p>
          <a:p>
            <a:pPr lvl="4"/>
            <a:r>
              <a:rPr lang="en-GB" noProof="0" smtClean="0"/>
              <a:t>Fünfte Ebene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06" tIns="48253" rIns="96506" bIns="48253" numCol="1" anchor="b" anchorCtr="0" compatLnSpc="1">
            <a:prstTxWarp prst="textNoShape">
              <a:avLst/>
            </a:prstTxWarp>
          </a:bodyPr>
          <a:lstStyle>
            <a:lvl1pPr algn="l" defTabSz="965200">
              <a:defRPr sz="13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06" tIns="48253" rIns="96506" bIns="48253" numCol="1" anchor="b" anchorCtr="0" compatLnSpc="1">
            <a:prstTxWarp prst="textNoShape">
              <a:avLst/>
            </a:prstTxWarp>
          </a:bodyPr>
          <a:lstStyle>
            <a:lvl1pPr algn="r" defTabSz="965200">
              <a:defRPr sz="1300" smtClean="0"/>
            </a:lvl1pPr>
          </a:lstStyle>
          <a:p>
            <a:pPr>
              <a:defRPr/>
            </a:pPr>
            <a:fld id="{C69F23CD-A9FB-435B-994A-C4BC1E638BC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56A255-3802-49E9-9363-2DBE3A3FF1C6}" type="slidenum">
              <a:rPr lang="en-GB"/>
              <a:pPr/>
              <a:t>1</a:t>
            </a:fld>
            <a:endParaRPr lang="en-GB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0C67-F45E-4C45-A956-BD422ED6D83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CC5583-D369-49D4-ABCB-4C58D0C346FD}" type="slidenum">
              <a:rPr lang="en-GB" smtClean="0">
                <a:latin typeface="Arial" pitchFamily="34" charset="0"/>
              </a:rPr>
              <a:pPr/>
              <a:t>25</a:t>
            </a:fld>
            <a:endParaRPr lang="en-GB" smtClean="0">
              <a:latin typeface="Arial" pitchFamily="34" charset="0"/>
            </a:endParaRPr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>
                <a:solidFill>
                  <a:prstClr val="black"/>
                </a:solidFill>
              </a:rPr>
              <a:pPr/>
              <a:t>26</a:t>
            </a:fld>
            <a:endParaRPr lang="en-GB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AB330C-DDC1-44E0-9092-285E2C16CBA4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00A0C-6F52-4B05-980D-7290AF6C28AF}" type="slidenum">
              <a:rPr lang="en-US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94AECC-D997-422F-B32B-7B2688985F6F}" type="slidenum">
              <a:rPr lang="en-GB" smtClean="0">
                <a:latin typeface="Arial" pitchFamily="34" charset="0"/>
              </a:rPr>
              <a:pPr/>
              <a:t>29</a:t>
            </a:fld>
            <a:endParaRPr lang="en-GB" smtClean="0">
              <a:latin typeface="Arial" pitchFamily="34" charset="0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4FE32-D8CE-4389-9E71-098ED4D66D67}" type="slidenum">
              <a:rPr lang="en-GB" smtClean="0"/>
              <a:pPr/>
              <a:t>30</a:t>
            </a:fld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00A0C-6F52-4B05-980D-7290AF6C28AF}" type="slidenum">
              <a:rPr lang="en-US">
                <a:solidFill>
                  <a:prstClr val="black"/>
                </a:solidFill>
              </a:rPr>
              <a:pPr/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32</a:t>
            </a:fld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33</a:t>
            </a:fld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34</a:t>
            </a:fld>
            <a:endParaRPr lang="en-GB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35</a:t>
            </a:fld>
            <a:endParaRPr lang="en-GB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36</a:t>
            </a:fld>
            <a:endParaRPr lang="en-GB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37</a:t>
            </a:fld>
            <a:endParaRPr lang="en-GB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38</a:t>
            </a:fld>
            <a:endParaRPr lang="en-GB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ADA77B-A66E-4650-9865-7D340C5E5195}" type="slidenum">
              <a:rPr lang="en-GB"/>
              <a:pPr/>
              <a:t>39</a:t>
            </a:fld>
            <a:endParaRPr lang="en-GB"/>
          </a:p>
        </p:txBody>
      </p:sp>
      <p:sp>
        <p:nvSpPr>
          <p:cNvPr id="602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2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FE328E-F727-4436-B5C6-4BC86D64F1A3}" type="slidenum">
              <a:rPr lang="en-GB"/>
              <a:pPr/>
              <a:t>40</a:t>
            </a:fld>
            <a:endParaRPr lang="en-GB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41</a:t>
            </a:fld>
            <a:endParaRPr lang="en-GB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42</a:t>
            </a:fld>
            <a:endParaRPr lang="en-GB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43</a:t>
            </a:fld>
            <a:endParaRPr lang="en-GB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44</a:t>
            </a:fld>
            <a:endParaRPr lang="en-GB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>
                <a:solidFill>
                  <a:prstClr val="black"/>
                </a:solidFill>
              </a:rPr>
              <a:pPr/>
              <a:t>45</a:t>
            </a:fld>
            <a:endParaRPr lang="en-GB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BA9ACB-92F8-4037-95C8-A6971332A5B0}" type="slidenum">
              <a:rPr lang="en-GB">
                <a:solidFill>
                  <a:prstClr val="black"/>
                </a:solidFill>
              </a:rPr>
              <a:pPr/>
              <a:t>46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0A4784-C3FC-432E-A3E6-0775C8EC4436}" type="slidenum">
              <a:rPr lang="en-GB">
                <a:solidFill>
                  <a:prstClr val="black"/>
                </a:solidFill>
              </a:rPr>
              <a:pPr/>
              <a:t>47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9227F2-7657-4224-A326-A1C7EBB3AA2C}" type="slidenum">
              <a:rPr lang="en-GB"/>
              <a:pPr/>
              <a:t>48</a:t>
            </a:fld>
            <a:endParaRPr lang="en-GB"/>
          </a:p>
        </p:txBody>
      </p:sp>
      <p:sp>
        <p:nvSpPr>
          <p:cNvPr id="72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F475FE-5592-495D-AF6A-5A7AE4818092}" type="slidenum">
              <a:rPr lang="en-GB">
                <a:solidFill>
                  <a:prstClr val="black"/>
                </a:solidFill>
              </a:rPr>
              <a:pPr/>
              <a:t>49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82369C-BD97-4E52-9904-7DDEC63F7C46}" type="slidenum">
              <a:rPr lang="en-GB">
                <a:solidFill>
                  <a:prstClr val="black"/>
                </a:solidFill>
              </a:rPr>
              <a:pPr/>
              <a:t>50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A31AB7-5FAD-407C-A9FC-F9403D0C4B35}" type="slidenum">
              <a:rPr lang="en-GB">
                <a:solidFill>
                  <a:prstClr val="black"/>
                </a:solidFill>
              </a:rPr>
              <a:pPr/>
              <a:t>51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6F835-E6D1-4753-82A4-38719CA21636}" type="slidenum">
              <a:rPr lang="en-GB">
                <a:solidFill>
                  <a:prstClr val="black"/>
                </a:solidFill>
              </a:rPr>
              <a:pPr/>
              <a:t>52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5F9D78-4077-488A-B34E-46E0B349B65D}" type="slidenum">
              <a:rPr lang="en-GB">
                <a:solidFill>
                  <a:prstClr val="black"/>
                </a:solidFill>
              </a:rPr>
              <a:pPr/>
              <a:t>53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F5B696-62A4-4F98-9D9E-8AECEB31843F}" type="slidenum">
              <a:rPr lang="en-GB"/>
              <a:pPr/>
              <a:t>54</a:t>
            </a:fld>
            <a:endParaRPr lang="en-GB"/>
          </a:p>
        </p:txBody>
      </p:sp>
      <p:sp>
        <p:nvSpPr>
          <p:cNvPr id="131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0610" y="4862230"/>
            <a:ext cx="5678083" cy="4604663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839A9D-A107-4CD2-8473-F6CDD9523770}" type="slidenum">
              <a:rPr lang="en-GB"/>
              <a:pPr/>
              <a:t>55</a:t>
            </a:fld>
            <a:endParaRPr lang="en-GB"/>
          </a:p>
        </p:txBody>
      </p:sp>
      <p:sp>
        <p:nvSpPr>
          <p:cNvPr id="138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0610" y="4862230"/>
            <a:ext cx="5678083" cy="4604663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0C67-F45E-4C45-A956-BD422ED6D831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9983EC-DA0D-49FA-AD9F-8C4764F8E82E}" type="slidenum">
              <a:rPr lang="en-GB" smtClean="0">
                <a:solidFill>
                  <a:prstClr val="black"/>
                </a:solidFill>
              </a:rPr>
              <a:pPr/>
              <a:t>57</a:t>
            </a:fld>
            <a:endParaRPr lang="en-GB" smtClean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0610" y="4862230"/>
            <a:ext cx="5678083" cy="4604663"/>
          </a:xfrm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7EFA89-5A2B-4E21-92D7-D87AC61BC360}" type="slidenum">
              <a:rPr lang="en-GB">
                <a:solidFill>
                  <a:prstClr val="black"/>
                </a:solidFill>
              </a:rPr>
              <a:pPr/>
              <a:t>58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54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A9CDB9-4DA4-4365-9C69-224CC0E2B8FD}" type="slidenum">
              <a:rPr lang="en-GB"/>
              <a:pPr/>
              <a:t>59</a:t>
            </a:fld>
            <a:endParaRPr lang="en-GB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A9CDB9-4DA4-4365-9C69-224CC0E2B8FD}" type="slidenum">
              <a:rPr lang="en-GB"/>
              <a:pPr/>
              <a:t>60</a:t>
            </a:fld>
            <a:endParaRPr lang="en-GB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A9CDB9-4DA4-4365-9C69-224CC0E2B8FD}" type="slidenum">
              <a:rPr lang="en-GB"/>
              <a:pPr/>
              <a:t>61</a:t>
            </a:fld>
            <a:endParaRPr lang="en-GB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A9CDB9-4DA4-4365-9C69-224CC0E2B8FD}" type="slidenum">
              <a:rPr lang="en-GB"/>
              <a:pPr/>
              <a:t>62</a:t>
            </a:fld>
            <a:endParaRPr lang="en-GB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63</a:t>
            </a:fld>
            <a:endParaRPr lang="en-GB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64</a:t>
            </a:fld>
            <a:endParaRPr lang="en-GB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65</a:t>
            </a:fld>
            <a:endParaRPr lang="en-GB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66</a:t>
            </a:fld>
            <a:endParaRPr lang="en-GB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67</a:t>
            </a:fld>
            <a:endParaRPr lang="en-GB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68</a:t>
            </a:fld>
            <a:endParaRPr lang="en-GB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69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E2FDC2-EE2D-44C5-BB17-76DD50B9742C}" type="slidenum">
              <a:rPr lang="en-GB">
                <a:solidFill>
                  <a:prstClr val="black"/>
                </a:solidFill>
              </a:rPr>
              <a:pPr/>
              <a:t>70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619B7F-5C33-495B-B870-1F33D6FEA5EE}" type="slidenum">
              <a:rPr lang="en-GB" smtClean="0">
                <a:latin typeface="Arial" pitchFamily="34" charset="0"/>
              </a:rPr>
              <a:pPr/>
              <a:t>71</a:t>
            </a:fld>
            <a:endParaRPr lang="en-GB" smtClean="0">
              <a:latin typeface="Arial" pitchFamily="34" charset="0"/>
            </a:endParaRPr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0C67-F45E-4C45-A956-BD422ED6D831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0C67-F45E-4C45-A956-BD422ED6D831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0C67-F45E-4C45-A956-BD422ED6D831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0C67-F45E-4C45-A956-BD422ED6D831}" type="slidenum">
              <a:rPr lang="en-US" smtClean="0"/>
              <a:pPr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075A42-AF00-4D9E-BDB9-297314678721}" type="slidenum">
              <a:rPr lang="en-GB" smtClean="0"/>
              <a:pPr>
                <a:defRPr/>
              </a:pPr>
              <a:t>76</a:t>
            </a:fld>
            <a:endParaRPr lang="en-GB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B14B26-D4D8-40F6-91D1-35C1B2289E8D}" type="slidenum">
              <a:rPr lang="en-GB">
                <a:solidFill>
                  <a:prstClr val="black"/>
                </a:solidFill>
              </a:rPr>
              <a:pPr/>
              <a:t>77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90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3216" y="767596"/>
            <a:ext cx="4734511" cy="3837980"/>
          </a:xfrm>
          <a:ln/>
        </p:spPr>
      </p:sp>
      <p:sp>
        <p:nvSpPr>
          <p:cNvPr id="907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0611" y="4860569"/>
            <a:ext cx="5678083" cy="4606324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B14B26-D4D8-40F6-91D1-35C1B2289E8D}" type="slidenum">
              <a:rPr lang="en-GB">
                <a:solidFill>
                  <a:prstClr val="black"/>
                </a:solidFill>
              </a:rPr>
              <a:pPr/>
              <a:t>78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90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3216" y="767596"/>
            <a:ext cx="4734511" cy="3837980"/>
          </a:xfrm>
          <a:ln/>
        </p:spPr>
      </p:sp>
      <p:sp>
        <p:nvSpPr>
          <p:cNvPr id="907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0611" y="4860569"/>
            <a:ext cx="5678083" cy="4606324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E776B8-DA1C-46EF-A436-381DB0EAD3AD}" type="slidenum">
              <a:rPr lang="en-GB">
                <a:solidFill>
                  <a:prstClr val="black"/>
                </a:solidFill>
              </a:rPr>
              <a:pPr/>
              <a:t>79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429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3216" y="767596"/>
            <a:ext cx="4734511" cy="3837980"/>
          </a:xfrm>
          <a:ln/>
        </p:spPr>
      </p:sp>
      <p:sp>
        <p:nvSpPr>
          <p:cNvPr id="429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860926"/>
            <a:ext cx="5676900" cy="4605337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075A42-AF00-4D9E-BDB9-297314678721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80</a:t>
            </a:fld>
            <a:endParaRPr lang="en-GB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075A42-AF00-4D9E-BDB9-297314678721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81</a:t>
            </a:fld>
            <a:endParaRPr lang="en-GB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27E7BE-EF76-48FF-8160-A2BE5A221AD1}" type="slidenum">
              <a:rPr lang="en-US"/>
              <a:pPr/>
              <a:t>82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C76C70-880C-4D9B-AE31-F1A95F79DB98}" type="slidenum">
              <a:rPr lang="en-GB">
                <a:solidFill>
                  <a:prstClr val="black"/>
                </a:solidFill>
              </a:rPr>
              <a:pPr/>
              <a:t>83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87350A-7D69-4E7E-9CEA-AEC4614E30D1}" type="slidenum">
              <a:rPr lang="en-GB">
                <a:solidFill>
                  <a:prstClr val="black"/>
                </a:solidFill>
              </a:rPr>
              <a:pPr/>
              <a:t>84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85</a:t>
            </a:fld>
            <a:endParaRPr lang="en-GB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86</a:t>
            </a:fld>
            <a:endParaRPr lang="en-GB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87</a:t>
            </a:fld>
            <a:endParaRPr lang="en-GB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88</a:t>
            </a:fld>
            <a:endParaRPr lang="en-GB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89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9F23CD-A9FB-435B-994A-C4BC1E638BCA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/>
              <a:pPr/>
              <a:t>90</a:t>
            </a:fld>
            <a:endParaRPr lang="en-GB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E2A8C-9AA7-48CB-861B-21255EFE14DE}" type="slidenum">
              <a:rPr lang="en-GB" smtClean="0">
                <a:solidFill>
                  <a:prstClr val="black"/>
                </a:solidFill>
              </a:rPr>
              <a:pPr/>
              <a:t>91</a:t>
            </a:fld>
            <a:endParaRPr lang="en-GB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075A42-AF00-4D9E-BDB9-297314678721}" type="slidenum">
              <a:rPr lang="en-GB" smtClean="0"/>
              <a:pPr>
                <a:defRPr/>
              </a:pPr>
              <a:t>92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258888" y="260350"/>
            <a:ext cx="23034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b="1">
                <a:solidFill>
                  <a:schemeClr val="bg2"/>
                </a:solidFill>
              </a:rPr>
              <a:t>Appliable English Linguistics</a:t>
            </a:r>
          </a:p>
          <a:p>
            <a:pPr>
              <a:spcBef>
                <a:spcPct val="50000"/>
              </a:spcBef>
              <a:defRPr/>
            </a:pPr>
            <a:r>
              <a:rPr lang="de-DE" sz="1200" b="1">
                <a:solidFill>
                  <a:schemeClr val="bg2"/>
                </a:solidFill>
              </a:rPr>
              <a:t>Bremen Ontology and Interaction Research Group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867400" y="260350"/>
            <a:ext cx="24384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defRPr/>
            </a:pPr>
            <a:r>
              <a:rPr lang="de-DE" sz="1800">
                <a:solidFill>
                  <a:schemeClr val="bg2"/>
                </a:solidFill>
              </a:rPr>
              <a:t>Fachbereich 10</a:t>
            </a:r>
          </a:p>
          <a:p>
            <a:pPr>
              <a:lnSpc>
                <a:spcPct val="70000"/>
              </a:lnSpc>
              <a:spcBef>
                <a:spcPct val="50000"/>
              </a:spcBef>
              <a:defRPr/>
            </a:pPr>
            <a:r>
              <a:rPr lang="de-DE" sz="1400" b="1">
                <a:solidFill>
                  <a:schemeClr val="bg2"/>
                </a:solidFill>
              </a:rPr>
              <a:t>Linguistics and Literary Sciences</a:t>
            </a:r>
          </a:p>
        </p:txBody>
      </p:sp>
      <p:pic>
        <p:nvPicPr>
          <p:cNvPr id="6" name="Picture 8" descr="fb10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7375" y="0"/>
            <a:ext cx="9366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uni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763" y="188913"/>
            <a:ext cx="700087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288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en-US"/>
              <a:t>Klicken Sie, um den Titel zu bearbeiten.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86200"/>
            <a:ext cx="6781800" cy="1981200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r>
              <a:rPr lang="de-DE" altLang="en-US"/>
              <a:t>Klicken Sie, um das Format des Untertitel-Masters zu bearbeiten.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400800" y="260350"/>
            <a:ext cx="2133600" cy="5597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0" y="260350"/>
            <a:ext cx="6248400" cy="5597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143000" y="214313"/>
            <a:ext cx="3098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de-DE" sz="1200" b="1" i="1" dirty="0" err="1">
                <a:solidFill>
                  <a:srgbClr val="808080"/>
                </a:solidFill>
              </a:rPr>
              <a:t>Appliable</a:t>
            </a:r>
            <a:r>
              <a:rPr lang="de-DE" sz="1200" b="1" i="1" dirty="0">
                <a:solidFill>
                  <a:srgbClr val="808080"/>
                </a:solidFill>
              </a:rPr>
              <a:t> English </a:t>
            </a:r>
            <a:r>
              <a:rPr lang="de-DE" sz="1200" b="1" i="1" dirty="0" err="1">
                <a:solidFill>
                  <a:srgbClr val="808080"/>
                </a:solidFill>
              </a:rPr>
              <a:t>Linguistics</a:t>
            </a:r>
            <a:endParaRPr lang="de-DE" sz="1200" b="1" i="1" dirty="0">
              <a:solidFill>
                <a:srgbClr val="808080"/>
              </a:solidFill>
            </a:endParaRPr>
          </a:p>
          <a:p>
            <a:pPr algn="l">
              <a:spcBef>
                <a:spcPct val="50000"/>
              </a:spcBef>
              <a:defRPr/>
            </a:pPr>
            <a:r>
              <a:rPr lang="de-DE" sz="1200" b="1" dirty="0">
                <a:solidFill>
                  <a:srgbClr val="808080"/>
                </a:solidFill>
              </a:rPr>
              <a:t>Bremen Institute </a:t>
            </a:r>
            <a:r>
              <a:rPr lang="de-DE" sz="1200" b="1" dirty="0" err="1">
                <a:solidFill>
                  <a:srgbClr val="808080"/>
                </a:solidFill>
              </a:rPr>
              <a:t>for</a:t>
            </a:r>
            <a:r>
              <a:rPr lang="de-DE" sz="1200" b="1" dirty="0">
                <a:solidFill>
                  <a:srgbClr val="808080"/>
                </a:solidFill>
              </a:rPr>
              <a:t> </a:t>
            </a:r>
            <a:br>
              <a:rPr lang="de-DE" sz="1200" b="1" dirty="0">
                <a:solidFill>
                  <a:srgbClr val="808080"/>
                </a:solidFill>
              </a:rPr>
            </a:br>
            <a:r>
              <a:rPr lang="de-DE" sz="1200" b="1" dirty="0">
                <a:solidFill>
                  <a:srgbClr val="808080"/>
                </a:solidFill>
              </a:rPr>
              <a:t>Transmodal </a:t>
            </a:r>
            <a:r>
              <a:rPr lang="de-DE" sz="1200" b="1" dirty="0" err="1">
                <a:solidFill>
                  <a:srgbClr val="808080"/>
                </a:solidFill>
              </a:rPr>
              <a:t>Textuality</a:t>
            </a:r>
            <a:r>
              <a:rPr lang="de-DE" sz="1200" b="1" dirty="0">
                <a:solidFill>
                  <a:srgbClr val="808080"/>
                </a:solidFill>
              </a:rPr>
              <a:t> Research (BITT)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867400" y="260350"/>
            <a:ext cx="24384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defRPr/>
            </a:pPr>
            <a:r>
              <a:rPr lang="de-DE" sz="1800">
                <a:solidFill>
                  <a:srgbClr val="808080"/>
                </a:solidFill>
              </a:rPr>
              <a:t>Fachbereich 10</a:t>
            </a:r>
          </a:p>
          <a:p>
            <a:pPr>
              <a:lnSpc>
                <a:spcPct val="70000"/>
              </a:lnSpc>
              <a:spcBef>
                <a:spcPct val="50000"/>
              </a:spcBef>
              <a:defRPr/>
            </a:pPr>
            <a:r>
              <a:rPr lang="de-DE" sz="1400" b="1">
                <a:solidFill>
                  <a:srgbClr val="808080"/>
                </a:solidFill>
              </a:rPr>
              <a:t>Linguistics and Literary Sciences</a:t>
            </a:r>
          </a:p>
        </p:txBody>
      </p:sp>
      <p:pic>
        <p:nvPicPr>
          <p:cNvPr id="6" name="Picture 8" descr="fb10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7375" y="0"/>
            <a:ext cx="9366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uni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763" y="188913"/>
            <a:ext cx="700087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288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en-US" dirty="0"/>
              <a:t>Klicken Sie, um den Titel zu bearbeiten.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86200"/>
            <a:ext cx="6781800" cy="1981200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r>
              <a:rPr lang="de-DE" altLang="en-US"/>
              <a:t>Klicken Sie, um das Format des Untertitel-Masters zu bearbeiten.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239838" y="2276475"/>
            <a:ext cx="3533775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26013" y="2276475"/>
            <a:ext cx="3533775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400800" y="260350"/>
            <a:ext cx="2133600" cy="5597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0" y="260350"/>
            <a:ext cx="6248400" cy="5597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288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en-US"/>
              <a:t>Klicken Sie, um den Titel zu bearbeiten.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86200"/>
            <a:ext cx="6781800" cy="1981200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r>
              <a:rPr lang="de-DE" altLang="en-US"/>
              <a:t>Klicken Sie, um das Format des Untertitel-Masters zu bearbeiten.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258888" y="260350"/>
            <a:ext cx="23034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b="1">
                <a:solidFill>
                  <a:srgbClr val="808080"/>
                </a:solidFill>
              </a:rPr>
              <a:t>Appliable English Linguistics</a:t>
            </a:r>
          </a:p>
          <a:p>
            <a:pPr>
              <a:spcBef>
                <a:spcPct val="50000"/>
              </a:spcBef>
            </a:pPr>
            <a:r>
              <a:rPr lang="de-DE" sz="1200" b="1">
                <a:solidFill>
                  <a:srgbClr val="808080"/>
                </a:solidFill>
              </a:rPr>
              <a:t>Bremen Ontology and Interaction Research Group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5867400" y="260350"/>
            <a:ext cx="24384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de-DE" sz="1800">
                <a:solidFill>
                  <a:srgbClr val="808080"/>
                </a:solidFill>
              </a:rPr>
              <a:t>Fachbereich 10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de-DE" sz="1400" b="1">
                <a:solidFill>
                  <a:srgbClr val="808080"/>
                </a:solidFill>
              </a:rPr>
              <a:t>Linguistics and Literary Sciences</a:t>
            </a:r>
          </a:p>
        </p:txBody>
      </p:sp>
      <p:pic>
        <p:nvPicPr>
          <p:cNvPr id="10248" name="Picture 8" descr="fb10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7375" y="0"/>
            <a:ext cx="936625" cy="936625"/>
          </a:xfrm>
          <a:prstGeom prst="rect">
            <a:avLst/>
          </a:prstGeom>
          <a:noFill/>
        </p:spPr>
      </p:pic>
      <p:pic>
        <p:nvPicPr>
          <p:cNvPr id="10249" name="Picture 9" descr="uni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763" y="188913"/>
            <a:ext cx="700087" cy="8715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239838" y="2276475"/>
            <a:ext cx="3533775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26013" y="2276475"/>
            <a:ext cx="3533775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400800" y="260350"/>
            <a:ext cx="2133600" cy="5597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0" y="260350"/>
            <a:ext cx="6248400" cy="5597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288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en-US"/>
              <a:t>Klicken Sie, um den Titel zu bearbeiten.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86200"/>
            <a:ext cx="6781800" cy="1981200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r>
              <a:rPr lang="de-DE" altLang="en-US"/>
              <a:t>Klicken Sie, um das Format des Untertitel-Masters zu bearbeiten.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258888" y="260350"/>
            <a:ext cx="23034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b="1">
                <a:solidFill>
                  <a:srgbClr val="808080"/>
                </a:solidFill>
              </a:rPr>
              <a:t>Appliable English Linguistics</a:t>
            </a:r>
          </a:p>
          <a:p>
            <a:pPr>
              <a:spcBef>
                <a:spcPct val="50000"/>
              </a:spcBef>
            </a:pPr>
            <a:r>
              <a:rPr lang="de-DE" sz="1200" b="1">
                <a:solidFill>
                  <a:srgbClr val="808080"/>
                </a:solidFill>
              </a:rPr>
              <a:t>Bremen Ontology and Interaction Research Group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5867400" y="260350"/>
            <a:ext cx="24384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de-DE" sz="1800">
                <a:solidFill>
                  <a:srgbClr val="808080"/>
                </a:solidFill>
              </a:rPr>
              <a:t>Fachbereich 10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de-DE" sz="1400" b="1">
                <a:solidFill>
                  <a:srgbClr val="808080"/>
                </a:solidFill>
              </a:rPr>
              <a:t>Linguistics and Literary Sciences</a:t>
            </a:r>
          </a:p>
        </p:txBody>
      </p:sp>
      <p:pic>
        <p:nvPicPr>
          <p:cNvPr id="10248" name="Picture 8" descr="fb10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7375" y="0"/>
            <a:ext cx="936625" cy="936625"/>
          </a:xfrm>
          <a:prstGeom prst="rect">
            <a:avLst/>
          </a:prstGeom>
          <a:noFill/>
        </p:spPr>
      </p:pic>
      <p:pic>
        <p:nvPicPr>
          <p:cNvPr id="10249" name="Picture 9" descr="uni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763" y="188913"/>
            <a:ext cx="700087" cy="8715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239838" y="2276475"/>
            <a:ext cx="3533775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26013" y="2276475"/>
            <a:ext cx="3533775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239838" y="2276475"/>
            <a:ext cx="3533775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26013" y="2276475"/>
            <a:ext cx="3533775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400800" y="260350"/>
            <a:ext cx="2133600" cy="5597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0" y="260350"/>
            <a:ext cx="6248400" cy="5597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288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en-US"/>
              <a:t>Klicken Sie, um den Titel zu bearbeiten.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86200"/>
            <a:ext cx="6781800" cy="1981200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r>
              <a:rPr lang="de-DE" altLang="en-US"/>
              <a:t>Klicken Sie, um das Format des Untertitel-Masters zu bearbeiten.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900113" y="260350"/>
            <a:ext cx="23034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b="1">
                <a:solidFill>
                  <a:srgbClr val="808080"/>
                </a:solidFill>
              </a:rPr>
              <a:t>Applied / Appliable </a:t>
            </a:r>
            <a:br>
              <a:rPr lang="de-DE" sz="1200" b="1">
                <a:solidFill>
                  <a:srgbClr val="808080"/>
                </a:solidFill>
              </a:rPr>
            </a:br>
            <a:r>
              <a:rPr lang="de-DE" sz="1200" b="1">
                <a:solidFill>
                  <a:srgbClr val="808080"/>
                </a:solidFill>
              </a:rPr>
              <a:t>English Linguistics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867400" y="260350"/>
            <a:ext cx="24384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de-DE" sz="1800">
                <a:solidFill>
                  <a:srgbClr val="808080"/>
                </a:solidFill>
              </a:rPr>
              <a:t>Fachbereich 10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de-DE" sz="1400" b="1">
                <a:solidFill>
                  <a:srgbClr val="808080"/>
                </a:solidFill>
              </a:rPr>
              <a:t>Linguistics and Literary Sciences</a:t>
            </a:r>
          </a:p>
        </p:txBody>
      </p:sp>
      <p:pic>
        <p:nvPicPr>
          <p:cNvPr id="9222" name="Picture 6" descr="fb10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7375" y="0"/>
            <a:ext cx="936625" cy="936625"/>
          </a:xfrm>
          <a:prstGeom prst="rect">
            <a:avLst/>
          </a:prstGeom>
          <a:noFill/>
        </p:spPr>
      </p:pic>
      <p:pic>
        <p:nvPicPr>
          <p:cNvPr id="9223" name="Picture 7" descr="uni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763" y="188913"/>
            <a:ext cx="700087" cy="871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239838" y="2276475"/>
            <a:ext cx="3533775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26013" y="2276475"/>
            <a:ext cx="3533775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400800" y="260350"/>
            <a:ext cx="2133600" cy="5597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0" y="260350"/>
            <a:ext cx="6248400" cy="5597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288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en-US"/>
              <a:t>Klicken Sie, um den Titel zu bearbeiten.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86200"/>
            <a:ext cx="6781800" cy="1981200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r>
              <a:rPr lang="de-DE" altLang="en-US"/>
              <a:t>Klicken Sie, um das Format des Untertitel-Masters zu bearbeiten.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900113" y="260350"/>
            <a:ext cx="23034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b="1">
                <a:solidFill>
                  <a:srgbClr val="808080"/>
                </a:solidFill>
              </a:rPr>
              <a:t>Applied / Appliable </a:t>
            </a:r>
            <a:br>
              <a:rPr lang="de-DE" sz="1200" b="1">
                <a:solidFill>
                  <a:srgbClr val="808080"/>
                </a:solidFill>
              </a:rPr>
            </a:br>
            <a:r>
              <a:rPr lang="de-DE" sz="1200" b="1">
                <a:solidFill>
                  <a:srgbClr val="808080"/>
                </a:solidFill>
              </a:rPr>
              <a:t>English Linguistics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867400" y="260350"/>
            <a:ext cx="24384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de-DE" sz="1800">
                <a:solidFill>
                  <a:srgbClr val="808080"/>
                </a:solidFill>
              </a:rPr>
              <a:t>Fachbereich 10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de-DE" sz="1400" b="1">
                <a:solidFill>
                  <a:srgbClr val="808080"/>
                </a:solidFill>
              </a:rPr>
              <a:t>Linguistics and Literary Sciences</a:t>
            </a:r>
          </a:p>
        </p:txBody>
      </p:sp>
      <p:pic>
        <p:nvPicPr>
          <p:cNvPr id="9222" name="Picture 6" descr="fb10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7375" y="0"/>
            <a:ext cx="936625" cy="936625"/>
          </a:xfrm>
          <a:prstGeom prst="rect">
            <a:avLst/>
          </a:prstGeom>
          <a:noFill/>
        </p:spPr>
      </p:pic>
      <p:pic>
        <p:nvPicPr>
          <p:cNvPr id="9223" name="Picture 7" descr="uni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763" y="188913"/>
            <a:ext cx="700087" cy="871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239838" y="2276475"/>
            <a:ext cx="3533775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26013" y="2276475"/>
            <a:ext cx="3533775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400800" y="260350"/>
            <a:ext cx="2133600" cy="5597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0" y="260350"/>
            <a:ext cx="6248400" cy="5597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288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en-US"/>
              <a:t>Klicken Sie, um den Titel zu bearbeiten.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86200"/>
            <a:ext cx="6781800" cy="1981200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r>
              <a:rPr lang="de-DE" altLang="en-US"/>
              <a:t>Klicken Sie, um das Format des Untertitel-Masters zu bearbeiten.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900113" y="260350"/>
            <a:ext cx="23034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b="1">
                <a:solidFill>
                  <a:srgbClr val="808080"/>
                </a:solidFill>
              </a:rPr>
              <a:t>Applied / Appliable </a:t>
            </a:r>
            <a:br>
              <a:rPr lang="de-DE" sz="1200" b="1">
                <a:solidFill>
                  <a:srgbClr val="808080"/>
                </a:solidFill>
              </a:rPr>
            </a:br>
            <a:r>
              <a:rPr lang="de-DE" sz="1200" b="1">
                <a:solidFill>
                  <a:srgbClr val="808080"/>
                </a:solidFill>
              </a:rPr>
              <a:t>English Linguistics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867400" y="260350"/>
            <a:ext cx="24384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de-DE" sz="1800">
                <a:solidFill>
                  <a:srgbClr val="808080"/>
                </a:solidFill>
              </a:rPr>
              <a:t>Fachbereich 10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de-DE" sz="1400" b="1">
                <a:solidFill>
                  <a:srgbClr val="808080"/>
                </a:solidFill>
              </a:rPr>
              <a:t>Linguistics and Literary Sciences</a:t>
            </a:r>
          </a:p>
        </p:txBody>
      </p:sp>
      <p:pic>
        <p:nvPicPr>
          <p:cNvPr id="9222" name="Picture 6" descr="fb10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7375" y="0"/>
            <a:ext cx="936625" cy="936625"/>
          </a:xfrm>
          <a:prstGeom prst="rect">
            <a:avLst/>
          </a:prstGeom>
          <a:noFill/>
        </p:spPr>
      </p:pic>
      <p:pic>
        <p:nvPicPr>
          <p:cNvPr id="9223" name="Picture 7" descr="uni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763" y="188913"/>
            <a:ext cx="700087" cy="871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239838" y="2276475"/>
            <a:ext cx="3533775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26013" y="2276475"/>
            <a:ext cx="3533775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400800" y="260350"/>
            <a:ext cx="2133600" cy="5597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0" y="260350"/>
            <a:ext cx="6248400" cy="5597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288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en-US"/>
              <a:t>Klicken Sie, um den Titel zu bearbeiten.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86200"/>
            <a:ext cx="6781800" cy="1981200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r>
              <a:rPr lang="de-DE" altLang="en-US"/>
              <a:t>Klicken Sie, um das Format des Untertitel-Masters zu bearbeiten.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900113" y="260350"/>
            <a:ext cx="23034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b="1">
                <a:solidFill>
                  <a:srgbClr val="808080"/>
                </a:solidFill>
              </a:rPr>
              <a:t>Applied / Appliable </a:t>
            </a:r>
            <a:br>
              <a:rPr lang="de-DE" sz="1200" b="1">
                <a:solidFill>
                  <a:srgbClr val="808080"/>
                </a:solidFill>
              </a:rPr>
            </a:br>
            <a:r>
              <a:rPr lang="de-DE" sz="1200" b="1">
                <a:solidFill>
                  <a:srgbClr val="808080"/>
                </a:solidFill>
              </a:rPr>
              <a:t>English Linguistics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5867400" y="260350"/>
            <a:ext cx="24384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de-DE" sz="1800">
                <a:solidFill>
                  <a:srgbClr val="808080"/>
                </a:solidFill>
              </a:rPr>
              <a:t>Fachbereich 10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de-DE" sz="1400" b="1">
                <a:solidFill>
                  <a:srgbClr val="808080"/>
                </a:solidFill>
              </a:rPr>
              <a:t>Linguistics and Literary Sciences</a:t>
            </a:r>
          </a:p>
        </p:txBody>
      </p:sp>
      <p:pic>
        <p:nvPicPr>
          <p:cNvPr id="10248" name="Picture 8" descr="fb10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7375" y="0"/>
            <a:ext cx="936625" cy="936625"/>
          </a:xfrm>
          <a:prstGeom prst="rect">
            <a:avLst/>
          </a:prstGeom>
          <a:noFill/>
        </p:spPr>
      </p:pic>
      <p:pic>
        <p:nvPicPr>
          <p:cNvPr id="10249" name="Picture 9" descr="uni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763" y="188913"/>
            <a:ext cx="700087" cy="8715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239838" y="2276475"/>
            <a:ext cx="3533775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26013" y="2276475"/>
            <a:ext cx="3533775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400800" y="260350"/>
            <a:ext cx="2133600" cy="5597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0" y="260350"/>
            <a:ext cx="6248400" cy="5597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65EA2-434D-4BE4-AE5A-74A527E7868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877D-F3F0-4921-824A-4FA3BD9E20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65EA2-434D-4BE4-AE5A-74A527E7868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877D-F3F0-4921-824A-4FA3BD9E20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65EA2-434D-4BE4-AE5A-74A527E7868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877D-F3F0-4921-824A-4FA3BD9E20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65EA2-434D-4BE4-AE5A-74A527E7868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877D-F3F0-4921-824A-4FA3BD9E20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65EA2-434D-4BE4-AE5A-74A527E7868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877D-F3F0-4921-824A-4FA3BD9E20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65EA2-434D-4BE4-AE5A-74A527E7868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877D-F3F0-4921-824A-4FA3BD9E20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65EA2-434D-4BE4-AE5A-74A527E7868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877D-F3F0-4921-824A-4FA3BD9E20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65EA2-434D-4BE4-AE5A-74A527E7868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877D-F3F0-4921-824A-4FA3BD9E20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65EA2-434D-4BE4-AE5A-74A527E7868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877D-F3F0-4921-824A-4FA3BD9E20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65EA2-434D-4BE4-AE5A-74A527E7868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877D-F3F0-4921-824A-4FA3BD9E20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65EA2-434D-4BE4-AE5A-74A527E7868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C877D-F3F0-4921-824A-4FA3BD9E20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260350"/>
            <a:ext cx="85344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Hier klicken, um Master-Titelformat zu bearbeiten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9838" y="2276475"/>
            <a:ext cx="72199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Hier klicken, um Master-Textformat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11188" y="6524625"/>
            <a:ext cx="37449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000" b="1">
                <a:solidFill>
                  <a:schemeClr val="bg2"/>
                </a:solidFill>
              </a:rPr>
              <a:t>Bremen Ontology and Interaction Research Group</a:t>
            </a:r>
          </a:p>
        </p:txBody>
      </p:sp>
      <p:pic>
        <p:nvPicPr>
          <p:cNvPr id="4101" name="Picture 8" descr="fb10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316913" y="0"/>
            <a:ext cx="827087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Rectangle 9"/>
          <p:cNvSpPr>
            <a:spLocks noChangeArrowheads="1"/>
          </p:cNvSpPr>
          <p:nvPr userDrawn="1"/>
        </p:nvSpPr>
        <p:spPr bwMode="auto">
          <a:xfrm>
            <a:off x="1258888" y="1268413"/>
            <a:ext cx="7885112" cy="71437"/>
          </a:xfrm>
          <a:prstGeom prst="rect">
            <a:avLst/>
          </a:prstGeom>
          <a:gradFill rotWithShape="1">
            <a:gsLst>
              <a:gs pos="0">
                <a:schemeClr val="bg2">
                  <a:alpha val="78000"/>
                </a:schemeClr>
              </a:gs>
              <a:gs pos="100000">
                <a:srgbClr val="CC0000">
                  <a:alpha val="78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226" name="Text Box 10"/>
          <p:cNvSpPr txBox="1">
            <a:spLocks noChangeArrowheads="1"/>
          </p:cNvSpPr>
          <p:nvPr userDrawn="1"/>
        </p:nvSpPr>
        <p:spPr bwMode="auto">
          <a:xfrm>
            <a:off x="7707313" y="6034088"/>
            <a:ext cx="14366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>
              <a:defRPr/>
            </a:pPr>
            <a:fld id="{5F5C915A-AA2E-4DA4-9119-E4A17B3DF8D5}" type="slidenum">
              <a:rPr lang="en-US" sz="4800" b="1">
                <a:solidFill>
                  <a:schemeClr val="folHlink"/>
                </a:solidFill>
              </a:rPr>
              <a:pPr algn="r" eaLnBrk="1" hangingPunct="1">
                <a:defRPr/>
              </a:pPr>
              <a:t>‹Nr.›</a:t>
            </a:fld>
            <a:endParaRPr lang="en-US" sz="4800" b="1">
              <a:solidFill>
                <a:schemeClr val="folHlin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30000"/>
        </a:spcAft>
        <a:buClr>
          <a:srgbClr val="800000"/>
        </a:buClr>
        <a:buSzPct val="135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30000"/>
        </a:spcAft>
        <a:buClr>
          <a:srgbClr val="800000"/>
        </a:buClr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30000"/>
        </a:spcAft>
        <a:buClr>
          <a:srgbClr val="800000"/>
        </a:buClr>
        <a:buSzPct val="11000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3000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260350"/>
            <a:ext cx="85344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Hier klicken, um Master-Titelformat zu bearbeiten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9838" y="2276475"/>
            <a:ext cx="72199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Hier klicken, um Master-Textformat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11188" y="6524625"/>
            <a:ext cx="37449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000" b="1" dirty="0">
                <a:solidFill>
                  <a:srgbClr val="808080"/>
                </a:solidFill>
              </a:rPr>
              <a:t>Bremen Institute </a:t>
            </a:r>
            <a:r>
              <a:rPr lang="de-DE" sz="1000" b="1" dirty="0" err="1">
                <a:solidFill>
                  <a:srgbClr val="808080"/>
                </a:solidFill>
              </a:rPr>
              <a:t>for</a:t>
            </a:r>
            <a:r>
              <a:rPr lang="de-DE" sz="1000" b="1" dirty="0">
                <a:solidFill>
                  <a:srgbClr val="808080"/>
                </a:solidFill>
              </a:rPr>
              <a:t> Transmodal </a:t>
            </a:r>
            <a:r>
              <a:rPr lang="de-DE" sz="1000" b="1" dirty="0" err="1">
                <a:solidFill>
                  <a:srgbClr val="808080"/>
                </a:solidFill>
              </a:rPr>
              <a:t>Textuality</a:t>
            </a:r>
            <a:r>
              <a:rPr lang="de-DE" sz="1000" b="1" dirty="0">
                <a:solidFill>
                  <a:srgbClr val="808080"/>
                </a:solidFill>
              </a:rPr>
              <a:t> Research</a:t>
            </a:r>
          </a:p>
        </p:txBody>
      </p:sp>
      <p:pic>
        <p:nvPicPr>
          <p:cNvPr id="14341" name="Picture 8" descr="fb10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316913" y="0"/>
            <a:ext cx="827087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Rectangle 9"/>
          <p:cNvSpPr>
            <a:spLocks noChangeArrowheads="1"/>
          </p:cNvSpPr>
          <p:nvPr userDrawn="1"/>
        </p:nvSpPr>
        <p:spPr bwMode="auto">
          <a:xfrm>
            <a:off x="1258888" y="1268413"/>
            <a:ext cx="7885112" cy="71437"/>
          </a:xfrm>
          <a:prstGeom prst="rect">
            <a:avLst/>
          </a:prstGeom>
          <a:gradFill rotWithShape="1">
            <a:gsLst>
              <a:gs pos="0">
                <a:schemeClr val="bg2">
                  <a:alpha val="78000"/>
                </a:schemeClr>
              </a:gs>
              <a:gs pos="100000">
                <a:srgbClr val="CC0000">
                  <a:alpha val="78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 userDrawn="1"/>
        </p:nvSpPr>
        <p:spPr bwMode="auto">
          <a:xfrm>
            <a:off x="7707313" y="6034088"/>
            <a:ext cx="14366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>
              <a:defRPr/>
            </a:pPr>
            <a:fld id="{44F9F146-F5BE-477C-8E00-32125EC20D38}" type="slidenum">
              <a:rPr lang="en-US" sz="4800" b="1">
                <a:solidFill>
                  <a:srgbClr val="B2B2B2"/>
                </a:solidFill>
              </a:rPr>
              <a:pPr algn="r" eaLnBrk="1" hangingPunct="1">
                <a:defRPr/>
              </a:pPr>
              <a:t>‹Nr.›</a:t>
            </a:fld>
            <a:endParaRPr lang="en-US" sz="4800" b="1">
              <a:solidFill>
                <a:srgbClr val="B2B2B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30000"/>
        </a:spcAft>
        <a:buClr>
          <a:srgbClr val="800000"/>
        </a:buClr>
        <a:buSzPct val="135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30000"/>
        </a:spcAft>
        <a:buClr>
          <a:srgbClr val="800000"/>
        </a:buClr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30000"/>
        </a:spcAft>
        <a:buClr>
          <a:srgbClr val="800000"/>
        </a:buClr>
        <a:buSzPct val="11000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3000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260350"/>
            <a:ext cx="85344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Hier klicken, um Master-Titelformat zu bearbeiten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9838" y="2276475"/>
            <a:ext cx="72199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Hier klicken, um Master-Textformat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11188" y="6524625"/>
            <a:ext cx="37449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000" b="1">
                <a:solidFill>
                  <a:srgbClr val="808080"/>
                </a:solidFill>
              </a:rPr>
              <a:t>Bremen Ontology and Interaction Research Group</a:t>
            </a:r>
          </a:p>
        </p:txBody>
      </p:sp>
      <p:pic>
        <p:nvPicPr>
          <p:cNvPr id="9224" name="Picture 8" descr="fb10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316913" y="0"/>
            <a:ext cx="827087" cy="827088"/>
          </a:xfrm>
          <a:prstGeom prst="rect">
            <a:avLst/>
          </a:prstGeom>
          <a:noFill/>
        </p:spPr>
      </p:pic>
      <p:sp>
        <p:nvSpPr>
          <p:cNvPr id="9225" name="Rectangle 9"/>
          <p:cNvSpPr>
            <a:spLocks noChangeArrowheads="1"/>
          </p:cNvSpPr>
          <p:nvPr userDrawn="1"/>
        </p:nvSpPr>
        <p:spPr bwMode="auto">
          <a:xfrm>
            <a:off x="1258888" y="1268413"/>
            <a:ext cx="7885112" cy="71437"/>
          </a:xfrm>
          <a:prstGeom prst="rect">
            <a:avLst/>
          </a:prstGeom>
          <a:gradFill rotWithShape="1">
            <a:gsLst>
              <a:gs pos="0">
                <a:schemeClr val="bg2">
                  <a:alpha val="78000"/>
                </a:schemeClr>
              </a:gs>
              <a:gs pos="100000">
                <a:srgbClr val="CC0000">
                  <a:alpha val="78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n-US">
              <a:solidFill>
                <a:srgbClr val="000000"/>
              </a:solidFill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 userDrawn="1"/>
        </p:nvSpPr>
        <p:spPr bwMode="auto">
          <a:xfrm>
            <a:off x="7707313" y="6034088"/>
            <a:ext cx="14366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fld id="{AA2D00DD-BC65-4F2F-AD69-7E2907927F6D}" type="slidenum">
              <a:rPr lang="en-US" sz="4800" b="1">
                <a:solidFill>
                  <a:srgbClr val="B2B2B2"/>
                </a:solidFill>
              </a:rPr>
              <a:pPr algn="r" eaLnBrk="1" hangingPunct="1"/>
              <a:t>‹Nr.›</a:t>
            </a:fld>
            <a:endParaRPr lang="en-US" sz="4800" b="1">
              <a:solidFill>
                <a:srgbClr val="B2B2B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30000"/>
        </a:spcAft>
        <a:buClr>
          <a:srgbClr val="800000"/>
        </a:buClr>
        <a:buSzPct val="135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30000"/>
        </a:spcAft>
        <a:buClr>
          <a:srgbClr val="800000"/>
        </a:buClr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30000"/>
        </a:spcAft>
        <a:buClr>
          <a:srgbClr val="800000"/>
        </a:buClr>
        <a:buSzPct val="11000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3000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260350"/>
            <a:ext cx="85344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Hier klicken, um Master-Titelformat zu bearbeiten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9838" y="2276475"/>
            <a:ext cx="72199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Hier klicken, um Master-Textformat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11188" y="6524625"/>
            <a:ext cx="37449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000" b="1">
                <a:solidFill>
                  <a:srgbClr val="808080"/>
                </a:solidFill>
              </a:rPr>
              <a:t>Bremen Ontology and Interaction Research Group</a:t>
            </a:r>
          </a:p>
        </p:txBody>
      </p:sp>
      <p:pic>
        <p:nvPicPr>
          <p:cNvPr id="9224" name="Picture 8" descr="fb10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316913" y="0"/>
            <a:ext cx="827087" cy="827088"/>
          </a:xfrm>
          <a:prstGeom prst="rect">
            <a:avLst/>
          </a:prstGeom>
          <a:noFill/>
        </p:spPr>
      </p:pic>
      <p:sp>
        <p:nvSpPr>
          <p:cNvPr id="9225" name="Rectangle 9"/>
          <p:cNvSpPr>
            <a:spLocks noChangeArrowheads="1"/>
          </p:cNvSpPr>
          <p:nvPr userDrawn="1"/>
        </p:nvSpPr>
        <p:spPr bwMode="auto">
          <a:xfrm>
            <a:off x="1258888" y="1268413"/>
            <a:ext cx="7885112" cy="71437"/>
          </a:xfrm>
          <a:prstGeom prst="rect">
            <a:avLst/>
          </a:prstGeom>
          <a:gradFill rotWithShape="1">
            <a:gsLst>
              <a:gs pos="0">
                <a:schemeClr val="bg2">
                  <a:alpha val="78000"/>
                </a:schemeClr>
              </a:gs>
              <a:gs pos="100000">
                <a:srgbClr val="CC0000">
                  <a:alpha val="78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n-US">
              <a:solidFill>
                <a:srgbClr val="000000"/>
              </a:solidFill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 userDrawn="1"/>
        </p:nvSpPr>
        <p:spPr bwMode="auto">
          <a:xfrm>
            <a:off x="7707313" y="6034088"/>
            <a:ext cx="14366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fld id="{AA2D00DD-BC65-4F2F-AD69-7E2907927F6D}" type="slidenum">
              <a:rPr lang="en-US" sz="4800" b="1">
                <a:solidFill>
                  <a:srgbClr val="B2B2B2"/>
                </a:solidFill>
              </a:rPr>
              <a:pPr algn="r" eaLnBrk="1" hangingPunct="1"/>
              <a:t>‹Nr.›</a:t>
            </a:fld>
            <a:endParaRPr lang="en-US" sz="4800" b="1">
              <a:solidFill>
                <a:srgbClr val="B2B2B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30000"/>
        </a:spcAft>
        <a:buClr>
          <a:srgbClr val="800000"/>
        </a:buClr>
        <a:buSzPct val="135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30000"/>
        </a:spcAft>
        <a:buClr>
          <a:srgbClr val="800000"/>
        </a:buClr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30000"/>
        </a:spcAft>
        <a:buClr>
          <a:srgbClr val="800000"/>
        </a:buClr>
        <a:buSzPct val="11000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3000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260350"/>
            <a:ext cx="85344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Hier klicken, um Master-Titelformat zu bearbeiten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9838" y="2276475"/>
            <a:ext cx="72199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Hier klicken, um Master-Textformat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11188" y="6524625"/>
            <a:ext cx="27813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de-DE" sz="1000" b="1">
                <a:solidFill>
                  <a:srgbClr val="808080"/>
                </a:solidFill>
                <a:latin typeface="Verdana" pitchFamily="34" charset="0"/>
              </a:rPr>
              <a:t>Sprach- und Literaturwissenschaften</a:t>
            </a:r>
          </a:p>
        </p:txBody>
      </p:sp>
      <p:pic>
        <p:nvPicPr>
          <p:cNvPr id="8197" name="Picture 5" descr="fb10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712200" y="0"/>
            <a:ext cx="431800" cy="431800"/>
          </a:xfrm>
          <a:prstGeom prst="rect">
            <a:avLst/>
          </a:prstGeom>
          <a:noFill/>
        </p:spPr>
      </p:pic>
      <p:sp>
        <p:nvSpPr>
          <p:cNvPr id="8198" name="Rectangle 6"/>
          <p:cNvSpPr>
            <a:spLocks noChangeArrowheads="1"/>
          </p:cNvSpPr>
          <p:nvPr userDrawn="1"/>
        </p:nvSpPr>
        <p:spPr bwMode="auto">
          <a:xfrm>
            <a:off x="1258888" y="1268413"/>
            <a:ext cx="7885112" cy="71437"/>
          </a:xfrm>
          <a:prstGeom prst="rect">
            <a:avLst/>
          </a:prstGeom>
          <a:gradFill rotWithShape="1">
            <a:gsLst>
              <a:gs pos="0">
                <a:schemeClr val="bg2">
                  <a:alpha val="78000"/>
                </a:schemeClr>
              </a:gs>
              <a:gs pos="100000">
                <a:srgbClr val="CC0000">
                  <a:alpha val="78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 userDrawn="1"/>
        </p:nvSpPr>
        <p:spPr bwMode="auto">
          <a:xfrm>
            <a:off x="7707313" y="6034088"/>
            <a:ext cx="14366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fld id="{18468E27-1868-4FDC-84AB-0929CCCFB8D0}" type="slidenum">
              <a:rPr lang="en-US" sz="4800" b="1">
                <a:solidFill>
                  <a:srgbClr val="B2B2B2"/>
                </a:solidFill>
              </a:rPr>
              <a:pPr algn="r" eaLnBrk="1" hangingPunct="1"/>
              <a:t>‹Nr.›</a:t>
            </a:fld>
            <a:endParaRPr lang="en-US" sz="4800" b="1">
              <a:solidFill>
                <a:srgbClr val="B2B2B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30000"/>
        </a:spcAft>
        <a:buClr>
          <a:srgbClr val="800000"/>
        </a:buClr>
        <a:buSzPct val="135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30000"/>
        </a:spcAft>
        <a:buClr>
          <a:srgbClr val="800000"/>
        </a:buClr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30000"/>
        </a:spcAft>
        <a:buClr>
          <a:srgbClr val="800000"/>
        </a:buClr>
        <a:buSzPct val="11000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3000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260350"/>
            <a:ext cx="85344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Hier klicken, um Master-Titelformat zu bearbeiten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9838" y="2276475"/>
            <a:ext cx="72199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Hier klicken, um Master-Textformat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11188" y="6524625"/>
            <a:ext cx="27813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de-DE" sz="1000" b="1">
                <a:solidFill>
                  <a:srgbClr val="808080"/>
                </a:solidFill>
                <a:latin typeface="Verdana" pitchFamily="34" charset="0"/>
              </a:rPr>
              <a:t>Sprach- und Literaturwissenschaften</a:t>
            </a:r>
          </a:p>
        </p:txBody>
      </p:sp>
      <p:pic>
        <p:nvPicPr>
          <p:cNvPr id="8197" name="Picture 5" descr="fb10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712200" y="0"/>
            <a:ext cx="431800" cy="431800"/>
          </a:xfrm>
          <a:prstGeom prst="rect">
            <a:avLst/>
          </a:prstGeom>
          <a:noFill/>
        </p:spPr>
      </p:pic>
      <p:sp>
        <p:nvSpPr>
          <p:cNvPr id="8198" name="Rectangle 6"/>
          <p:cNvSpPr>
            <a:spLocks noChangeArrowheads="1"/>
          </p:cNvSpPr>
          <p:nvPr userDrawn="1"/>
        </p:nvSpPr>
        <p:spPr bwMode="auto">
          <a:xfrm>
            <a:off x="1258888" y="1268413"/>
            <a:ext cx="7885112" cy="71437"/>
          </a:xfrm>
          <a:prstGeom prst="rect">
            <a:avLst/>
          </a:prstGeom>
          <a:gradFill rotWithShape="1">
            <a:gsLst>
              <a:gs pos="0">
                <a:schemeClr val="bg2">
                  <a:alpha val="78000"/>
                </a:schemeClr>
              </a:gs>
              <a:gs pos="100000">
                <a:srgbClr val="CC0000">
                  <a:alpha val="78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 userDrawn="1"/>
        </p:nvSpPr>
        <p:spPr bwMode="auto">
          <a:xfrm>
            <a:off x="7707313" y="6034088"/>
            <a:ext cx="14366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fld id="{18468E27-1868-4FDC-84AB-0929CCCFB8D0}" type="slidenum">
              <a:rPr lang="en-US" sz="4800" b="1">
                <a:solidFill>
                  <a:srgbClr val="B2B2B2"/>
                </a:solidFill>
              </a:rPr>
              <a:pPr algn="r" eaLnBrk="1" hangingPunct="1"/>
              <a:t>‹Nr.›</a:t>
            </a:fld>
            <a:endParaRPr lang="en-US" sz="4800" b="1">
              <a:solidFill>
                <a:srgbClr val="B2B2B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30000"/>
        </a:spcAft>
        <a:buClr>
          <a:srgbClr val="800000"/>
        </a:buClr>
        <a:buSzPct val="135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30000"/>
        </a:spcAft>
        <a:buClr>
          <a:srgbClr val="800000"/>
        </a:buClr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30000"/>
        </a:spcAft>
        <a:buClr>
          <a:srgbClr val="800000"/>
        </a:buClr>
        <a:buSzPct val="11000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3000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260350"/>
            <a:ext cx="85344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Hier klicken, um Master-Titelformat zu bearbeiten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9838" y="2276475"/>
            <a:ext cx="72199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Hier klicken, um Master-Textformat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11188" y="6524625"/>
            <a:ext cx="27813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de-DE" sz="1000" b="1">
                <a:solidFill>
                  <a:srgbClr val="808080"/>
                </a:solidFill>
                <a:latin typeface="Verdana" pitchFamily="34" charset="0"/>
              </a:rPr>
              <a:t>Sprach- und Literaturwissenschaften</a:t>
            </a:r>
          </a:p>
        </p:txBody>
      </p:sp>
      <p:pic>
        <p:nvPicPr>
          <p:cNvPr id="8197" name="Picture 5" descr="fb10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712200" y="0"/>
            <a:ext cx="431800" cy="431800"/>
          </a:xfrm>
          <a:prstGeom prst="rect">
            <a:avLst/>
          </a:prstGeom>
          <a:noFill/>
        </p:spPr>
      </p:pic>
      <p:sp>
        <p:nvSpPr>
          <p:cNvPr id="8198" name="Rectangle 6"/>
          <p:cNvSpPr>
            <a:spLocks noChangeArrowheads="1"/>
          </p:cNvSpPr>
          <p:nvPr userDrawn="1"/>
        </p:nvSpPr>
        <p:spPr bwMode="auto">
          <a:xfrm>
            <a:off x="1258888" y="1268413"/>
            <a:ext cx="7885112" cy="71437"/>
          </a:xfrm>
          <a:prstGeom prst="rect">
            <a:avLst/>
          </a:prstGeom>
          <a:gradFill rotWithShape="1">
            <a:gsLst>
              <a:gs pos="0">
                <a:schemeClr val="bg2">
                  <a:alpha val="78000"/>
                </a:schemeClr>
              </a:gs>
              <a:gs pos="100000">
                <a:srgbClr val="CC0000">
                  <a:alpha val="78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 userDrawn="1"/>
        </p:nvSpPr>
        <p:spPr bwMode="auto">
          <a:xfrm>
            <a:off x="7707313" y="6034088"/>
            <a:ext cx="14366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fld id="{18468E27-1868-4FDC-84AB-0929CCCFB8D0}" type="slidenum">
              <a:rPr lang="en-US" sz="4800" b="1">
                <a:solidFill>
                  <a:srgbClr val="B2B2B2"/>
                </a:solidFill>
              </a:rPr>
              <a:pPr algn="r" eaLnBrk="1" hangingPunct="1"/>
              <a:t>‹Nr.›</a:t>
            </a:fld>
            <a:endParaRPr lang="en-US" sz="4800" b="1">
              <a:solidFill>
                <a:srgbClr val="B2B2B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30000"/>
        </a:spcAft>
        <a:buClr>
          <a:srgbClr val="800000"/>
        </a:buClr>
        <a:buSzPct val="135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30000"/>
        </a:spcAft>
        <a:buClr>
          <a:srgbClr val="800000"/>
        </a:buClr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30000"/>
        </a:spcAft>
        <a:buClr>
          <a:srgbClr val="800000"/>
        </a:buClr>
        <a:buSzPct val="11000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3000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260350"/>
            <a:ext cx="85344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Hier klicken, um Master-Titelformat zu bearbeiten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9838" y="2276475"/>
            <a:ext cx="72199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smtClean="0"/>
              <a:t>Hier klicken, um Master-Textformat zu bearbeiten</a:t>
            </a:r>
          </a:p>
          <a:p>
            <a:pPr lvl="1"/>
            <a:r>
              <a:rPr lang="de-DE" altLang="en-US" smtClean="0"/>
              <a:t>Zweite Ebene</a:t>
            </a:r>
          </a:p>
          <a:p>
            <a:pPr lvl="2"/>
            <a:r>
              <a:rPr lang="de-DE" altLang="en-US" smtClean="0"/>
              <a:t>Dritte Ebene</a:t>
            </a:r>
          </a:p>
          <a:p>
            <a:pPr lvl="3"/>
            <a:r>
              <a:rPr lang="de-DE" altLang="en-US" smtClean="0"/>
              <a:t>Vierte Ebene</a:t>
            </a:r>
          </a:p>
          <a:p>
            <a:pPr lvl="4"/>
            <a:r>
              <a:rPr lang="de-DE" altLang="en-US" smtClean="0"/>
              <a:t>Fünfte Ebene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11188" y="6524625"/>
            <a:ext cx="27813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de-DE" sz="1000" b="1">
                <a:solidFill>
                  <a:srgbClr val="808080"/>
                </a:solidFill>
                <a:latin typeface="Verdana" pitchFamily="34" charset="0"/>
              </a:rPr>
              <a:t>Sprach- und Literaturwissenschaften</a:t>
            </a:r>
          </a:p>
        </p:txBody>
      </p:sp>
      <p:pic>
        <p:nvPicPr>
          <p:cNvPr id="9224" name="Picture 8" descr="fb10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316913" y="0"/>
            <a:ext cx="827087" cy="827088"/>
          </a:xfrm>
          <a:prstGeom prst="rect">
            <a:avLst/>
          </a:prstGeom>
          <a:noFill/>
        </p:spPr>
      </p:pic>
      <p:sp>
        <p:nvSpPr>
          <p:cNvPr id="9225" name="Rectangle 9"/>
          <p:cNvSpPr>
            <a:spLocks noChangeArrowheads="1"/>
          </p:cNvSpPr>
          <p:nvPr userDrawn="1"/>
        </p:nvSpPr>
        <p:spPr bwMode="auto">
          <a:xfrm>
            <a:off x="1258888" y="1268413"/>
            <a:ext cx="7885112" cy="71437"/>
          </a:xfrm>
          <a:prstGeom prst="rect">
            <a:avLst/>
          </a:prstGeom>
          <a:gradFill rotWithShape="1">
            <a:gsLst>
              <a:gs pos="0">
                <a:schemeClr val="bg2">
                  <a:alpha val="78000"/>
                </a:schemeClr>
              </a:gs>
              <a:gs pos="100000">
                <a:srgbClr val="CC0000">
                  <a:alpha val="78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n-US">
              <a:solidFill>
                <a:srgbClr val="000000"/>
              </a:solidFill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 userDrawn="1"/>
        </p:nvSpPr>
        <p:spPr bwMode="auto">
          <a:xfrm>
            <a:off x="7707313" y="6034088"/>
            <a:ext cx="14366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fld id="{58107359-CDD8-4360-A062-BB88FAD2F208}" type="slidenum">
              <a:rPr lang="en-US" sz="4800" b="1">
                <a:solidFill>
                  <a:srgbClr val="B2B2B2"/>
                </a:solidFill>
              </a:rPr>
              <a:pPr algn="r" eaLnBrk="1" hangingPunct="1"/>
              <a:t>‹Nr.›</a:t>
            </a:fld>
            <a:endParaRPr lang="en-US" sz="4800" b="1">
              <a:solidFill>
                <a:srgbClr val="B2B2B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30000"/>
        </a:spcAft>
        <a:buClr>
          <a:srgbClr val="800000"/>
        </a:buClr>
        <a:buSzPct val="135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30000"/>
        </a:spcAft>
        <a:buClr>
          <a:srgbClr val="800000"/>
        </a:buClr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30000"/>
        </a:spcAft>
        <a:buClr>
          <a:srgbClr val="800000"/>
        </a:buClr>
        <a:buSzPct val="11000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3000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30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1265EA2-434D-4BE4-AE5A-74A527E7868F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10/1/2012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C33C877D-F3F0-4921-824A-4FA3BD9E20A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‹Nr.›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8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79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2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41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8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8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8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8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8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8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8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8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9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oleObject" Target="../embeddings/oleObject7.bin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95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8.bin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95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9.bin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95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3.bin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53.png"/><Relationship Id="rId4" Type="http://schemas.openxmlformats.org/officeDocument/2006/relationships/oleObject" Target="../embeddings/oleObject14.bin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39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188" y="2060575"/>
            <a:ext cx="7772400" cy="1600200"/>
          </a:xfrm>
        </p:spPr>
        <p:txBody>
          <a:bodyPr/>
          <a:lstStyle/>
          <a:p>
            <a:r>
              <a:rPr lang="en-US" sz="2800" dirty="0" smtClean="0"/>
              <a:t>The technical analysis of multimodal </a:t>
            </a:r>
            <a:r>
              <a:rPr lang="en-US" sz="2800" dirty="0" err="1" smtClean="0"/>
              <a:t>artefacts</a:t>
            </a:r>
            <a:r>
              <a:rPr lang="en-US" sz="2800" dirty="0" smtClean="0"/>
              <a:t>: </a:t>
            </a:r>
            <a:r>
              <a:rPr lang="en-US" sz="2800" dirty="0" smtClean="0"/>
              <a:t>medium</a:t>
            </a:r>
            <a:r>
              <a:rPr lang="en-US" sz="2800" dirty="0" smtClean="0"/>
              <a:t>, mode and genre in multimodal contexts</a:t>
            </a:r>
            <a:endParaRPr lang="en-US" sz="2800" dirty="0" smtClean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116013" y="4217988"/>
            <a:ext cx="6781800" cy="1012825"/>
          </a:xfrm>
        </p:spPr>
        <p:txBody>
          <a:bodyPr/>
          <a:lstStyle/>
          <a:p>
            <a:r>
              <a:rPr lang="en-GB" sz="2400" smtClean="0"/>
              <a:t>John Bateman</a:t>
            </a:r>
          </a:p>
          <a:p>
            <a:pPr>
              <a:lnSpc>
                <a:spcPct val="70000"/>
              </a:lnSpc>
            </a:pPr>
            <a:r>
              <a:rPr lang="en-GB" sz="2000" smtClean="0"/>
              <a:t>University of Bremen</a:t>
            </a:r>
            <a:endParaRPr lang="en-US" sz="2000" smtClean="0"/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3109306" y="5229225"/>
            <a:ext cx="272061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800" dirty="0" smtClean="0"/>
              <a:t>2nd APELA Conference, Hong Kong, 2-3 </a:t>
            </a:r>
            <a:r>
              <a:rPr lang="de-DE" sz="800" dirty="0" err="1" smtClean="0"/>
              <a:t>October</a:t>
            </a:r>
            <a:r>
              <a:rPr lang="de-DE" sz="800" dirty="0" smtClean="0"/>
              <a:t> 2012</a:t>
            </a:r>
            <a:endParaRPr lang="en-GB" sz="800" dirty="0"/>
          </a:p>
        </p:txBody>
      </p:sp>
      <p:sp>
        <p:nvSpPr>
          <p:cNvPr id="6149" name="Rectangle 10"/>
          <p:cNvSpPr>
            <a:spLocks noChangeArrowheads="1"/>
          </p:cNvSpPr>
          <p:nvPr/>
        </p:nvSpPr>
        <p:spPr bwMode="auto">
          <a:xfrm>
            <a:off x="574675" y="3644900"/>
            <a:ext cx="7885113" cy="71438"/>
          </a:xfrm>
          <a:prstGeom prst="rect">
            <a:avLst/>
          </a:prstGeom>
          <a:gradFill rotWithShape="1">
            <a:gsLst>
              <a:gs pos="0">
                <a:schemeClr val="bg2">
                  <a:alpha val="78000"/>
                </a:schemeClr>
              </a:gs>
              <a:gs pos="100000">
                <a:srgbClr val="CC0000">
                  <a:alpha val="78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Swales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1043608" y="2132856"/>
            <a:ext cx="66967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 smtClean="0"/>
              <a:t>“a genre is a class of communicative events that share a </a:t>
            </a:r>
            <a:r>
              <a:rPr lang="en-US" sz="2400" dirty="0" err="1" smtClean="0"/>
              <a:t>recognisable</a:t>
            </a:r>
            <a:r>
              <a:rPr lang="en-US" sz="2400" dirty="0" smtClean="0"/>
              <a:t> communicative purpose, that exhibit a schematic structure supporting the achievement of that purpose, and which show similarities in form, style, content, structure and intended audience” </a:t>
            </a:r>
          </a:p>
          <a:p>
            <a:pPr algn="l"/>
            <a:r>
              <a:rPr lang="en-US" sz="2400" dirty="0" smtClean="0"/>
              <a:t>(Swales 1990, p58)</a:t>
            </a:r>
            <a:endParaRPr lang="en-US" sz="2400" dirty="0"/>
          </a:p>
        </p:txBody>
      </p:sp>
      <p:sp>
        <p:nvSpPr>
          <p:cNvPr id="4" name="Textfeld 3"/>
          <p:cNvSpPr txBox="1"/>
          <p:nvPr/>
        </p:nvSpPr>
        <p:spPr>
          <a:xfrm>
            <a:off x="1043608" y="2132856"/>
            <a:ext cx="66967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 smtClean="0"/>
              <a:t>“a genre is a class of communicative events that share a </a:t>
            </a:r>
            <a:r>
              <a:rPr lang="en-US" sz="2400" dirty="0" err="1" smtClean="0"/>
              <a:t>recognisable</a:t>
            </a:r>
            <a:r>
              <a:rPr lang="en-US" sz="2400" dirty="0" smtClean="0"/>
              <a:t> communicative purpose, that exhibit a schematic structure supporting the achievement of that purpose, and which show similarities </a:t>
            </a:r>
            <a:r>
              <a:rPr lang="en-US" sz="2400" u="sng" dirty="0" smtClean="0">
                <a:solidFill>
                  <a:srgbClr val="C00000"/>
                </a:solidFill>
              </a:rPr>
              <a:t>in form, style, content, structure</a:t>
            </a:r>
            <a:r>
              <a:rPr lang="en-US" sz="2400" dirty="0" smtClean="0"/>
              <a:t> and intended audience” </a:t>
            </a:r>
          </a:p>
          <a:p>
            <a:pPr algn="l"/>
            <a:r>
              <a:rPr lang="en-US" sz="2400" dirty="0" smtClean="0"/>
              <a:t>(Swales 1990, p58)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16632"/>
            <a:ext cx="8534400" cy="936625"/>
          </a:xfrm>
        </p:spPr>
        <p:txBody>
          <a:bodyPr/>
          <a:lstStyle/>
          <a:p>
            <a:r>
              <a:rPr lang="en-US" dirty="0" smtClean="0"/>
              <a:t>van </a:t>
            </a:r>
            <a:r>
              <a:rPr lang="en-US" dirty="0" err="1" smtClean="0"/>
              <a:t>Leeuwen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87624" y="1431776"/>
            <a:ext cx="7219950" cy="3581400"/>
          </a:xfrm>
        </p:spPr>
        <p:txBody>
          <a:bodyPr/>
          <a:lstStyle/>
          <a:p>
            <a:r>
              <a:rPr lang="en-US" dirty="0" smtClean="0"/>
              <a:t>“The generic structure of the text is thus </a:t>
            </a:r>
            <a:r>
              <a:rPr lang="en-US" dirty="0" err="1" smtClean="0"/>
              <a:t>multimodally</a:t>
            </a:r>
            <a:r>
              <a:rPr lang="en-US" dirty="0" smtClean="0"/>
              <a:t> </a:t>
            </a:r>
            <a:r>
              <a:rPr lang="en-US" dirty="0" err="1" smtClean="0"/>
              <a:t>realised</a:t>
            </a:r>
            <a:r>
              <a:rPr lang="en-US" dirty="0" smtClean="0"/>
              <a:t>, through layout, </a:t>
            </a:r>
            <a:r>
              <a:rPr lang="en-US" dirty="0" err="1" smtClean="0"/>
              <a:t>colour</a:t>
            </a:r>
            <a:r>
              <a:rPr lang="en-US" dirty="0" smtClean="0"/>
              <a:t> and typography, and these different modes </a:t>
            </a:r>
            <a:r>
              <a:rPr lang="en-US" i="1" dirty="0" smtClean="0"/>
              <a:t>fuse </a:t>
            </a:r>
            <a:r>
              <a:rPr lang="en-US" dirty="0" smtClean="0"/>
              <a:t>in the </a:t>
            </a:r>
            <a:r>
              <a:rPr lang="en-US" dirty="0" err="1" smtClean="0"/>
              <a:t>realisation</a:t>
            </a:r>
            <a:r>
              <a:rPr lang="en-US" dirty="0" smtClean="0"/>
              <a:t>, rather than that they have distinct functional roles to play.” (2005, p80)</a:t>
            </a:r>
          </a:p>
          <a:p>
            <a:r>
              <a:rPr lang="en-US" dirty="0" smtClean="0"/>
              <a:t>reading paths: used to reintroduce linearity into spatially </a:t>
            </a:r>
            <a:r>
              <a:rPr lang="en-US" dirty="0" err="1" smtClean="0"/>
              <a:t>organised</a:t>
            </a:r>
            <a:r>
              <a:rPr lang="en-US" dirty="0" smtClean="0"/>
              <a:t> material (1996)</a:t>
            </a:r>
          </a:p>
          <a:p>
            <a:r>
              <a:rPr lang="en-US" dirty="0" smtClean="0"/>
              <a:t>“The text </a:t>
            </a:r>
            <a:r>
              <a:rPr lang="en-US" i="1" dirty="0" smtClean="0"/>
              <a:t>itself</a:t>
            </a:r>
            <a:r>
              <a:rPr lang="en-US" dirty="0" smtClean="0"/>
              <a:t> is no longer a staged, goal-oriented process. It is an environment for such processes, and must be </a:t>
            </a:r>
            <a:r>
              <a:rPr lang="en-US" dirty="0" err="1" smtClean="0"/>
              <a:t>analysed</a:t>
            </a:r>
            <a:r>
              <a:rPr lang="en-US" dirty="0" smtClean="0"/>
              <a:t> as a kind of map ...” (p85)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1115616" y="765002"/>
            <a:ext cx="70049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“Multimodality, genre and design”: in Norris/Jones </a:t>
            </a:r>
            <a:r>
              <a:rPr lang="en-US" i="1" dirty="0" smtClean="0"/>
              <a:t>Discourse in Action </a:t>
            </a:r>
            <a:r>
              <a:rPr lang="en-US" dirty="0" smtClean="0"/>
              <a:t>2005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this threatens </a:t>
            </a:r>
            <a:br>
              <a:rPr lang="en-US" dirty="0" smtClean="0"/>
            </a:br>
            <a:r>
              <a:rPr lang="en-US" dirty="0" smtClean="0"/>
              <a:t>to dissolve the area of study...</a:t>
            </a:r>
            <a:endParaRPr lang="en-US" dirty="0"/>
          </a:p>
        </p:txBody>
      </p:sp>
      <p:sp>
        <p:nvSpPr>
          <p:cNvPr id="3" name="Abgerundetes Rechteck 2"/>
          <p:cNvSpPr/>
          <p:nvPr/>
        </p:nvSpPr>
        <p:spPr bwMode="auto">
          <a:xfrm>
            <a:off x="1547664" y="2420888"/>
            <a:ext cx="1872208" cy="223207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475656" y="1700808"/>
            <a:ext cx="2351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C00000"/>
                </a:solidFill>
              </a:rPr>
              <a:t>the environment for</a:t>
            </a:r>
          </a:p>
          <a:p>
            <a:pPr algn="ctr"/>
            <a:r>
              <a:rPr lang="en-US" sz="1800" b="1" dirty="0" smtClean="0">
                <a:solidFill>
                  <a:srgbClr val="C00000"/>
                </a:solidFill>
              </a:rPr>
              <a:t>staged-activities</a:t>
            </a:r>
            <a:endParaRPr lang="en-US" sz="1800" b="1" dirty="0">
              <a:solidFill>
                <a:srgbClr val="C00000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4932040" y="1628800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C00000"/>
                </a:solidFill>
              </a:rPr>
              <a:t>the paths and meanings actually made by readers</a:t>
            </a:r>
          </a:p>
        </p:txBody>
      </p:sp>
      <p:sp>
        <p:nvSpPr>
          <p:cNvPr id="6" name="Abgerundetes Rechteck 5"/>
          <p:cNvSpPr/>
          <p:nvPr/>
        </p:nvSpPr>
        <p:spPr bwMode="auto">
          <a:xfrm>
            <a:off x="5432648" y="2564905"/>
            <a:ext cx="504056" cy="50405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Abgerundetes Rechteck 6"/>
          <p:cNvSpPr/>
          <p:nvPr/>
        </p:nvSpPr>
        <p:spPr bwMode="auto">
          <a:xfrm>
            <a:off x="5585048" y="2717305"/>
            <a:ext cx="504056" cy="50405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Abgerundetes Rechteck 7"/>
          <p:cNvSpPr/>
          <p:nvPr/>
        </p:nvSpPr>
        <p:spPr bwMode="auto">
          <a:xfrm>
            <a:off x="5737448" y="2869705"/>
            <a:ext cx="504056" cy="50405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Abgerundetes Rechteck 8"/>
          <p:cNvSpPr/>
          <p:nvPr/>
        </p:nvSpPr>
        <p:spPr bwMode="auto">
          <a:xfrm>
            <a:off x="5889848" y="3022105"/>
            <a:ext cx="504056" cy="50405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Abgerundetes Rechteck 9"/>
          <p:cNvSpPr/>
          <p:nvPr/>
        </p:nvSpPr>
        <p:spPr bwMode="auto">
          <a:xfrm>
            <a:off x="6042248" y="3174505"/>
            <a:ext cx="504056" cy="50405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Abgerundetes Rechteck 10"/>
          <p:cNvSpPr/>
          <p:nvPr/>
        </p:nvSpPr>
        <p:spPr bwMode="auto">
          <a:xfrm>
            <a:off x="6194648" y="3326905"/>
            <a:ext cx="504056" cy="50405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Abgerundetes Rechteck 11"/>
          <p:cNvSpPr/>
          <p:nvPr/>
        </p:nvSpPr>
        <p:spPr bwMode="auto">
          <a:xfrm>
            <a:off x="6347048" y="3479305"/>
            <a:ext cx="504056" cy="50405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Abgerundetes Rechteck 12"/>
          <p:cNvSpPr/>
          <p:nvPr/>
        </p:nvSpPr>
        <p:spPr bwMode="auto">
          <a:xfrm>
            <a:off x="6499448" y="3631705"/>
            <a:ext cx="504056" cy="50405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Abgerundetes Rechteck 13"/>
          <p:cNvSpPr/>
          <p:nvPr/>
        </p:nvSpPr>
        <p:spPr bwMode="auto">
          <a:xfrm>
            <a:off x="6651848" y="3784105"/>
            <a:ext cx="504056" cy="50405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Abgerundetes Rechteck 14"/>
          <p:cNvSpPr/>
          <p:nvPr/>
        </p:nvSpPr>
        <p:spPr bwMode="auto">
          <a:xfrm>
            <a:off x="6804248" y="3936505"/>
            <a:ext cx="504056" cy="50405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7544" y="4869160"/>
            <a:ext cx="42466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“visual analysis of the text”</a:t>
            </a:r>
          </a:p>
          <a:p>
            <a:r>
              <a:rPr lang="en-US" dirty="0" smtClean="0"/>
              <a:t>	the map, the layout of the building,</a:t>
            </a:r>
            <a:br>
              <a:rPr lang="en-US" dirty="0" smtClean="0"/>
            </a:br>
            <a:r>
              <a:rPr lang="en-US" dirty="0" smtClean="0"/>
              <a:t>	and the pathways it supports</a:t>
            </a:r>
            <a:endParaRPr lang="en-US" dirty="0"/>
          </a:p>
        </p:txBody>
      </p:sp>
      <p:sp>
        <p:nvSpPr>
          <p:cNvPr id="17" name="Textfeld 16"/>
          <p:cNvSpPr txBox="1"/>
          <p:nvPr/>
        </p:nvSpPr>
        <p:spPr>
          <a:xfrm>
            <a:off x="5220072" y="4652963"/>
            <a:ext cx="37080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construction of usually generically</a:t>
            </a:r>
          </a:p>
          <a:p>
            <a:r>
              <a:rPr lang="en-US" dirty="0" smtClean="0"/>
              <a:t>	informed readings based on </a:t>
            </a:r>
            <a:br>
              <a:rPr lang="en-US" dirty="0" smtClean="0"/>
            </a:br>
            <a:r>
              <a:rPr lang="en-US" dirty="0" smtClean="0"/>
              <a:t>	generic structures</a:t>
            </a:r>
            <a:endParaRPr lang="en-US" dirty="0"/>
          </a:p>
        </p:txBody>
      </p:sp>
      <p:sp>
        <p:nvSpPr>
          <p:cNvPr id="18" name="Textfeld 17"/>
          <p:cNvSpPr txBox="1"/>
          <p:nvPr/>
        </p:nvSpPr>
        <p:spPr>
          <a:xfrm rot="20832119">
            <a:off x="512323" y="3474193"/>
            <a:ext cx="3967753" cy="461665"/>
          </a:xfrm>
          <a:prstGeom prst="rect">
            <a:avLst/>
          </a:prstGeom>
          <a:solidFill>
            <a:srgbClr val="FFFF00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but maps also have genres!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kinds of genres: </a:t>
            </a:r>
            <a:br>
              <a:rPr lang="en-US" dirty="0" smtClean="0"/>
            </a:br>
            <a:r>
              <a:rPr lang="en-US" dirty="0" smtClean="0"/>
              <a:t>different kinds of structures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39838" y="3592413"/>
            <a:ext cx="7219950" cy="2572891"/>
          </a:xfrm>
        </p:spPr>
        <p:txBody>
          <a:bodyPr/>
          <a:lstStyle/>
          <a:p>
            <a:r>
              <a:rPr lang="en-US" dirty="0" smtClean="0"/>
              <a:t>Some modes are linear, in which case we might get genres staged linearly</a:t>
            </a:r>
          </a:p>
          <a:p>
            <a:r>
              <a:rPr lang="en-US" dirty="0" smtClean="0"/>
              <a:t>Some modes are not linear, in which case event staging may need to be </a:t>
            </a:r>
            <a:r>
              <a:rPr lang="en-US" dirty="0" err="1" smtClean="0"/>
              <a:t>realised</a:t>
            </a:r>
            <a:r>
              <a:rPr lang="en-US" dirty="0" smtClean="0"/>
              <a:t> differently</a:t>
            </a:r>
            <a:endParaRPr lang="en-US" dirty="0"/>
          </a:p>
        </p:txBody>
      </p:sp>
      <p:sp>
        <p:nvSpPr>
          <p:cNvPr id="4" name="Rechteck 3"/>
          <p:cNvSpPr/>
          <p:nvPr/>
        </p:nvSpPr>
        <p:spPr>
          <a:xfrm>
            <a:off x="899592" y="193623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“... exhibit a schematic structure supporting the achievement of that purpose ...”</a:t>
            </a:r>
            <a:endParaRPr lang="en-US" dirty="0"/>
          </a:p>
        </p:txBody>
      </p:sp>
      <p:sp>
        <p:nvSpPr>
          <p:cNvPr id="5" name="Textfeld 4"/>
          <p:cNvSpPr txBox="1"/>
          <p:nvPr/>
        </p:nvSpPr>
        <p:spPr>
          <a:xfrm>
            <a:off x="5436096" y="2440286"/>
            <a:ext cx="1013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Swales</a:t>
            </a:r>
            <a:endParaRPr lang="en-US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Holsanova</a:t>
            </a:r>
            <a:r>
              <a:rPr lang="en-US" dirty="0" smtClean="0"/>
              <a:t> / Nord (2010)</a:t>
            </a:r>
            <a:endParaRPr lang="en-US" dirty="0"/>
          </a:p>
        </p:txBody>
      </p:sp>
      <p:pic>
        <p:nvPicPr>
          <p:cNvPr id="17920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4784"/>
            <a:ext cx="5195862" cy="4787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feld 3"/>
          <p:cNvSpPr txBox="1"/>
          <p:nvPr/>
        </p:nvSpPr>
        <p:spPr>
          <a:xfrm>
            <a:off x="6228185" y="2420888"/>
            <a:ext cx="21602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“Freedom” might just be bad design!</a:t>
            </a: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916832"/>
            <a:ext cx="8136904" cy="3662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916832"/>
            <a:ext cx="8132915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5580112" y="1556792"/>
            <a:ext cx="13452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radial design</a:t>
            </a:r>
            <a:endParaRPr lang="en-US" dirty="0"/>
          </a:p>
        </p:txBody>
      </p:sp>
      <p:sp>
        <p:nvSpPr>
          <p:cNvPr id="8" name="Textfeld 7"/>
          <p:cNvSpPr txBox="1"/>
          <p:nvPr/>
        </p:nvSpPr>
        <p:spPr>
          <a:xfrm>
            <a:off x="5585723" y="5805264"/>
            <a:ext cx="13340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serial design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9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1547664" y="4076700"/>
            <a:ext cx="61877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or register, or activity, or context?</a:t>
            </a:r>
            <a:endParaRPr lang="en-US" sz="32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-27905"/>
            <a:ext cx="8534400" cy="936625"/>
          </a:xfrm>
        </p:spPr>
        <p:txBody>
          <a:bodyPr/>
          <a:lstStyle/>
          <a:p>
            <a:r>
              <a:rPr lang="en-US" dirty="0" smtClean="0"/>
              <a:t>So lets think about ‘genre’...</a:t>
            </a:r>
            <a:endParaRPr lang="en-US" dirty="0"/>
          </a:p>
        </p:txBody>
      </p:sp>
      <p:pic>
        <p:nvPicPr>
          <p:cNvPr id="3" name="Picture 18" descr="salome_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908720"/>
            <a:ext cx="8589148" cy="59492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Text Box 23"/>
          <p:cNvSpPr txBox="1">
            <a:spLocks noChangeArrowheads="1"/>
          </p:cNvSpPr>
          <p:nvPr/>
        </p:nvSpPr>
        <p:spPr bwMode="auto">
          <a:xfrm rot="16200000">
            <a:off x="-939457" y="1765315"/>
            <a:ext cx="24304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u="none" dirty="0" err="1"/>
              <a:t>Benozzo</a:t>
            </a:r>
            <a:r>
              <a:rPr lang="en-US" u="none" dirty="0"/>
              <a:t> </a:t>
            </a:r>
            <a:r>
              <a:rPr lang="en-US" u="none" dirty="0" err="1" smtClean="0"/>
              <a:t>Gozzoli</a:t>
            </a:r>
            <a:r>
              <a:rPr lang="en-US" u="none" dirty="0" smtClean="0"/>
              <a:t> (1461) </a:t>
            </a:r>
            <a:endParaRPr lang="en-US" u="non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Issue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87624" y="1556792"/>
            <a:ext cx="7219950" cy="3581400"/>
          </a:xfrm>
        </p:spPr>
        <p:txBody>
          <a:bodyPr/>
          <a:lstStyle/>
          <a:p>
            <a:r>
              <a:rPr lang="en-US" dirty="0" smtClean="0"/>
              <a:t>We can’t really say what genre is involved before we know what </a:t>
            </a:r>
            <a:r>
              <a:rPr lang="en-US" b="1" dirty="0" smtClean="0">
                <a:solidFill>
                  <a:srgbClr val="C00000"/>
                </a:solidFill>
              </a:rPr>
              <a:t>semiotic modes </a:t>
            </a:r>
            <a:r>
              <a:rPr lang="en-US" dirty="0" smtClean="0"/>
              <a:t>are being deployed</a:t>
            </a:r>
          </a:p>
          <a:p>
            <a:r>
              <a:rPr lang="en-US" dirty="0" smtClean="0"/>
              <a:t>... and this is </a:t>
            </a:r>
            <a:r>
              <a:rPr lang="en-US" i="1" dirty="0" smtClean="0"/>
              <a:t>much less clear </a:t>
            </a:r>
            <a:r>
              <a:rPr lang="en-US" dirty="0" smtClean="0"/>
              <a:t>than is often assumed!</a:t>
            </a:r>
          </a:p>
          <a:p>
            <a:pPr lvl="1"/>
            <a:r>
              <a:rPr lang="en-US" dirty="0" smtClean="0"/>
              <a:t>Although an </a:t>
            </a:r>
            <a:r>
              <a:rPr lang="en-US" dirty="0" err="1" smtClean="0"/>
              <a:t>artefact</a:t>
            </a:r>
            <a:r>
              <a:rPr lang="en-US" dirty="0" smtClean="0"/>
              <a:t> </a:t>
            </a:r>
            <a:r>
              <a:rPr lang="en-US" dirty="0" smtClean="0"/>
              <a:t>can suggest its own deployed semiotic modes more or less clearly (to a community of interpreters)</a:t>
            </a:r>
          </a:p>
          <a:p>
            <a:pPr lvl="1"/>
            <a:r>
              <a:rPr lang="en-US" dirty="0" smtClean="0"/>
              <a:t>Moreover, they </a:t>
            </a:r>
            <a:r>
              <a:rPr lang="en-US" i="1" dirty="0" smtClean="0"/>
              <a:t>can be designed </a:t>
            </a:r>
            <a:r>
              <a:rPr lang="en-US" dirty="0" smtClean="0"/>
              <a:t>to do this.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2699792" y="5517232"/>
            <a:ext cx="4862229" cy="523220"/>
          </a:xfrm>
          <a:prstGeom prst="rect">
            <a:avLst/>
          </a:prstGeom>
          <a:solidFill>
            <a:srgbClr val="FFFF99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Issues of ‘multimodal literacy’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Edward </a:t>
            </a:r>
            <a:r>
              <a:rPr lang="en-US" dirty="0" err="1" smtClean="0"/>
              <a:t>Tufte</a:t>
            </a:r>
            <a:r>
              <a:rPr lang="en-US" dirty="0" smtClean="0"/>
              <a:t> on Design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683568" y="2060848"/>
            <a:ext cx="80428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 smtClean="0"/>
              <a:t>“The </a:t>
            </a:r>
            <a:r>
              <a:rPr lang="en-US" sz="2400" dirty="0" smtClean="0"/>
              <a:t>same ink should often serve more than one graphical purpose. </a:t>
            </a:r>
            <a:r>
              <a:rPr lang="en-US" sz="2400" dirty="0" smtClean="0"/>
              <a:t>A graphical </a:t>
            </a:r>
            <a:r>
              <a:rPr lang="en-US" sz="2400" dirty="0" smtClean="0"/>
              <a:t>element may carry data information and also perform a </a:t>
            </a:r>
            <a:r>
              <a:rPr lang="en-US" sz="2400" dirty="0" smtClean="0"/>
              <a:t>design function </a:t>
            </a:r>
            <a:r>
              <a:rPr lang="en-US" sz="2400" dirty="0" smtClean="0"/>
              <a:t>usually left to non-data-ink. Or it might show several </a:t>
            </a:r>
            <a:r>
              <a:rPr lang="en-US" sz="2400" dirty="0" smtClean="0"/>
              <a:t>different pieces </a:t>
            </a:r>
            <a:r>
              <a:rPr lang="en-US" sz="2400" dirty="0" smtClean="0"/>
              <a:t>of data. Such </a:t>
            </a:r>
            <a:r>
              <a:rPr lang="en-US" sz="2400" i="1" dirty="0" err="1" smtClean="0"/>
              <a:t>multifunctioning</a:t>
            </a:r>
            <a:r>
              <a:rPr lang="en-US" sz="2400" i="1" dirty="0" smtClean="0"/>
              <a:t> graphical elements, </a:t>
            </a:r>
            <a:r>
              <a:rPr lang="en-US" sz="2400" i="1" dirty="0" smtClean="0"/>
              <a:t>if designed with </a:t>
            </a:r>
            <a:r>
              <a:rPr lang="en-US" sz="2400" dirty="0" smtClean="0"/>
              <a:t>care </a:t>
            </a:r>
            <a:r>
              <a:rPr lang="en-US" sz="2400" dirty="0" smtClean="0"/>
              <a:t>and subtlety, can effectively display complex, multivariate data</a:t>
            </a:r>
            <a:r>
              <a:rPr lang="en-US" sz="2400" dirty="0" smtClean="0"/>
              <a:t>.” </a:t>
            </a:r>
          </a:p>
          <a:p>
            <a:pPr algn="l"/>
            <a:endParaRPr lang="en-US" sz="2400" dirty="0" smtClean="0"/>
          </a:p>
          <a:p>
            <a:pPr algn="r"/>
            <a:r>
              <a:rPr lang="en-US" sz="2400" dirty="0" smtClean="0"/>
              <a:t>(</a:t>
            </a:r>
            <a:r>
              <a:rPr lang="en-US" sz="2400" dirty="0" err="1" smtClean="0"/>
              <a:t>Tufte</a:t>
            </a:r>
            <a:r>
              <a:rPr lang="en-US" sz="2400" dirty="0" smtClean="0"/>
              <a:t> 1983, p139)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upload.wikimedia.org/wikipedia/commons/2/29/Minar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9266832" cy="4414084"/>
          </a:xfrm>
          <a:prstGeom prst="rect">
            <a:avLst/>
          </a:prstGeom>
          <a:noFill/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0" y="0"/>
            <a:ext cx="8686800" cy="85010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rgbClr val="000099"/>
                </a:solidFill>
                <a:latin typeface="+mj-lt"/>
                <a:ea typeface="+mj-ea"/>
                <a:cs typeface="+mj-cs"/>
              </a:rPr>
              <a:t>Famous example of ‘information design’</a:t>
            </a:r>
            <a:endParaRPr lang="en-US" sz="3200" b="1" dirty="0">
              <a:solidFill>
                <a:srgbClr val="00009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467544" y="620688"/>
            <a:ext cx="2191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Charles </a:t>
            </a:r>
            <a:r>
              <a:rPr lang="de-DE" dirty="0" err="1" smtClean="0"/>
              <a:t>Minard</a:t>
            </a:r>
            <a:r>
              <a:rPr lang="de-DE" dirty="0" smtClean="0"/>
              <a:t>, 1869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4572000" y="3429000"/>
            <a:ext cx="3600400" cy="33547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variables represented:</a:t>
            </a:r>
          </a:p>
          <a:p>
            <a:pPr marL="452438" indent="-452438" algn="l">
              <a:buFont typeface="Arial" pitchFamily="34" charset="0"/>
              <a:buChar char="•"/>
            </a:pPr>
            <a:r>
              <a:rPr lang="en-US" sz="1400" dirty="0" smtClean="0"/>
              <a:t>the size of the army</a:t>
            </a:r>
          </a:p>
          <a:p>
            <a:pPr marL="452438" indent="-452438" algn="l">
              <a:buFont typeface="Arial" pitchFamily="34" charset="0"/>
              <a:buChar char="•"/>
            </a:pPr>
            <a:r>
              <a:rPr lang="en-US" sz="1400" dirty="0" smtClean="0"/>
              <a:t>the geographical co-ordinates, latitude and longitude, of the army as it moved;</a:t>
            </a:r>
          </a:p>
          <a:p>
            <a:pPr marL="452438" indent="-452438" algn="l">
              <a:buFont typeface="Arial" pitchFamily="34" charset="0"/>
              <a:buChar char="•"/>
            </a:pPr>
            <a:r>
              <a:rPr lang="en-US" sz="1400" dirty="0" smtClean="0"/>
              <a:t>the direction that the army was traveling, both in advance and in retreat, showing where units split off and rejoined;</a:t>
            </a:r>
          </a:p>
          <a:p>
            <a:pPr marL="452438" indent="-452438" algn="l">
              <a:buFont typeface="Arial" pitchFamily="34" charset="0"/>
              <a:buChar char="•"/>
            </a:pPr>
            <a:r>
              <a:rPr lang="en-US" sz="1400" dirty="0" smtClean="0"/>
              <a:t>the location of the army with respect to certain dates; and</a:t>
            </a:r>
          </a:p>
          <a:p>
            <a:pPr marL="452438" indent="-452438" algn="l">
              <a:buFont typeface="Arial" pitchFamily="34" charset="0"/>
              <a:buChar char="•"/>
            </a:pPr>
            <a:r>
              <a:rPr lang="en-US" sz="1400" dirty="0" smtClean="0"/>
              <a:t>the weather temperature along the path of the retreat ("one of the worst winters in recent memory set in“)</a:t>
            </a:r>
          </a:p>
          <a:p>
            <a:pPr marL="452438" indent="-452438" algn="l">
              <a:buFont typeface="Arial" pitchFamily="34" charset="0"/>
              <a:buChar char="•"/>
            </a:pPr>
            <a:endParaRPr lang="en-US" sz="1400" dirty="0"/>
          </a:p>
        </p:txBody>
      </p:sp>
      <p:sp>
        <p:nvSpPr>
          <p:cNvPr id="5" name="Textfeld 4"/>
          <p:cNvSpPr txBox="1"/>
          <p:nvPr/>
        </p:nvSpPr>
        <p:spPr>
          <a:xfrm>
            <a:off x="4788024" y="4437112"/>
            <a:ext cx="3924944" cy="206210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b="1" dirty="0" smtClean="0"/>
              <a:t>Flow maps</a:t>
            </a:r>
            <a:r>
              <a:rPr lang="en-US" dirty="0" smtClean="0"/>
              <a:t> in </a:t>
            </a:r>
            <a:r>
              <a:rPr lang="en-US" dirty="0" smtClean="0">
                <a:solidFill>
                  <a:srgbClr val="C00000"/>
                </a:solidFill>
              </a:rPr>
              <a:t>cartography</a:t>
            </a:r>
            <a:r>
              <a:rPr lang="en-US" dirty="0" smtClean="0"/>
              <a:t> are by definition of </a:t>
            </a:r>
            <a:r>
              <a:rPr lang="en-US" dirty="0" err="1" smtClean="0"/>
              <a:t>Phan</a:t>
            </a:r>
            <a:r>
              <a:rPr lang="en-US" dirty="0" smtClean="0"/>
              <a:t> (2005) "a mix of </a:t>
            </a:r>
            <a:r>
              <a:rPr lang="en-US" dirty="0" smtClean="0">
                <a:solidFill>
                  <a:srgbClr val="C00000"/>
                </a:solidFill>
              </a:rPr>
              <a:t>maps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C00000"/>
                </a:solidFill>
              </a:rPr>
              <a:t>flow charts</a:t>
            </a:r>
            <a:r>
              <a:rPr lang="en-US" dirty="0" smtClean="0"/>
              <a:t>, that show the movement of objects from one location to another, such as the number of people in a migration, the amount of goods being traded, or the number of packets in a network"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Edward </a:t>
            </a:r>
            <a:r>
              <a:rPr lang="en-US" dirty="0" err="1" smtClean="0"/>
              <a:t>Tufte</a:t>
            </a:r>
            <a:r>
              <a:rPr lang="en-US" dirty="0" smtClean="0"/>
              <a:t> on Design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683568" y="2060848"/>
            <a:ext cx="80428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 smtClean="0"/>
              <a:t>“</a:t>
            </a:r>
            <a:r>
              <a:rPr lang="en-US" sz="2400" dirty="0" smtClean="0"/>
              <a:t>The danger of </a:t>
            </a:r>
            <a:r>
              <a:rPr lang="en-US" sz="2400" dirty="0" err="1" smtClean="0"/>
              <a:t>multifunctioning</a:t>
            </a:r>
            <a:r>
              <a:rPr lang="en-US" sz="2400" dirty="0" smtClean="0"/>
              <a:t> elements is that they </a:t>
            </a:r>
            <a:r>
              <a:rPr lang="en-US" sz="2400" dirty="0" smtClean="0"/>
              <a:t>tend to generate graphical </a:t>
            </a:r>
            <a:r>
              <a:rPr lang="en-US" sz="2400" dirty="0" smtClean="0"/>
              <a:t>puzzles, with encodings that only </a:t>
            </a:r>
            <a:r>
              <a:rPr lang="en-US" sz="2400" dirty="0" smtClean="0"/>
              <a:t>be broken </a:t>
            </a:r>
            <a:r>
              <a:rPr lang="en-US" sz="2400" dirty="0" smtClean="0"/>
              <a:t>by their </a:t>
            </a:r>
            <a:r>
              <a:rPr lang="en-US" sz="2400" dirty="0" smtClean="0"/>
              <a:t>inventor. Thus </a:t>
            </a:r>
            <a:r>
              <a:rPr lang="en-US" sz="2400" dirty="0" smtClean="0"/>
              <a:t>design techniques </a:t>
            </a:r>
            <a:r>
              <a:rPr lang="en-US" sz="2400" dirty="0" smtClean="0"/>
              <a:t>for enhancing </a:t>
            </a:r>
            <a:r>
              <a:rPr lang="en-US" sz="2400" dirty="0" smtClean="0"/>
              <a:t>graphical clarity in the face </a:t>
            </a:r>
            <a:r>
              <a:rPr lang="en-US" sz="2400" dirty="0" smtClean="0"/>
              <a:t>of complexity </a:t>
            </a:r>
            <a:r>
              <a:rPr lang="en-US" sz="2400" dirty="0" smtClean="0"/>
              <a:t>must be developed along with </a:t>
            </a:r>
            <a:r>
              <a:rPr lang="en-US" sz="2400" dirty="0" err="1" smtClean="0"/>
              <a:t>multifunctioning</a:t>
            </a:r>
            <a:r>
              <a:rPr lang="en-US" sz="2400" dirty="0" smtClean="0"/>
              <a:t> elements.”</a:t>
            </a:r>
          </a:p>
          <a:p>
            <a:pPr algn="l"/>
            <a:endParaRPr lang="en-US" sz="2400" dirty="0" smtClean="0"/>
          </a:p>
          <a:p>
            <a:pPr algn="r"/>
            <a:r>
              <a:rPr lang="en-US" sz="2400" dirty="0" smtClean="0"/>
              <a:t>(</a:t>
            </a:r>
            <a:r>
              <a:rPr lang="en-US" sz="2400" dirty="0" err="1" smtClean="0"/>
              <a:t>Tufte</a:t>
            </a:r>
            <a:r>
              <a:rPr lang="en-US" sz="2400" dirty="0" smtClean="0"/>
              <a:t> 1983, p139)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Orientation for the talk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15616" y="1628800"/>
            <a:ext cx="7219950" cy="3581400"/>
          </a:xfrm>
        </p:spPr>
        <p:txBody>
          <a:bodyPr/>
          <a:lstStyle/>
          <a:p>
            <a:r>
              <a:rPr lang="en-US" dirty="0" smtClean="0"/>
              <a:t>In most areas where the study of </a:t>
            </a:r>
            <a:r>
              <a:rPr lang="en-US" i="1" dirty="0" smtClean="0"/>
              <a:t>texts</a:t>
            </a:r>
            <a:r>
              <a:rPr lang="en-US" dirty="0" smtClean="0"/>
              <a:t> has traditionally been pursued, ther</a:t>
            </a:r>
            <a:r>
              <a:rPr lang="en-US" dirty="0" smtClean="0"/>
              <a:t>e are now calls to widen this to include a variety of other communicative practices and </a:t>
            </a:r>
            <a:r>
              <a:rPr lang="en-US" dirty="0" err="1" smtClean="0"/>
              <a:t>artefacts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smtClean="0"/>
              <a:t>Some motivations for this include:</a:t>
            </a:r>
            <a:endParaRPr lang="en-US" dirty="0" smtClean="0"/>
          </a:p>
          <a:p>
            <a:pPr lvl="1"/>
            <a:r>
              <a:rPr lang="en-US" dirty="0" smtClean="0"/>
              <a:t>looks more attractive for students</a:t>
            </a:r>
          </a:p>
          <a:p>
            <a:pPr lvl="1"/>
            <a:r>
              <a:rPr lang="en-US" dirty="0" smtClean="0"/>
              <a:t>perhaps more relevant for today’s cultures</a:t>
            </a:r>
          </a:p>
          <a:p>
            <a:pPr lvl="1"/>
            <a:r>
              <a:rPr lang="en-US" dirty="0" smtClean="0"/>
              <a:t>it is actually a considerable challenge </a:t>
            </a:r>
            <a:r>
              <a:rPr lang="en-US" b="1" i="1" dirty="0" smtClean="0">
                <a:solidFill>
                  <a:srgbClr val="C00000"/>
                </a:solidFill>
              </a:rPr>
              <a:t>scientifically</a:t>
            </a:r>
            <a:r>
              <a:rPr lang="en-US" dirty="0" smtClean="0"/>
              <a:t> to understand how such things work!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Multimodal Literacy 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Should give learners the resources to make sense of, and with, such rich representations...</a:t>
            </a:r>
            <a:endParaRPr lang="en-US" dirty="0"/>
          </a:p>
        </p:txBody>
      </p:sp>
      <p:pic>
        <p:nvPicPr>
          <p:cNvPr id="4" name="Picture 2" descr="http://upload.wikimedia.org/wikipedia/commons/2/29/Minar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429000"/>
            <a:ext cx="3672408" cy="17492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And: going further...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59632" y="1844824"/>
            <a:ext cx="7219950" cy="3581400"/>
          </a:xfrm>
        </p:spPr>
        <p:txBody>
          <a:bodyPr/>
          <a:lstStyle/>
          <a:p>
            <a:r>
              <a:rPr lang="en-US" dirty="0" smtClean="0"/>
              <a:t>Semiotic modes evidently ‘</a:t>
            </a:r>
            <a:r>
              <a:rPr lang="en-US" dirty="0" smtClean="0">
                <a:solidFill>
                  <a:srgbClr val="C00000"/>
                </a:solidFill>
              </a:rPr>
              <a:t>go around with</a:t>
            </a:r>
            <a:r>
              <a:rPr lang="en-US" dirty="0" smtClean="0"/>
              <a:t>’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 smtClean="0"/>
              <a:t>other semiotic modes: looking at ‘semiotic mode’ for the moment as a way of making meaning...</a:t>
            </a:r>
            <a:endParaRPr lang="en-US" dirty="0"/>
          </a:p>
        </p:txBody>
      </p:sp>
      <p:pic>
        <p:nvPicPr>
          <p:cNvPr id="4" name="Picture 2" descr="http://upload.wikimedia.org/wikipedia/commons/2/29/Minar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429000"/>
            <a:ext cx="3672408" cy="17492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orizontaler Bildlauf 12"/>
          <p:cNvSpPr/>
          <p:nvPr/>
        </p:nvSpPr>
        <p:spPr bwMode="auto">
          <a:xfrm>
            <a:off x="395536" y="2924944"/>
            <a:ext cx="2304256" cy="1872208"/>
          </a:xfrm>
          <a:prstGeom prst="horizontalScroll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6588224" y="2996952"/>
            <a:ext cx="1944215" cy="1944216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hteck 10"/>
          <p:cNvSpPr/>
          <p:nvPr/>
        </p:nvSpPr>
        <p:spPr bwMode="auto">
          <a:xfrm>
            <a:off x="3995936" y="2996952"/>
            <a:ext cx="2096704" cy="1944216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of constraint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611560" y="3140968"/>
            <a:ext cx="18766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deployed semiotic modes</a:t>
            </a:r>
            <a:endParaRPr lang="en-US" sz="2800" dirty="0"/>
          </a:p>
        </p:txBody>
      </p:sp>
      <p:sp>
        <p:nvSpPr>
          <p:cNvPr id="5" name="Textfeld 4"/>
          <p:cNvSpPr txBox="1"/>
          <p:nvPr/>
        </p:nvSpPr>
        <p:spPr>
          <a:xfrm>
            <a:off x="611560" y="3158183"/>
            <a:ext cx="18766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deployed semiotic modes</a:t>
            </a:r>
            <a:endParaRPr lang="en-US" sz="2800" dirty="0"/>
          </a:p>
        </p:txBody>
      </p:sp>
      <p:sp>
        <p:nvSpPr>
          <p:cNvPr id="6" name="Textfeld 5"/>
          <p:cNvSpPr txBox="1"/>
          <p:nvPr/>
        </p:nvSpPr>
        <p:spPr>
          <a:xfrm>
            <a:off x="611560" y="3158183"/>
            <a:ext cx="18766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deployed semiotic modes</a:t>
            </a:r>
            <a:endParaRPr lang="en-US" sz="2800" dirty="0"/>
          </a:p>
        </p:txBody>
      </p:sp>
      <p:sp>
        <p:nvSpPr>
          <p:cNvPr id="7" name="Textfeld 6"/>
          <p:cNvSpPr txBox="1"/>
          <p:nvPr/>
        </p:nvSpPr>
        <p:spPr>
          <a:xfrm>
            <a:off x="4086632" y="2492896"/>
            <a:ext cx="19255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convention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6660232" y="2042845"/>
            <a:ext cx="168507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technical</a:t>
            </a:r>
            <a:br>
              <a:rPr lang="en-US" sz="2800" dirty="0" smtClean="0">
                <a:solidFill>
                  <a:srgbClr val="0070C0"/>
                </a:solidFill>
              </a:rPr>
            </a:br>
            <a:r>
              <a:rPr lang="en-US" sz="2800" dirty="0" smtClean="0">
                <a:solidFill>
                  <a:srgbClr val="0070C0"/>
                </a:solidFill>
              </a:rPr>
              <a:t>capability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145126" y="5138028"/>
            <a:ext cx="31951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“multimodal genre”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6933838" y="5136867"/>
            <a:ext cx="17139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“medium”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0118E-6 C 0.02865 -0.05135 0.05747 -0.1027 0.08542 -0.13162 C 0.11337 -0.16053 0.13455 -0.17048 0.16737 -0.17326 C 0.20018 -0.17603 0.25244 -0.16516 0.28195 -0.14758 C 0.31146 -0.13 0.33004 -0.09738 0.34445 -0.06731 C 0.35886 -0.03724 0.36372 -0.00254 0.36858 0.03216 " pathEditMode="relative" ptsTypes="a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56419E-7 C 0.05139 -0.05135 0.10296 -0.10271 0.15313 -0.13162 C 0.2033 -0.16054 0.24132 -0.17048 0.30018 -0.17326 C 0.35903 -0.17604 0.45278 -0.16516 0.50573 -0.14758 C 0.55869 -0.13 0.59202 -0.09739 0.61789 -0.06732 C 0.64375 -0.03724 0.65244 -0.00255 0.66129 0.03215 " pathEditMode="relative" rAng="0" ptsTypes="aaaaaA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" y="-7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So...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39838" y="2276475"/>
            <a:ext cx="5276378" cy="3581400"/>
          </a:xfrm>
        </p:spPr>
        <p:txBody>
          <a:bodyPr/>
          <a:lstStyle/>
          <a:p>
            <a:r>
              <a:rPr lang="en-US" sz="2800" dirty="0" smtClean="0"/>
              <a:t>... given some </a:t>
            </a:r>
            <a:r>
              <a:rPr lang="en-US" sz="2800" dirty="0" err="1" smtClean="0"/>
              <a:t>artefact</a:t>
            </a:r>
            <a:r>
              <a:rPr lang="en-US" sz="2800" dirty="0" smtClean="0"/>
              <a:t> suspected of </a:t>
            </a:r>
            <a:r>
              <a:rPr lang="en-US" sz="2800" dirty="0" err="1" smtClean="0"/>
              <a:t>harbouring</a:t>
            </a:r>
            <a:r>
              <a:rPr lang="en-US" sz="2800" dirty="0" smtClean="0"/>
              <a:t> multimodal tendencies, how to go about analysis?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orizontaler Bildlauf 12"/>
          <p:cNvSpPr/>
          <p:nvPr/>
        </p:nvSpPr>
        <p:spPr bwMode="auto">
          <a:xfrm>
            <a:off x="3779912" y="2420888"/>
            <a:ext cx="2304256" cy="1872208"/>
          </a:xfrm>
          <a:prstGeom prst="horizontalScroll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6588224" y="2636912"/>
            <a:ext cx="1944215" cy="1944216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hteck 10"/>
          <p:cNvSpPr/>
          <p:nvPr/>
        </p:nvSpPr>
        <p:spPr bwMode="auto">
          <a:xfrm>
            <a:off x="1246346" y="2636912"/>
            <a:ext cx="2096704" cy="1944216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of constraint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4067944" y="2708920"/>
            <a:ext cx="18766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deployed semiotic modes</a:t>
            </a:r>
            <a:endParaRPr lang="en-US" sz="2800" dirty="0"/>
          </a:p>
        </p:txBody>
      </p:sp>
      <p:sp>
        <p:nvSpPr>
          <p:cNvPr id="9" name="Textfeld 8"/>
          <p:cNvSpPr txBox="1"/>
          <p:nvPr/>
        </p:nvSpPr>
        <p:spPr>
          <a:xfrm rot="19175579">
            <a:off x="688089" y="3322029"/>
            <a:ext cx="31951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“multimodal genre”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 rot="19181274">
            <a:off x="6697987" y="3345227"/>
            <a:ext cx="17139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“medium”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5" name="Nach rechts gekrümmter Pfeil 14"/>
          <p:cNvSpPr/>
          <p:nvPr/>
        </p:nvSpPr>
        <p:spPr bwMode="auto">
          <a:xfrm rot="5400000">
            <a:off x="2735796" y="512676"/>
            <a:ext cx="864096" cy="3096344"/>
          </a:xfrm>
          <a:prstGeom prst="curved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Nach rechts gekrümmter Pfeil 15"/>
          <p:cNvSpPr/>
          <p:nvPr/>
        </p:nvSpPr>
        <p:spPr bwMode="auto">
          <a:xfrm rot="5400000" flipV="1">
            <a:off x="5935960" y="480864"/>
            <a:ext cx="864096" cy="3159968"/>
          </a:xfrm>
          <a:prstGeom prst="curvedRightArrow">
            <a:avLst/>
          </a:prstGeom>
          <a:solidFill>
            <a:srgbClr val="00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Eingekerbter Pfeil nach rechts 17"/>
          <p:cNvSpPr/>
          <p:nvPr/>
        </p:nvSpPr>
        <p:spPr bwMode="auto">
          <a:xfrm rot="19470486">
            <a:off x="141865" y="4479586"/>
            <a:ext cx="2880320" cy="792088"/>
          </a:xfrm>
          <a:prstGeom prst="notchedRightArrow">
            <a:avLst/>
          </a:prstGeom>
          <a:solidFill>
            <a:srgbClr val="CC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Eingekerbter Pfeil nach rechts 18"/>
          <p:cNvSpPr/>
          <p:nvPr/>
        </p:nvSpPr>
        <p:spPr bwMode="auto">
          <a:xfrm rot="19470486">
            <a:off x="5758490" y="4479586"/>
            <a:ext cx="2880320" cy="792088"/>
          </a:xfrm>
          <a:prstGeom prst="notchedRightArrow">
            <a:avLst/>
          </a:prstGeom>
          <a:solidFill>
            <a:srgbClr val="CC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1763688" y="4797152"/>
            <a:ext cx="6408712" cy="1015663"/>
          </a:xfrm>
          <a:prstGeom prst="rect">
            <a:avLst/>
          </a:prstGeom>
          <a:solidFill>
            <a:srgbClr val="FFFFFF">
              <a:alpha val="4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Need to distinguish both of these during analysis because they are subject to quite different constraints, pressures and </a:t>
            </a:r>
            <a:r>
              <a:rPr lang="en-US" sz="2000" b="1" dirty="0" smtClean="0"/>
              <a:t>developmental trajectories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9" grpId="0"/>
      <p:bldP spid="10" grpId="0"/>
      <p:bldP spid="15" grpId="0" animBg="1"/>
      <p:bldP spid="16" grpId="0" animBg="1"/>
      <p:bldP spid="18" grpId="0" animBg="1"/>
      <p:bldP spid="19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458200" cy="1143000"/>
          </a:xfrm>
        </p:spPr>
        <p:txBody>
          <a:bodyPr/>
          <a:lstStyle/>
          <a:p>
            <a:pPr algn="l"/>
            <a:r>
              <a:rPr lang="en-GB" dirty="0" smtClean="0"/>
              <a:t>The </a:t>
            </a:r>
            <a:r>
              <a:rPr lang="en-GB" dirty="0" err="1" smtClean="0"/>
              <a:t>GeM</a:t>
            </a:r>
            <a:r>
              <a:rPr lang="en-GB" dirty="0" smtClean="0"/>
              <a:t> annotation </a:t>
            </a:r>
            <a:r>
              <a:rPr lang="en-GB" dirty="0" smtClean="0"/>
              <a:t>layers (</a:t>
            </a:r>
            <a:r>
              <a:rPr lang="en-US" dirty="0" smtClean="0"/>
              <a:t>1998—2001)</a:t>
            </a:r>
            <a:endParaRPr lang="en-GB" dirty="0" smtClean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43064" y="2209800"/>
            <a:ext cx="3505200" cy="342900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 sz="1800" dirty="0" smtClean="0"/>
              <a:t>Content structure</a:t>
            </a:r>
          </a:p>
          <a:p>
            <a:pPr>
              <a:lnSpc>
                <a:spcPct val="200000"/>
              </a:lnSpc>
            </a:pPr>
            <a:r>
              <a:rPr lang="en-GB" sz="1800" dirty="0" smtClean="0">
                <a:solidFill>
                  <a:srgbClr val="800000"/>
                </a:solidFill>
              </a:rPr>
              <a:t>Rhetorical structure </a:t>
            </a:r>
          </a:p>
          <a:p>
            <a:pPr>
              <a:lnSpc>
                <a:spcPct val="200000"/>
              </a:lnSpc>
            </a:pPr>
            <a:r>
              <a:rPr lang="en-GB" sz="1800" dirty="0" smtClean="0">
                <a:solidFill>
                  <a:srgbClr val="800000"/>
                </a:solidFill>
              </a:rPr>
              <a:t>Layout structure</a:t>
            </a:r>
          </a:p>
          <a:p>
            <a:pPr>
              <a:lnSpc>
                <a:spcPct val="200000"/>
              </a:lnSpc>
            </a:pPr>
            <a:r>
              <a:rPr lang="en-GB" sz="1800" dirty="0" smtClean="0">
                <a:solidFill>
                  <a:srgbClr val="800000"/>
                </a:solidFill>
              </a:rPr>
              <a:t>Navigation structure</a:t>
            </a:r>
            <a:endParaRPr lang="en-GB" sz="1800" dirty="0" smtClean="0"/>
          </a:p>
          <a:p>
            <a:pPr>
              <a:lnSpc>
                <a:spcPct val="200000"/>
              </a:lnSpc>
            </a:pPr>
            <a:r>
              <a:rPr lang="en-GB" sz="1800" dirty="0" smtClean="0"/>
              <a:t>Linguistic structure</a:t>
            </a:r>
          </a:p>
        </p:txBody>
      </p:sp>
      <p:sp>
        <p:nvSpPr>
          <p:cNvPr id="78852" name="AutoShape 4"/>
          <p:cNvSpPr>
            <a:spLocks/>
          </p:cNvSpPr>
          <p:nvPr/>
        </p:nvSpPr>
        <p:spPr bwMode="auto">
          <a:xfrm>
            <a:off x="6414864" y="3200400"/>
            <a:ext cx="304800" cy="1752600"/>
          </a:xfrm>
          <a:prstGeom prst="rightBrace">
            <a:avLst>
              <a:gd name="adj1" fmla="val 47917"/>
              <a:gd name="adj2" fmla="val 50000"/>
            </a:avLst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7315200" y="2057400"/>
            <a:ext cx="1066800" cy="3657600"/>
            <a:chOff x="4608" y="1296"/>
            <a:chExt cx="672" cy="2304"/>
          </a:xfrm>
        </p:grpSpPr>
        <p:sp>
          <p:nvSpPr>
            <p:cNvPr id="78854" name="Rectangle 6"/>
            <p:cNvSpPr>
              <a:spLocks noChangeArrowheads="1"/>
            </p:cNvSpPr>
            <p:nvPr/>
          </p:nvSpPr>
          <p:spPr bwMode="auto">
            <a:xfrm>
              <a:off x="4608" y="1296"/>
              <a:ext cx="672" cy="230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/>
            </a:p>
          </p:txBody>
        </p:sp>
        <p:sp>
          <p:nvSpPr>
            <p:cNvPr id="78855" name="Text Box 7"/>
            <p:cNvSpPr txBox="1">
              <a:spLocks noChangeArrowheads="1"/>
            </p:cNvSpPr>
            <p:nvPr/>
          </p:nvSpPr>
          <p:spPr bwMode="auto">
            <a:xfrm>
              <a:off x="4646" y="1321"/>
              <a:ext cx="6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2400"/>
                <a:t>genre</a:t>
              </a:r>
            </a:p>
          </p:txBody>
        </p:sp>
        <p:sp>
          <p:nvSpPr>
            <p:cNvPr id="78856" name="Text Box 8"/>
            <p:cNvSpPr txBox="1">
              <a:spLocks noChangeArrowheads="1"/>
            </p:cNvSpPr>
            <p:nvPr/>
          </p:nvSpPr>
          <p:spPr bwMode="auto">
            <a:xfrm>
              <a:off x="4752" y="3216"/>
              <a:ext cx="50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2400"/>
                <a:t>form</a:t>
              </a:r>
            </a:p>
          </p:txBody>
        </p:sp>
        <p:sp>
          <p:nvSpPr>
            <p:cNvPr id="78857" name="Line 9"/>
            <p:cNvSpPr>
              <a:spLocks noChangeShapeType="1"/>
            </p:cNvSpPr>
            <p:nvPr/>
          </p:nvSpPr>
          <p:spPr bwMode="auto">
            <a:xfrm>
              <a:off x="4944" y="1680"/>
              <a:ext cx="0" cy="1488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14700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989138"/>
            <a:ext cx="2808858" cy="63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Functionally Motivated Variation</a:t>
            </a:r>
            <a:endParaRPr lang="en-US" dirty="0"/>
          </a:p>
        </p:txBody>
      </p:sp>
      <p:pic>
        <p:nvPicPr>
          <p:cNvPr id="1797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3547960" cy="4619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feld 3"/>
          <p:cNvSpPr txBox="1"/>
          <p:nvPr/>
        </p:nvSpPr>
        <p:spPr>
          <a:xfrm>
            <a:off x="4572000" y="2132856"/>
            <a:ext cx="38164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further restricted by </a:t>
            </a:r>
            <a:r>
              <a:rPr lang="en-US" sz="2800" b="1" dirty="0" smtClean="0">
                <a:solidFill>
                  <a:srgbClr val="C00000"/>
                </a:solidFill>
              </a:rPr>
              <a:t>genre</a:t>
            </a:r>
            <a:r>
              <a:rPr lang="en-US" sz="2800" dirty="0" smtClean="0">
                <a:solidFill>
                  <a:srgbClr val="C00000"/>
                </a:solidFill>
              </a:rPr>
              <a:t> and ‘canvas constraints’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68154" y="0"/>
            <a:ext cx="51482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7668344" y="1700808"/>
            <a:ext cx="120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dirty="0"/>
              <a:t>1851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179512" y="1412776"/>
            <a:ext cx="2699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‘canvas constraints’</a:t>
            </a: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6" name="Picture 2" descr="guardian-front-page-020220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457200"/>
            <a:ext cx="4030663" cy="601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2355850" y="2170113"/>
            <a:ext cx="1749425" cy="33432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4105275" y="2170113"/>
            <a:ext cx="1020763" cy="3343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5126038" y="2170113"/>
            <a:ext cx="1895475" cy="27559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5126038" y="4926013"/>
            <a:ext cx="1895475" cy="58737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4038600" y="5715000"/>
            <a:ext cx="1398588" cy="454025"/>
          </a:xfrm>
          <a:prstGeom prst="rect">
            <a:avLst/>
          </a:prstGeom>
          <a:noFill/>
          <a:ln w="57150" cmpd="thinThick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GB" sz="2000">
                <a:solidFill>
                  <a:srgbClr val="000000"/>
                </a:solidFill>
              </a:rPr>
              <a:t>base units</a:t>
            </a:r>
          </a:p>
        </p:txBody>
      </p:sp>
      <p:sp>
        <p:nvSpPr>
          <p:cNvPr id="32775" name="Line 7"/>
          <p:cNvSpPr>
            <a:spLocks noChangeShapeType="1"/>
          </p:cNvSpPr>
          <p:nvPr/>
        </p:nvSpPr>
        <p:spPr bwMode="auto">
          <a:xfrm flipV="1">
            <a:off x="4495800" y="5562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2667000" y="1600200"/>
            <a:ext cx="1046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GB" sz="2400">
                <a:solidFill>
                  <a:srgbClr val="3333CC"/>
                </a:solidFill>
                <a:latin typeface="Times" pitchFamily="18" charset="0"/>
              </a:rPr>
              <a:t>Layout</a:t>
            </a:r>
            <a:endParaRPr lang="en-GB" sz="200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5486400" y="1447800"/>
            <a:ext cx="13160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3300"/>
                </a:solidFill>
                <a:latin typeface="Times" pitchFamily="18" charset="0"/>
              </a:rPr>
              <a:t>Semantic</a:t>
            </a:r>
            <a:endParaRPr lang="en-GB" sz="2000">
              <a:solidFill>
                <a:srgbClr val="003300"/>
              </a:solidFill>
              <a:latin typeface="Times" pitchFamily="18" charset="0"/>
            </a:endParaRPr>
          </a:p>
          <a:p>
            <a:pPr>
              <a:lnSpc>
                <a:spcPct val="80000"/>
              </a:lnSpc>
            </a:pPr>
            <a:r>
              <a:rPr lang="en-GB" sz="2000">
                <a:solidFill>
                  <a:srgbClr val="003300"/>
                </a:solidFill>
                <a:latin typeface="Times" pitchFamily="18" charset="0"/>
              </a:rPr>
              <a:t>Content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7273925" y="3154363"/>
            <a:ext cx="1341438" cy="758825"/>
          </a:xfrm>
          <a:prstGeom prst="rect">
            <a:avLst/>
          </a:prstGeom>
          <a:noFill/>
          <a:ln w="57150" cmpd="thinThick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000">
                <a:solidFill>
                  <a:srgbClr val="000000"/>
                </a:solidFill>
              </a:rPr>
              <a:t>RST</a:t>
            </a:r>
          </a:p>
          <a:p>
            <a:r>
              <a:rPr lang="en-GB" sz="2000">
                <a:solidFill>
                  <a:srgbClr val="000000"/>
                </a:solidFill>
              </a:rPr>
              <a:t>segments</a:t>
            </a: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7248525" y="4973638"/>
            <a:ext cx="1598613" cy="758825"/>
          </a:xfrm>
          <a:prstGeom prst="rect">
            <a:avLst/>
          </a:prstGeom>
          <a:noFill/>
          <a:ln w="57150" cmpd="thinThick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000">
                <a:solidFill>
                  <a:srgbClr val="000000"/>
                </a:solidFill>
              </a:rPr>
              <a:t>navigational</a:t>
            </a:r>
          </a:p>
          <a:p>
            <a:r>
              <a:rPr lang="en-GB" sz="2000">
                <a:solidFill>
                  <a:srgbClr val="000000"/>
                </a:solidFill>
              </a:rPr>
              <a:t>elements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533400" y="3565525"/>
            <a:ext cx="1525588" cy="454025"/>
          </a:xfrm>
          <a:prstGeom prst="rect">
            <a:avLst/>
          </a:prstGeom>
          <a:noFill/>
          <a:ln w="57150" cmpd="thinThick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GB" sz="2000">
                <a:solidFill>
                  <a:srgbClr val="000000"/>
                </a:solidFill>
              </a:rPr>
              <a:t>layout units</a:t>
            </a:r>
          </a:p>
        </p:txBody>
      </p:sp>
      <p:sp>
        <p:nvSpPr>
          <p:cNvPr id="32781" name="Line 13"/>
          <p:cNvSpPr>
            <a:spLocks noChangeShapeType="1"/>
          </p:cNvSpPr>
          <p:nvPr/>
        </p:nvSpPr>
        <p:spPr bwMode="auto">
          <a:xfrm>
            <a:off x="4105275" y="2344738"/>
            <a:ext cx="2916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82" name="Line 14"/>
          <p:cNvSpPr>
            <a:spLocks noChangeShapeType="1"/>
          </p:cNvSpPr>
          <p:nvPr/>
        </p:nvSpPr>
        <p:spPr bwMode="auto">
          <a:xfrm>
            <a:off x="4105275" y="2462213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83" name="Line 15"/>
          <p:cNvSpPr>
            <a:spLocks noChangeShapeType="1"/>
          </p:cNvSpPr>
          <p:nvPr/>
        </p:nvSpPr>
        <p:spPr bwMode="auto">
          <a:xfrm>
            <a:off x="4105275" y="2638425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84" name="Line 16"/>
          <p:cNvSpPr>
            <a:spLocks noChangeShapeType="1"/>
          </p:cNvSpPr>
          <p:nvPr/>
        </p:nvSpPr>
        <p:spPr bwMode="auto">
          <a:xfrm>
            <a:off x="4105275" y="3870325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85" name="Line 17"/>
          <p:cNvSpPr>
            <a:spLocks noChangeShapeType="1"/>
          </p:cNvSpPr>
          <p:nvPr/>
        </p:nvSpPr>
        <p:spPr bwMode="auto">
          <a:xfrm>
            <a:off x="4105275" y="3987800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86" name="Line 18"/>
          <p:cNvSpPr>
            <a:spLocks noChangeShapeType="1"/>
          </p:cNvSpPr>
          <p:nvPr/>
        </p:nvSpPr>
        <p:spPr bwMode="auto">
          <a:xfrm>
            <a:off x="4105275" y="4105275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87" name="Line 19"/>
          <p:cNvSpPr>
            <a:spLocks noChangeShapeType="1"/>
          </p:cNvSpPr>
          <p:nvPr/>
        </p:nvSpPr>
        <p:spPr bwMode="auto">
          <a:xfrm>
            <a:off x="4105275" y="4222750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88" name="Line 20"/>
          <p:cNvSpPr>
            <a:spLocks noChangeShapeType="1"/>
          </p:cNvSpPr>
          <p:nvPr/>
        </p:nvSpPr>
        <p:spPr bwMode="auto">
          <a:xfrm>
            <a:off x="4105275" y="4340225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89" name="Line 21"/>
          <p:cNvSpPr>
            <a:spLocks noChangeShapeType="1"/>
          </p:cNvSpPr>
          <p:nvPr/>
        </p:nvSpPr>
        <p:spPr bwMode="auto">
          <a:xfrm>
            <a:off x="4105275" y="4457700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90" name="Line 22"/>
          <p:cNvSpPr>
            <a:spLocks noChangeShapeType="1"/>
          </p:cNvSpPr>
          <p:nvPr/>
        </p:nvSpPr>
        <p:spPr bwMode="auto">
          <a:xfrm>
            <a:off x="4105275" y="4575175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91" name="Line 23"/>
          <p:cNvSpPr>
            <a:spLocks noChangeShapeType="1"/>
          </p:cNvSpPr>
          <p:nvPr/>
        </p:nvSpPr>
        <p:spPr bwMode="auto">
          <a:xfrm>
            <a:off x="4105275" y="4692650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92" name="Line 24"/>
          <p:cNvSpPr>
            <a:spLocks noChangeShapeType="1"/>
          </p:cNvSpPr>
          <p:nvPr/>
        </p:nvSpPr>
        <p:spPr bwMode="auto">
          <a:xfrm>
            <a:off x="4105275" y="4810125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93" name="Line 25"/>
          <p:cNvSpPr>
            <a:spLocks noChangeShapeType="1"/>
          </p:cNvSpPr>
          <p:nvPr/>
        </p:nvSpPr>
        <p:spPr bwMode="auto">
          <a:xfrm>
            <a:off x="4105275" y="4926013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94" name="Line 26"/>
          <p:cNvSpPr>
            <a:spLocks noChangeShapeType="1"/>
          </p:cNvSpPr>
          <p:nvPr/>
        </p:nvSpPr>
        <p:spPr bwMode="auto">
          <a:xfrm>
            <a:off x="4105275" y="5043488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95" name="Line 27"/>
          <p:cNvSpPr>
            <a:spLocks noChangeShapeType="1"/>
          </p:cNvSpPr>
          <p:nvPr/>
        </p:nvSpPr>
        <p:spPr bwMode="auto">
          <a:xfrm>
            <a:off x="4105275" y="5160963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96" name="Line 28"/>
          <p:cNvSpPr>
            <a:spLocks noChangeShapeType="1"/>
          </p:cNvSpPr>
          <p:nvPr/>
        </p:nvSpPr>
        <p:spPr bwMode="auto">
          <a:xfrm>
            <a:off x="4105275" y="5278438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97" name="Line 29"/>
          <p:cNvSpPr>
            <a:spLocks noChangeShapeType="1"/>
          </p:cNvSpPr>
          <p:nvPr/>
        </p:nvSpPr>
        <p:spPr bwMode="auto">
          <a:xfrm>
            <a:off x="4105275" y="5395913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98" name="Line 30"/>
          <p:cNvSpPr>
            <a:spLocks noChangeShapeType="1"/>
          </p:cNvSpPr>
          <p:nvPr/>
        </p:nvSpPr>
        <p:spPr bwMode="auto">
          <a:xfrm>
            <a:off x="4105275" y="2755900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799" name="Line 31"/>
          <p:cNvSpPr>
            <a:spLocks noChangeShapeType="1"/>
          </p:cNvSpPr>
          <p:nvPr/>
        </p:nvSpPr>
        <p:spPr bwMode="auto">
          <a:xfrm>
            <a:off x="4105275" y="2814638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00" name="Line 32"/>
          <p:cNvSpPr>
            <a:spLocks noChangeShapeType="1"/>
          </p:cNvSpPr>
          <p:nvPr/>
        </p:nvSpPr>
        <p:spPr bwMode="auto">
          <a:xfrm>
            <a:off x="4105275" y="2932113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01" name="Line 33"/>
          <p:cNvSpPr>
            <a:spLocks noChangeShapeType="1"/>
          </p:cNvSpPr>
          <p:nvPr/>
        </p:nvSpPr>
        <p:spPr bwMode="auto">
          <a:xfrm>
            <a:off x="4105275" y="3049588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02" name="Line 34"/>
          <p:cNvSpPr>
            <a:spLocks noChangeShapeType="1"/>
          </p:cNvSpPr>
          <p:nvPr/>
        </p:nvSpPr>
        <p:spPr bwMode="auto">
          <a:xfrm>
            <a:off x="4105275" y="3167063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03" name="Line 35"/>
          <p:cNvSpPr>
            <a:spLocks noChangeShapeType="1"/>
          </p:cNvSpPr>
          <p:nvPr/>
        </p:nvSpPr>
        <p:spPr bwMode="auto">
          <a:xfrm>
            <a:off x="4105275" y="3284538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04" name="Line 36"/>
          <p:cNvSpPr>
            <a:spLocks noChangeShapeType="1"/>
          </p:cNvSpPr>
          <p:nvPr/>
        </p:nvSpPr>
        <p:spPr bwMode="auto">
          <a:xfrm>
            <a:off x="4105275" y="3402013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05" name="Line 37"/>
          <p:cNvSpPr>
            <a:spLocks noChangeShapeType="1"/>
          </p:cNvSpPr>
          <p:nvPr/>
        </p:nvSpPr>
        <p:spPr bwMode="auto">
          <a:xfrm>
            <a:off x="4105275" y="3517900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06" name="Line 38"/>
          <p:cNvSpPr>
            <a:spLocks noChangeShapeType="1"/>
          </p:cNvSpPr>
          <p:nvPr/>
        </p:nvSpPr>
        <p:spPr bwMode="auto">
          <a:xfrm>
            <a:off x="4105275" y="3635375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07" name="Line 39"/>
          <p:cNvSpPr>
            <a:spLocks noChangeShapeType="1"/>
          </p:cNvSpPr>
          <p:nvPr/>
        </p:nvSpPr>
        <p:spPr bwMode="auto">
          <a:xfrm>
            <a:off x="4105275" y="3752850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08" name="Line 40"/>
          <p:cNvSpPr>
            <a:spLocks noChangeShapeType="1"/>
          </p:cNvSpPr>
          <p:nvPr/>
        </p:nvSpPr>
        <p:spPr bwMode="auto">
          <a:xfrm>
            <a:off x="4105275" y="2520950"/>
            <a:ext cx="1020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09" name="Line 41"/>
          <p:cNvSpPr>
            <a:spLocks noChangeShapeType="1"/>
          </p:cNvSpPr>
          <p:nvPr/>
        </p:nvSpPr>
        <p:spPr bwMode="auto">
          <a:xfrm flipH="1">
            <a:off x="2355850" y="2638425"/>
            <a:ext cx="1749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10" name="Line 42"/>
          <p:cNvSpPr>
            <a:spLocks noChangeShapeType="1"/>
          </p:cNvSpPr>
          <p:nvPr/>
        </p:nvSpPr>
        <p:spPr bwMode="auto">
          <a:xfrm>
            <a:off x="5126038" y="2638425"/>
            <a:ext cx="1895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11" name="Line 43"/>
          <p:cNvSpPr>
            <a:spLocks noChangeShapeType="1"/>
          </p:cNvSpPr>
          <p:nvPr/>
        </p:nvSpPr>
        <p:spPr bwMode="auto">
          <a:xfrm flipH="1">
            <a:off x="2355850" y="3167063"/>
            <a:ext cx="1749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12" name="Line 44"/>
          <p:cNvSpPr>
            <a:spLocks noChangeShapeType="1"/>
          </p:cNvSpPr>
          <p:nvPr/>
        </p:nvSpPr>
        <p:spPr bwMode="auto">
          <a:xfrm flipH="1">
            <a:off x="2355850" y="3284538"/>
            <a:ext cx="1749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13" name="Line 45"/>
          <p:cNvSpPr>
            <a:spLocks noChangeShapeType="1"/>
          </p:cNvSpPr>
          <p:nvPr/>
        </p:nvSpPr>
        <p:spPr bwMode="auto">
          <a:xfrm flipH="1">
            <a:off x="2355850" y="3752850"/>
            <a:ext cx="1749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14" name="Line 46"/>
          <p:cNvSpPr>
            <a:spLocks noChangeShapeType="1"/>
          </p:cNvSpPr>
          <p:nvPr/>
        </p:nvSpPr>
        <p:spPr bwMode="auto">
          <a:xfrm>
            <a:off x="5126038" y="5043488"/>
            <a:ext cx="1895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15" name="Line 47"/>
          <p:cNvSpPr>
            <a:spLocks noChangeShapeType="1"/>
          </p:cNvSpPr>
          <p:nvPr/>
        </p:nvSpPr>
        <p:spPr bwMode="auto">
          <a:xfrm>
            <a:off x="5126038" y="5278438"/>
            <a:ext cx="1895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16" name="Line 48"/>
          <p:cNvSpPr>
            <a:spLocks noChangeShapeType="1"/>
          </p:cNvSpPr>
          <p:nvPr/>
        </p:nvSpPr>
        <p:spPr bwMode="auto">
          <a:xfrm>
            <a:off x="5126038" y="5395913"/>
            <a:ext cx="1895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17" name="Line 49"/>
          <p:cNvSpPr>
            <a:spLocks noChangeShapeType="1"/>
          </p:cNvSpPr>
          <p:nvPr/>
        </p:nvSpPr>
        <p:spPr bwMode="auto">
          <a:xfrm flipH="1">
            <a:off x="2355850" y="5278438"/>
            <a:ext cx="1749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18" name="Line 50"/>
          <p:cNvSpPr>
            <a:spLocks noChangeShapeType="1"/>
          </p:cNvSpPr>
          <p:nvPr/>
        </p:nvSpPr>
        <p:spPr bwMode="auto">
          <a:xfrm flipH="1">
            <a:off x="2355850" y="4926013"/>
            <a:ext cx="1749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19" name="Line 51"/>
          <p:cNvSpPr>
            <a:spLocks noChangeShapeType="1"/>
          </p:cNvSpPr>
          <p:nvPr/>
        </p:nvSpPr>
        <p:spPr bwMode="auto">
          <a:xfrm flipH="1">
            <a:off x="2355850" y="3987800"/>
            <a:ext cx="1749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20" name="Line 52"/>
          <p:cNvSpPr>
            <a:spLocks noChangeShapeType="1"/>
          </p:cNvSpPr>
          <p:nvPr/>
        </p:nvSpPr>
        <p:spPr bwMode="auto">
          <a:xfrm flipH="1">
            <a:off x="2355850" y="4105275"/>
            <a:ext cx="1749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21" name="Line 53"/>
          <p:cNvSpPr>
            <a:spLocks noChangeShapeType="1"/>
          </p:cNvSpPr>
          <p:nvPr/>
        </p:nvSpPr>
        <p:spPr bwMode="auto">
          <a:xfrm flipH="1">
            <a:off x="2355850" y="4340225"/>
            <a:ext cx="1749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22" name="Line 54"/>
          <p:cNvSpPr>
            <a:spLocks noChangeShapeType="1"/>
          </p:cNvSpPr>
          <p:nvPr/>
        </p:nvSpPr>
        <p:spPr bwMode="auto">
          <a:xfrm>
            <a:off x="5126038" y="2814638"/>
            <a:ext cx="1895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23" name="Line 55"/>
          <p:cNvSpPr>
            <a:spLocks noChangeShapeType="1"/>
          </p:cNvSpPr>
          <p:nvPr/>
        </p:nvSpPr>
        <p:spPr bwMode="auto">
          <a:xfrm flipV="1">
            <a:off x="5126038" y="3284538"/>
            <a:ext cx="1895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24" name="Line 56"/>
          <p:cNvSpPr>
            <a:spLocks noChangeShapeType="1"/>
          </p:cNvSpPr>
          <p:nvPr/>
        </p:nvSpPr>
        <p:spPr bwMode="auto">
          <a:xfrm>
            <a:off x="5126038" y="3517900"/>
            <a:ext cx="1895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25" name="Line 57"/>
          <p:cNvSpPr>
            <a:spLocks noChangeShapeType="1"/>
          </p:cNvSpPr>
          <p:nvPr/>
        </p:nvSpPr>
        <p:spPr bwMode="auto">
          <a:xfrm>
            <a:off x="5126038" y="3752850"/>
            <a:ext cx="1895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26" name="Line 58"/>
          <p:cNvSpPr>
            <a:spLocks noChangeShapeType="1"/>
          </p:cNvSpPr>
          <p:nvPr/>
        </p:nvSpPr>
        <p:spPr bwMode="auto">
          <a:xfrm>
            <a:off x="5126038" y="4575175"/>
            <a:ext cx="1895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27" name="Line 59"/>
          <p:cNvSpPr>
            <a:spLocks noChangeShapeType="1"/>
          </p:cNvSpPr>
          <p:nvPr/>
        </p:nvSpPr>
        <p:spPr bwMode="auto">
          <a:xfrm>
            <a:off x="5126038" y="4105275"/>
            <a:ext cx="1895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28" name="Line 60"/>
          <p:cNvSpPr>
            <a:spLocks noChangeShapeType="1"/>
          </p:cNvSpPr>
          <p:nvPr/>
        </p:nvSpPr>
        <p:spPr bwMode="auto">
          <a:xfrm>
            <a:off x="1524000" y="4038600"/>
            <a:ext cx="1270000" cy="536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29" name="Line 61"/>
          <p:cNvSpPr>
            <a:spLocks noChangeShapeType="1"/>
          </p:cNvSpPr>
          <p:nvPr/>
        </p:nvSpPr>
        <p:spPr bwMode="auto">
          <a:xfrm flipH="1" flipV="1">
            <a:off x="6292850" y="2990850"/>
            <a:ext cx="1165225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30" name="Line 62"/>
          <p:cNvSpPr>
            <a:spLocks noChangeShapeType="1"/>
          </p:cNvSpPr>
          <p:nvPr/>
        </p:nvSpPr>
        <p:spPr bwMode="auto">
          <a:xfrm>
            <a:off x="6583363" y="5160963"/>
            <a:ext cx="655637" cy="96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32831" name="Rectangle 63"/>
          <p:cNvSpPr>
            <a:spLocks noChangeArrowheads="1"/>
          </p:cNvSpPr>
          <p:nvPr/>
        </p:nvSpPr>
        <p:spPr bwMode="auto">
          <a:xfrm>
            <a:off x="107950" y="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anchor="ctr"/>
          <a:lstStyle/>
          <a:p>
            <a:pPr eaLnBrk="1" hangingPunct="1">
              <a:lnSpc>
                <a:spcPct val="80000"/>
              </a:lnSpc>
            </a:pPr>
            <a:r>
              <a:rPr lang="en-GB" sz="3200" b="1">
                <a:solidFill>
                  <a:srgbClr val="000099"/>
                </a:solidFill>
              </a:rPr>
              <a:t>Distribution of information across layers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Layout Structure of the Page</a:t>
            </a: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1475656" y="5015880"/>
            <a:ext cx="15240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4800">
                <a:latin typeface="Times" pitchFamily="18" charset="0"/>
              </a:rPr>
              <a:t>G</a:t>
            </a:r>
            <a:endParaRPr lang="en-GB" sz="2400">
              <a:latin typeface="Times" pitchFamily="18" charset="0"/>
            </a:endParaRP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2959224" y="2755776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2400" dirty="0">
                <a:latin typeface="Times" pitchFamily="18" charset="0"/>
              </a:rPr>
              <a:t>the page</a:t>
            </a:r>
          </a:p>
        </p:txBody>
      </p:sp>
      <p:cxnSp>
        <p:nvCxnSpPr>
          <p:cNvPr id="71685" name="AutoShape 5"/>
          <p:cNvCxnSpPr>
            <a:cxnSpLocks noChangeShapeType="1"/>
            <a:stCxn id="71683" idx="0"/>
            <a:endCxn id="71684" idx="2"/>
          </p:cNvCxnSpPr>
          <p:nvPr/>
        </p:nvCxnSpPr>
        <p:spPr bwMode="auto">
          <a:xfrm rot="5400000" flipH="1" flipV="1">
            <a:off x="2154188" y="3296444"/>
            <a:ext cx="1802904" cy="163596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3380656" y="5244480"/>
            <a:ext cx="434975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latin typeface="Times" pitchFamily="18" charset="0"/>
              </a:rPr>
              <a:t>A</a:t>
            </a:r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4066456" y="5244480"/>
            <a:ext cx="434975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latin typeface="Times" pitchFamily="18" charset="0"/>
              </a:rPr>
              <a:t>B</a:t>
            </a:r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4676056" y="5244480"/>
            <a:ext cx="434975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latin typeface="Times" pitchFamily="18" charset="0"/>
              </a:rPr>
              <a:t>C</a:t>
            </a:r>
          </a:p>
        </p:txBody>
      </p:sp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5361856" y="5244480"/>
            <a:ext cx="434975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latin typeface="Times" pitchFamily="18" charset="0"/>
              </a:rPr>
              <a:t>D</a:t>
            </a:r>
          </a:p>
        </p:txBody>
      </p:sp>
      <p:sp>
        <p:nvSpPr>
          <p:cNvPr id="71690" name="Text Box 10"/>
          <p:cNvSpPr txBox="1">
            <a:spLocks noChangeArrowheads="1"/>
          </p:cNvSpPr>
          <p:nvPr/>
        </p:nvSpPr>
        <p:spPr bwMode="auto">
          <a:xfrm>
            <a:off x="6047656" y="5244480"/>
            <a:ext cx="434975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latin typeface="Times" pitchFamily="18" charset="0"/>
              </a:rPr>
              <a:t>E</a:t>
            </a:r>
          </a:p>
        </p:txBody>
      </p:sp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6733456" y="5244480"/>
            <a:ext cx="434975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latin typeface="Times" pitchFamily="18" charset="0"/>
              </a:rPr>
              <a:t>F</a:t>
            </a:r>
          </a:p>
        </p:txBody>
      </p:sp>
      <p:cxnSp>
        <p:nvCxnSpPr>
          <p:cNvPr id="71692" name="AutoShape 12"/>
          <p:cNvCxnSpPr>
            <a:cxnSpLocks noChangeShapeType="1"/>
            <a:stCxn id="71684" idx="2"/>
            <a:endCxn id="71686" idx="0"/>
          </p:cNvCxnSpPr>
          <p:nvPr/>
        </p:nvCxnSpPr>
        <p:spPr bwMode="auto">
          <a:xfrm rot="5400000">
            <a:off x="2720132" y="4090988"/>
            <a:ext cx="2031504" cy="27548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1693" name="AutoShape 13"/>
          <p:cNvCxnSpPr>
            <a:cxnSpLocks noChangeShapeType="1"/>
            <a:stCxn id="71684" idx="2"/>
            <a:endCxn id="71689" idx="0"/>
          </p:cNvCxnSpPr>
          <p:nvPr/>
        </p:nvCxnSpPr>
        <p:spPr bwMode="auto">
          <a:xfrm rot="16200000" flipH="1">
            <a:off x="3710732" y="3375868"/>
            <a:ext cx="2031504" cy="170572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1694" name="AutoShape 14"/>
          <p:cNvCxnSpPr>
            <a:cxnSpLocks noChangeShapeType="1"/>
            <a:stCxn id="71684" idx="2"/>
            <a:endCxn id="71688" idx="0"/>
          </p:cNvCxnSpPr>
          <p:nvPr/>
        </p:nvCxnSpPr>
        <p:spPr bwMode="auto">
          <a:xfrm rot="16200000" flipH="1">
            <a:off x="3367832" y="3718768"/>
            <a:ext cx="2031504" cy="101992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1695" name="AutoShape 15"/>
          <p:cNvCxnSpPr>
            <a:cxnSpLocks noChangeShapeType="1"/>
            <a:stCxn id="71684" idx="2"/>
            <a:endCxn id="71687" idx="0"/>
          </p:cNvCxnSpPr>
          <p:nvPr/>
        </p:nvCxnSpPr>
        <p:spPr bwMode="auto">
          <a:xfrm rot="16200000" flipH="1">
            <a:off x="3063032" y="4023568"/>
            <a:ext cx="2031504" cy="41032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1696" name="AutoShape 16"/>
          <p:cNvCxnSpPr>
            <a:cxnSpLocks noChangeShapeType="1"/>
            <a:stCxn id="71684" idx="2"/>
            <a:endCxn id="71690" idx="0"/>
          </p:cNvCxnSpPr>
          <p:nvPr/>
        </p:nvCxnSpPr>
        <p:spPr bwMode="auto">
          <a:xfrm rot="16200000" flipH="1">
            <a:off x="4053632" y="3032968"/>
            <a:ext cx="2031504" cy="239152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1697" name="AutoShape 17"/>
          <p:cNvCxnSpPr>
            <a:cxnSpLocks noChangeShapeType="1"/>
            <a:stCxn id="71684" idx="2"/>
            <a:endCxn id="71691" idx="0"/>
          </p:cNvCxnSpPr>
          <p:nvPr/>
        </p:nvCxnSpPr>
        <p:spPr bwMode="auto">
          <a:xfrm rot="16200000" flipH="1">
            <a:off x="4396532" y="2690068"/>
            <a:ext cx="2031504" cy="307732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1698" name="AutoShape 18"/>
          <p:cNvCxnSpPr>
            <a:cxnSpLocks noChangeShapeType="1"/>
            <a:stCxn id="71686" idx="0"/>
            <a:endCxn id="71683" idx="0"/>
          </p:cNvCxnSpPr>
          <p:nvPr/>
        </p:nvCxnSpPr>
        <p:spPr bwMode="auto">
          <a:xfrm rot="5400000" flipH="1">
            <a:off x="2803600" y="4449936"/>
            <a:ext cx="228600" cy="1360487"/>
          </a:xfrm>
          <a:prstGeom prst="curvedConnector3">
            <a:avLst>
              <a:gd name="adj1" fmla="val 200000"/>
            </a:avLst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</p:cxnSp>
      <p:cxnSp>
        <p:nvCxnSpPr>
          <p:cNvPr id="71699" name="AutoShape 19"/>
          <p:cNvCxnSpPr>
            <a:cxnSpLocks noChangeShapeType="1"/>
            <a:stCxn id="71687" idx="0"/>
            <a:endCxn id="71683" idx="0"/>
          </p:cNvCxnSpPr>
          <p:nvPr/>
        </p:nvCxnSpPr>
        <p:spPr bwMode="auto">
          <a:xfrm rot="5400000" flipH="1">
            <a:off x="3146500" y="4107036"/>
            <a:ext cx="228600" cy="2046287"/>
          </a:xfrm>
          <a:prstGeom prst="curvedConnector3">
            <a:avLst>
              <a:gd name="adj1" fmla="val 200000"/>
            </a:avLst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</p:cxnSp>
      <p:cxnSp>
        <p:nvCxnSpPr>
          <p:cNvPr id="71700" name="AutoShape 20"/>
          <p:cNvCxnSpPr>
            <a:cxnSpLocks noChangeShapeType="1"/>
            <a:stCxn id="71688" idx="0"/>
            <a:endCxn id="71683" idx="0"/>
          </p:cNvCxnSpPr>
          <p:nvPr/>
        </p:nvCxnSpPr>
        <p:spPr bwMode="auto">
          <a:xfrm rot="5400000" flipH="1">
            <a:off x="3451300" y="3802236"/>
            <a:ext cx="228600" cy="2655887"/>
          </a:xfrm>
          <a:prstGeom prst="curvedConnector3">
            <a:avLst>
              <a:gd name="adj1" fmla="val 200000"/>
            </a:avLst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</p:cxnSp>
      <p:cxnSp>
        <p:nvCxnSpPr>
          <p:cNvPr id="71701" name="AutoShape 21"/>
          <p:cNvCxnSpPr>
            <a:cxnSpLocks noChangeShapeType="1"/>
            <a:stCxn id="71689" idx="0"/>
            <a:endCxn id="71683" idx="0"/>
          </p:cNvCxnSpPr>
          <p:nvPr/>
        </p:nvCxnSpPr>
        <p:spPr bwMode="auto">
          <a:xfrm rot="5400000" flipH="1">
            <a:off x="3794200" y="3459336"/>
            <a:ext cx="228600" cy="3341687"/>
          </a:xfrm>
          <a:prstGeom prst="curvedConnector3">
            <a:avLst>
              <a:gd name="adj1" fmla="val 200000"/>
            </a:avLst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</p:cxnSp>
      <p:cxnSp>
        <p:nvCxnSpPr>
          <p:cNvPr id="71702" name="AutoShape 22"/>
          <p:cNvCxnSpPr>
            <a:cxnSpLocks noChangeShapeType="1"/>
            <a:stCxn id="71690" idx="0"/>
            <a:endCxn id="71683" idx="0"/>
          </p:cNvCxnSpPr>
          <p:nvPr/>
        </p:nvCxnSpPr>
        <p:spPr bwMode="auto">
          <a:xfrm rot="5400000" flipH="1">
            <a:off x="4137100" y="3116436"/>
            <a:ext cx="228600" cy="4027487"/>
          </a:xfrm>
          <a:prstGeom prst="curvedConnector3">
            <a:avLst>
              <a:gd name="adj1" fmla="val 200000"/>
            </a:avLst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</p:cxnSp>
      <p:cxnSp>
        <p:nvCxnSpPr>
          <p:cNvPr id="71703" name="AutoShape 23"/>
          <p:cNvCxnSpPr>
            <a:cxnSpLocks noChangeShapeType="1"/>
            <a:stCxn id="71691" idx="0"/>
            <a:endCxn id="71683" idx="0"/>
          </p:cNvCxnSpPr>
          <p:nvPr/>
        </p:nvCxnSpPr>
        <p:spPr bwMode="auto">
          <a:xfrm rot="5400000" flipH="1">
            <a:off x="4480000" y="2773536"/>
            <a:ext cx="228600" cy="4713287"/>
          </a:xfrm>
          <a:prstGeom prst="curvedConnector3">
            <a:avLst>
              <a:gd name="adj1" fmla="val 200000"/>
            </a:avLst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</p:cxnSp>
      <p:pic>
        <p:nvPicPr>
          <p:cNvPr id="470040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8713" y="1484784"/>
            <a:ext cx="4205287" cy="235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2924944"/>
            <a:ext cx="864096" cy="125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989138"/>
            <a:ext cx="2808858" cy="63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feld 26"/>
          <p:cNvSpPr txBox="1"/>
          <p:nvPr/>
        </p:nvSpPr>
        <p:spPr>
          <a:xfrm>
            <a:off x="7668344" y="1404363"/>
            <a:ext cx="1300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/>
              <a:t>rhetorical</a:t>
            </a:r>
            <a:br>
              <a:rPr lang="en-US" i="1" dirty="0" smtClean="0"/>
            </a:br>
            <a:r>
              <a:rPr lang="en-US" i="1" dirty="0" err="1" smtClean="0"/>
              <a:t>organisation</a:t>
            </a:r>
            <a:endParaRPr lang="en-US" i="1" dirty="0"/>
          </a:p>
        </p:txBody>
      </p:sp>
      <p:sp>
        <p:nvSpPr>
          <p:cNvPr id="28" name="Textfeld 27"/>
          <p:cNvSpPr txBox="1"/>
          <p:nvPr/>
        </p:nvSpPr>
        <p:spPr>
          <a:xfrm>
            <a:off x="5580112" y="4076700"/>
            <a:ext cx="2887074" cy="83099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Is it functionally appropriate?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0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Broader considerations and assumptions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71600" y="1916832"/>
            <a:ext cx="7219950" cy="3581400"/>
          </a:xfrm>
        </p:spPr>
        <p:txBody>
          <a:bodyPr/>
          <a:lstStyle/>
          <a:p>
            <a:r>
              <a:rPr lang="en-US" dirty="0" smtClean="0"/>
              <a:t>if we are including such materials in educational contexts, then presumably this should still have the traditional function of empowering students</a:t>
            </a:r>
          </a:p>
          <a:p>
            <a:pPr lvl="1"/>
            <a:r>
              <a:rPr lang="en-US" dirty="0" smtClean="0"/>
              <a:t>to articulate their communicative needs increasingly finely and appropriately for achieving their selected goals</a:t>
            </a:r>
          </a:p>
          <a:p>
            <a:pPr lvl="1"/>
            <a:r>
              <a:rPr lang="en-US" dirty="0" smtClean="0"/>
              <a:t>and to understand the articulations of others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37" name="AutoShape 29"/>
          <p:cNvSpPr>
            <a:spLocks noChangeArrowheads="1"/>
          </p:cNvSpPr>
          <p:nvPr/>
        </p:nvSpPr>
        <p:spPr bwMode="auto">
          <a:xfrm>
            <a:off x="3581400" y="1857400"/>
            <a:ext cx="990600" cy="4038600"/>
          </a:xfrm>
          <a:prstGeom prst="upDownArrow">
            <a:avLst>
              <a:gd name="adj1" fmla="val 52565"/>
              <a:gd name="adj2" fmla="val 23725"/>
            </a:avLst>
          </a:prstGeom>
          <a:solidFill>
            <a:srgbClr val="FF00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dirty="0"/>
              <a:t>Relations between social practice and multimodal </a:t>
            </a:r>
            <a:r>
              <a:rPr lang="en-GB" dirty="0" smtClean="0"/>
              <a:t>genre in the </a:t>
            </a:r>
            <a:r>
              <a:rPr lang="en-GB" dirty="0" err="1" smtClean="0"/>
              <a:t>GeM</a:t>
            </a:r>
            <a:r>
              <a:rPr lang="en-GB" dirty="0" smtClean="0"/>
              <a:t> model</a:t>
            </a:r>
            <a:endParaRPr lang="en-GB" dirty="0"/>
          </a:p>
        </p:txBody>
      </p:sp>
      <p:sp>
        <p:nvSpPr>
          <p:cNvPr id="247811" name="AutoShape 3"/>
          <p:cNvSpPr>
            <a:spLocks noChangeArrowheads="1"/>
          </p:cNvSpPr>
          <p:nvPr/>
        </p:nvSpPr>
        <p:spPr bwMode="auto">
          <a:xfrm>
            <a:off x="3048000" y="2314600"/>
            <a:ext cx="1981200" cy="990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/>
              <a:t>particular artefact: </a:t>
            </a:r>
          </a:p>
          <a:p>
            <a:pPr algn="ctr"/>
            <a:r>
              <a:rPr lang="en-GB"/>
              <a:t>form and tools</a:t>
            </a:r>
          </a:p>
        </p:txBody>
      </p:sp>
      <p:sp>
        <p:nvSpPr>
          <p:cNvPr id="247813" name="AutoShape 5"/>
          <p:cNvSpPr>
            <a:spLocks noChangeArrowheads="1"/>
          </p:cNvSpPr>
          <p:nvPr/>
        </p:nvSpPr>
        <p:spPr bwMode="auto">
          <a:xfrm flipV="1">
            <a:off x="2286000" y="2314600"/>
            <a:ext cx="609600" cy="533400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66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7814" name="Text Box 6"/>
          <p:cNvSpPr txBox="1">
            <a:spLocks noChangeArrowheads="1"/>
          </p:cNvSpPr>
          <p:nvPr/>
        </p:nvSpPr>
        <p:spPr bwMode="auto">
          <a:xfrm>
            <a:off x="609600" y="1781200"/>
            <a:ext cx="2352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latin typeface="Verdana" pitchFamily="34" charset="0"/>
              </a:rPr>
              <a:t>social practice</a:t>
            </a:r>
          </a:p>
        </p:txBody>
      </p:sp>
      <p:sp>
        <p:nvSpPr>
          <p:cNvPr id="247815" name="AutoShape 7"/>
          <p:cNvSpPr>
            <a:spLocks noChangeArrowheads="1"/>
          </p:cNvSpPr>
          <p:nvPr/>
        </p:nvSpPr>
        <p:spPr bwMode="auto">
          <a:xfrm>
            <a:off x="3048000" y="3457600"/>
            <a:ext cx="1981200" cy="990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/>
              <a:t>established uses </a:t>
            </a:r>
          </a:p>
          <a:p>
            <a:pPr algn="ctr"/>
            <a:r>
              <a:rPr lang="en-GB"/>
              <a:t>of the artefact</a:t>
            </a:r>
          </a:p>
        </p:txBody>
      </p:sp>
      <p:sp>
        <p:nvSpPr>
          <p:cNvPr id="247818" name="AutoShape 10"/>
          <p:cNvSpPr>
            <a:spLocks noChangeArrowheads="1"/>
          </p:cNvSpPr>
          <p:nvPr/>
        </p:nvSpPr>
        <p:spPr bwMode="auto">
          <a:xfrm flipV="1">
            <a:off x="1524000" y="2238400"/>
            <a:ext cx="1524000" cy="2286000"/>
          </a:xfrm>
          <a:custGeom>
            <a:avLst/>
            <a:gdLst>
              <a:gd name="G0" fmla="+- 15794 0 0"/>
              <a:gd name="G1" fmla="+- 4950 0 0"/>
              <a:gd name="G2" fmla="+- 12158 0 4950"/>
              <a:gd name="G3" fmla="+- G2 0 4950"/>
              <a:gd name="G4" fmla="*/ G3 32768 32059"/>
              <a:gd name="G5" fmla="*/ G4 1 2"/>
              <a:gd name="G6" fmla="+- 21600 0 15794"/>
              <a:gd name="G7" fmla="*/ G6 4950 6079"/>
              <a:gd name="G8" fmla="+- G7 15794 0"/>
              <a:gd name="T0" fmla="*/ 15794 w 21600"/>
              <a:gd name="T1" fmla="*/ 0 h 21600"/>
              <a:gd name="T2" fmla="*/ 15794 w 21600"/>
              <a:gd name="T3" fmla="*/ 12158 h 21600"/>
              <a:gd name="T4" fmla="*/ 1154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794" y="0"/>
                </a:lnTo>
                <a:lnTo>
                  <a:pt x="15794" y="4950"/>
                </a:lnTo>
                <a:lnTo>
                  <a:pt x="12427" y="4950"/>
                </a:lnTo>
                <a:cubicBezTo>
                  <a:pt x="5564" y="4950"/>
                  <a:pt x="0" y="8177"/>
                  <a:pt x="0" y="12158"/>
                </a:cubicBezTo>
                <a:lnTo>
                  <a:pt x="0" y="21600"/>
                </a:lnTo>
                <a:lnTo>
                  <a:pt x="2308" y="21600"/>
                </a:lnTo>
                <a:lnTo>
                  <a:pt x="2308" y="12158"/>
                </a:lnTo>
                <a:cubicBezTo>
                  <a:pt x="2308" y="9424"/>
                  <a:pt x="6838" y="7208"/>
                  <a:pt x="12427" y="7208"/>
                </a:cubicBezTo>
                <a:lnTo>
                  <a:pt x="15794" y="7208"/>
                </a:lnTo>
                <a:lnTo>
                  <a:pt x="15794" y="12158"/>
                </a:lnTo>
                <a:close/>
              </a:path>
            </a:pathLst>
          </a:cu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7819" name="Text Box 11"/>
          <p:cNvSpPr txBox="1">
            <a:spLocks noChangeArrowheads="1"/>
          </p:cNvSpPr>
          <p:nvPr/>
        </p:nvSpPr>
        <p:spPr bwMode="auto">
          <a:xfrm>
            <a:off x="3048000" y="4829200"/>
            <a:ext cx="2051050" cy="64135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GB"/>
              <a:t>developed modes </a:t>
            </a:r>
          </a:p>
          <a:p>
            <a:pPr algn="ctr"/>
            <a:r>
              <a:rPr lang="en-GB"/>
              <a:t>of expression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838200" y="2238400"/>
            <a:ext cx="2209800" cy="3276600"/>
            <a:chOff x="528" y="1680"/>
            <a:chExt cx="1392" cy="2064"/>
          </a:xfrm>
        </p:grpSpPr>
        <p:sp>
          <p:nvSpPr>
            <p:cNvPr id="247816" name="AutoShape 8"/>
            <p:cNvSpPr>
              <a:spLocks noChangeArrowheads="1"/>
            </p:cNvSpPr>
            <p:nvPr/>
          </p:nvSpPr>
          <p:spPr bwMode="auto">
            <a:xfrm flipV="1">
              <a:off x="528" y="2880"/>
              <a:ext cx="1392" cy="864"/>
            </a:xfrm>
            <a:custGeom>
              <a:avLst/>
              <a:gdLst>
                <a:gd name="G0" fmla="+- 17084 0 0"/>
                <a:gd name="G1" fmla="+- 4350 0 0"/>
                <a:gd name="G2" fmla="+- 12158 0 4350"/>
                <a:gd name="G3" fmla="+- G2 0 4350"/>
                <a:gd name="G4" fmla="*/ G3 32768 32059"/>
                <a:gd name="G5" fmla="*/ G4 1 2"/>
                <a:gd name="G6" fmla="+- 21600 0 17084"/>
                <a:gd name="G7" fmla="*/ G6 4350 6079"/>
                <a:gd name="G8" fmla="+- G7 17084 0"/>
                <a:gd name="T0" fmla="*/ 17084 w 21600"/>
                <a:gd name="T1" fmla="*/ 0 h 21600"/>
                <a:gd name="T2" fmla="*/ 17084 w 21600"/>
                <a:gd name="T3" fmla="*/ 12158 h 21600"/>
                <a:gd name="T4" fmla="*/ 176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7084" y="0"/>
                  </a:lnTo>
                  <a:lnTo>
                    <a:pt x="17084" y="4350"/>
                  </a:lnTo>
                  <a:lnTo>
                    <a:pt x="12427" y="4350"/>
                  </a:lnTo>
                  <a:cubicBezTo>
                    <a:pt x="5564" y="4350"/>
                    <a:pt x="0" y="7846"/>
                    <a:pt x="0" y="12158"/>
                  </a:cubicBezTo>
                  <a:lnTo>
                    <a:pt x="0" y="21600"/>
                  </a:lnTo>
                  <a:lnTo>
                    <a:pt x="3534" y="21600"/>
                  </a:lnTo>
                  <a:lnTo>
                    <a:pt x="3534" y="12158"/>
                  </a:lnTo>
                  <a:cubicBezTo>
                    <a:pt x="3534" y="9756"/>
                    <a:pt x="7516" y="7808"/>
                    <a:pt x="12427" y="7808"/>
                  </a:cubicBezTo>
                  <a:lnTo>
                    <a:pt x="17084" y="7808"/>
                  </a:lnTo>
                  <a:lnTo>
                    <a:pt x="17084" y="12158"/>
                  </a:lnTo>
                  <a:close/>
                </a:path>
              </a:pathLst>
            </a:custGeom>
            <a:solidFill>
              <a:srgbClr val="FF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7820" name="Rectangle 12"/>
            <p:cNvSpPr>
              <a:spLocks noChangeArrowheads="1"/>
            </p:cNvSpPr>
            <p:nvPr/>
          </p:nvSpPr>
          <p:spPr bwMode="auto">
            <a:xfrm>
              <a:off x="528" y="1680"/>
              <a:ext cx="240" cy="1200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5029200" y="1628800"/>
            <a:ext cx="2971800" cy="3962400"/>
            <a:chOff x="3168" y="1296"/>
            <a:chExt cx="1872" cy="2496"/>
          </a:xfrm>
        </p:grpSpPr>
        <p:sp>
          <p:nvSpPr>
            <p:cNvPr id="247827" name="AutoShape 19"/>
            <p:cNvSpPr>
              <a:spLocks noChangeArrowheads="1"/>
            </p:cNvSpPr>
            <p:nvPr/>
          </p:nvSpPr>
          <p:spPr bwMode="auto">
            <a:xfrm>
              <a:off x="3792" y="1728"/>
              <a:ext cx="1248" cy="206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7825" name="AutoShape 17"/>
            <p:cNvSpPr>
              <a:spLocks noChangeArrowheads="1"/>
            </p:cNvSpPr>
            <p:nvPr/>
          </p:nvSpPr>
          <p:spPr bwMode="auto">
            <a:xfrm>
              <a:off x="3840" y="1776"/>
              <a:ext cx="1152" cy="1200"/>
            </a:xfrm>
            <a:prstGeom prst="roundRect">
              <a:avLst>
                <a:gd name="adj" fmla="val 16667"/>
              </a:avLst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7822" name="Text Box 14"/>
            <p:cNvSpPr txBox="1">
              <a:spLocks noChangeArrowheads="1"/>
            </p:cNvSpPr>
            <p:nvPr/>
          </p:nvSpPr>
          <p:spPr bwMode="auto">
            <a:xfrm>
              <a:off x="3936" y="1296"/>
              <a:ext cx="93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3200"/>
                <a:t>“genre”</a:t>
              </a:r>
            </a:p>
          </p:txBody>
        </p:sp>
        <p:sp>
          <p:nvSpPr>
            <p:cNvPr id="247823" name="AutoShape 15"/>
            <p:cNvSpPr>
              <a:spLocks noChangeArrowheads="1"/>
            </p:cNvSpPr>
            <p:nvPr/>
          </p:nvSpPr>
          <p:spPr bwMode="auto">
            <a:xfrm>
              <a:off x="3936" y="1824"/>
              <a:ext cx="912" cy="432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GB"/>
                <a:t>production</a:t>
              </a:r>
            </a:p>
            <a:p>
              <a:pPr algn="ctr"/>
              <a:r>
                <a:rPr lang="en-GB"/>
                <a:t>constraints</a:t>
              </a:r>
            </a:p>
          </p:txBody>
        </p:sp>
        <p:sp>
          <p:nvSpPr>
            <p:cNvPr id="247826" name="Text Box 18"/>
            <p:cNvSpPr txBox="1">
              <a:spLocks noChangeArrowheads="1"/>
            </p:cNvSpPr>
            <p:nvPr/>
          </p:nvSpPr>
          <p:spPr bwMode="auto">
            <a:xfrm>
              <a:off x="4032" y="2400"/>
              <a:ext cx="82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GB"/>
                <a:t>cultural </a:t>
              </a:r>
            </a:p>
            <a:p>
              <a:pPr algn="ctr"/>
              <a:r>
                <a:rPr lang="en-GB"/>
                <a:t>embedding</a:t>
              </a:r>
            </a:p>
          </p:txBody>
        </p:sp>
        <p:sp>
          <p:nvSpPr>
            <p:cNvPr id="247828" name="Text Box 20"/>
            <p:cNvSpPr txBox="1">
              <a:spLocks noChangeArrowheads="1"/>
            </p:cNvSpPr>
            <p:nvPr/>
          </p:nvSpPr>
          <p:spPr bwMode="auto">
            <a:xfrm>
              <a:off x="3888" y="2976"/>
              <a:ext cx="1114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GB" dirty="0"/>
                <a:t>linguistic, layout, generic, design practices</a:t>
              </a:r>
            </a:p>
          </p:txBody>
        </p:sp>
        <p:sp>
          <p:nvSpPr>
            <p:cNvPr id="247829" name="Line 21"/>
            <p:cNvSpPr>
              <a:spLocks noChangeShapeType="1"/>
            </p:cNvSpPr>
            <p:nvPr/>
          </p:nvSpPr>
          <p:spPr bwMode="auto">
            <a:xfrm>
              <a:off x="3216" y="2016"/>
              <a:ext cx="76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7831" name="Line 23"/>
            <p:cNvSpPr>
              <a:spLocks noChangeShapeType="1"/>
            </p:cNvSpPr>
            <p:nvPr/>
          </p:nvSpPr>
          <p:spPr bwMode="auto">
            <a:xfrm>
              <a:off x="3168" y="2688"/>
              <a:ext cx="76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7832" name="Line 24"/>
            <p:cNvSpPr>
              <a:spLocks noChangeShapeType="1"/>
            </p:cNvSpPr>
            <p:nvPr/>
          </p:nvSpPr>
          <p:spPr bwMode="auto">
            <a:xfrm>
              <a:off x="3168" y="3408"/>
              <a:ext cx="76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7543800" y="3076600"/>
            <a:ext cx="1600200" cy="641350"/>
            <a:chOff x="4752" y="2208"/>
            <a:chExt cx="1008" cy="404"/>
          </a:xfrm>
        </p:grpSpPr>
        <p:sp>
          <p:nvSpPr>
            <p:cNvPr id="247834" name="Text Box 26"/>
            <p:cNvSpPr txBox="1">
              <a:spLocks noChangeArrowheads="1"/>
            </p:cNvSpPr>
            <p:nvPr/>
          </p:nvSpPr>
          <p:spPr bwMode="auto">
            <a:xfrm>
              <a:off x="5116" y="2208"/>
              <a:ext cx="64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i="1">
                  <a:solidFill>
                    <a:schemeClr val="bg2"/>
                  </a:solidFill>
                </a:rPr>
                <a:t>“virtual</a:t>
              </a:r>
            </a:p>
            <a:p>
              <a:r>
                <a:rPr lang="en-GB" i="1">
                  <a:solidFill>
                    <a:schemeClr val="bg2"/>
                  </a:solidFill>
                </a:rPr>
                <a:t>artefact”</a:t>
              </a:r>
            </a:p>
          </p:txBody>
        </p:sp>
        <p:sp>
          <p:nvSpPr>
            <p:cNvPr id="247835" name="Line 27"/>
            <p:cNvSpPr>
              <a:spLocks noChangeShapeType="1"/>
            </p:cNvSpPr>
            <p:nvPr/>
          </p:nvSpPr>
          <p:spPr bwMode="auto">
            <a:xfrm flipH="1">
              <a:off x="4752" y="2400"/>
              <a:ext cx="384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lgDash"/>
              <a:round/>
              <a:headEnd type="oval" w="med" len="med"/>
              <a:tailEnd type="oval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7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7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3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nature and role of multimodal genre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1772816"/>
            <a:ext cx="7219950" cy="3581400"/>
          </a:xfrm>
        </p:spPr>
        <p:txBody>
          <a:bodyPr/>
          <a:lstStyle/>
          <a:p>
            <a:r>
              <a:rPr lang="en-US" dirty="0"/>
              <a:t>Genre a fundamental part of the design process</a:t>
            </a:r>
          </a:p>
          <a:p>
            <a:r>
              <a:rPr lang="en-US" dirty="0"/>
              <a:t>Provides frameworks for interpretation for document users</a:t>
            </a:r>
          </a:p>
          <a:p>
            <a:r>
              <a:rPr lang="en-US" dirty="0"/>
              <a:t>Continues to be assumed in much current work on multimodal documents</a:t>
            </a:r>
          </a:p>
          <a:p>
            <a:pPr>
              <a:lnSpc>
                <a:spcPct val="40000"/>
              </a:lnSpc>
            </a:pPr>
            <a:endParaRPr lang="en-US" dirty="0"/>
          </a:p>
          <a:p>
            <a:r>
              <a:rPr lang="en-US" dirty="0">
                <a:solidFill>
                  <a:srgbClr val="C00000"/>
                </a:solidFill>
              </a:rPr>
              <a:t>But </a:t>
            </a:r>
            <a:r>
              <a:rPr lang="en-US" dirty="0" smtClean="0">
                <a:solidFill>
                  <a:srgbClr val="C00000"/>
                </a:solidFill>
              </a:rPr>
              <a:t>in our </a:t>
            </a:r>
            <a:r>
              <a:rPr lang="en-US" dirty="0" err="1" smtClean="0">
                <a:solidFill>
                  <a:srgbClr val="C00000"/>
                </a:solidFill>
              </a:rPr>
              <a:t>GeM</a:t>
            </a:r>
            <a:r>
              <a:rPr lang="en-US" dirty="0" smtClean="0">
                <a:solidFill>
                  <a:srgbClr val="C00000"/>
                </a:solidFill>
              </a:rPr>
              <a:t> description, was probably being made to </a:t>
            </a:r>
            <a:r>
              <a:rPr lang="en-US" b="1" dirty="0" smtClean="0">
                <a:solidFill>
                  <a:srgbClr val="C00000"/>
                </a:solidFill>
              </a:rPr>
              <a:t>do too much work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56324" name="Line 4"/>
          <p:cNvSpPr>
            <a:spLocks noChangeShapeType="1"/>
          </p:cNvSpPr>
          <p:nvPr/>
        </p:nvSpPr>
        <p:spPr bwMode="auto">
          <a:xfrm>
            <a:off x="1403350" y="4293096"/>
            <a:ext cx="68405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l" eaLnBrk="1" hangingPunct="1"/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 bwMode="auto">
          <a:xfrm>
            <a:off x="1475656" y="2277244"/>
            <a:ext cx="1656184" cy="1079748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hteck 13"/>
          <p:cNvSpPr/>
          <p:nvPr/>
        </p:nvSpPr>
        <p:spPr bwMode="auto">
          <a:xfrm>
            <a:off x="1475656" y="3717032"/>
            <a:ext cx="1525454" cy="1079748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Horizontaler Bildlauf 12"/>
          <p:cNvSpPr/>
          <p:nvPr/>
        </p:nvSpPr>
        <p:spPr bwMode="auto">
          <a:xfrm>
            <a:off x="107504" y="2636912"/>
            <a:ext cx="1584176" cy="1439788"/>
          </a:xfrm>
          <a:prstGeom prst="horizontalScroll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Development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35496" y="2880518"/>
            <a:ext cx="18766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deployed semiotic modes</a:t>
            </a:r>
            <a:endParaRPr lang="en-US" sz="2000" dirty="0"/>
          </a:p>
        </p:txBody>
      </p:sp>
      <p:sp>
        <p:nvSpPr>
          <p:cNvPr id="9" name="Textfeld 8"/>
          <p:cNvSpPr txBox="1"/>
          <p:nvPr/>
        </p:nvSpPr>
        <p:spPr>
          <a:xfrm>
            <a:off x="1619672" y="2349252"/>
            <a:ext cx="1495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multimodal </a:t>
            </a:r>
            <a:br>
              <a:rPr lang="en-US" sz="2000" dirty="0" smtClean="0">
                <a:solidFill>
                  <a:srgbClr val="C00000"/>
                </a:solidFill>
              </a:rPr>
            </a:br>
            <a:r>
              <a:rPr lang="en-US" sz="2000" dirty="0" smtClean="0">
                <a:solidFill>
                  <a:srgbClr val="C00000"/>
                </a:solidFill>
              </a:rPr>
              <a:t>genre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1763688" y="4065307"/>
            <a:ext cx="10967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medium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2267744" y="4869160"/>
            <a:ext cx="8787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virtual </a:t>
            </a:r>
            <a:br>
              <a:rPr lang="en-US" b="1" dirty="0" smtClean="0"/>
            </a:br>
            <a:r>
              <a:rPr lang="en-US" b="1" dirty="0" smtClean="0"/>
              <a:t>canvas</a:t>
            </a:r>
            <a:endParaRPr lang="en-US" b="1" dirty="0"/>
          </a:p>
        </p:txBody>
      </p:sp>
      <p:sp>
        <p:nvSpPr>
          <p:cNvPr id="19" name="Textfeld 18"/>
          <p:cNvSpPr txBox="1"/>
          <p:nvPr/>
        </p:nvSpPr>
        <p:spPr>
          <a:xfrm>
            <a:off x="2267744" y="1700808"/>
            <a:ext cx="1178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rhetorical </a:t>
            </a:r>
            <a:br>
              <a:rPr lang="en-US" b="1" dirty="0" smtClean="0"/>
            </a:br>
            <a:r>
              <a:rPr lang="en-US" b="1" dirty="0" smtClean="0"/>
              <a:t>strategies</a:t>
            </a:r>
            <a:endParaRPr lang="en-US" b="1" dirty="0"/>
          </a:p>
        </p:txBody>
      </p:sp>
      <p:sp>
        <p:nvSpPr>
          <p:cNvPr id="22" name="Ellipse 21"/>
          <p:cNvSpPr/>
          <p:nvPr/>
        </p:nvSpPr>
        <p:spPr>
          <a:xfrm>
            <a:off x="3995936" y="2276872"/>
            <a:ext cx="1512168" cy="864096"/>
          </a:xfrm>
          <a:prstGeom prst="ellips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Ellipse 22"/>
          <p:cNvSpPr/>
          <p:nvPr/>
        </p:nvSpPr>
        <p:spPr>
          <a:xfrm>
            <a:off x="4148336" y="2429272"/>
            <a:ext cx="1512168" cy="864096"/>
          </a:xfrm>
          <a:prstGeom prst="ellips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Ellipse 23"/>
          <p:cNvSpPr/>
          <p:nvPr/>
        </p:nvSpPr>
        <p:spPr>
          <a:xfrm>
            <a:off x="4300736" y="2581672"/>
            <a:ext cx="1512168" cy="864096"/>
          </a:xfrm>
          <a:prstGeom prst="ellips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Ellipse 24"/>
          <p:cNvSpPr/>
          <p:nvPr/>
        </p:nvSpPr>
        <p:spPr>
          <a:xfrm>
            <a:off x="4453136" y="2734072"/>
            <a:ext cx="1512168" cy="864096"/>
          </a:xfrm>
          <a:prstGeom prst="ellips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feld 25"/>
          <p:cNvSpPr txBox="1"/>
          <p:nvPr/>
        </p:nvSpPr>
        <p:spPr>
          <a:xfrm>
            <a:off x="4211960" y="1844824"/>
            <a:ext cx="17363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semiotic modes</a:t>
            </a:r>
            <a:endParaRPr lang="en-US" b="1" dirty="0"/>
          </a:p>
        </p:txBody>
      </p:sp>
      <p:sp>
        <p:nvSpPr>
          <p:cNvPr id="27" name="Pfeil nach rechts 26"/>
          <p:cNvSpPr/>
          <p:nvPr/>
        </p:nvSpPr>
        <p:spPr>
          <a:xfrm>
            <a:off x="3178696" y="2708920"/>
            <a:ext cx="576064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Pfeil nach rechts 27"/>
          <p:cNvSpPr/>
          <p:nvPr/>
        </p:nvSpPr>
        <p:spPr>
          <a:xfrm>
            <a:off x="3178696" y="4293096"/>
            <a:ext cx="576064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Ellipse 28"/>
          <p:cNvSpPr>
            <a:spLocks noChangeArrowheads="1"/>
          </p:cNvSpPr>
          <p:nvPr/>
        </p:nvSpPr>
        <p:spPr bwMode="auto">
          <a:xfrm>
            <a:off x="6322442" y="1772816"/>
            <a:ext cx="2786062" cy="3744416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31" name="Textfeld 30"/>
          <p:cNvSpPr txBox="1">
            <a:spLocks noChangeArrowheads="1"/>
          </p:cNvSpPr>
          <p:nvPr/>
        </p:nvSpPr>
        <p:spPr bwMode="auto">
          <a:xfrm>
            <a:off x="6949530" y="2130004"/>
            <a:ext cx="1466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b="1" dirty="0">
                <a:solidFill>
                  <a:schemeClr val="bg1"/>
                </a:solidFill>
              </a:rPr>
              <a:t>discourse </a:t>
            </a:r>
            <a:br>
              <a:rPr lang="en-US" sz="2000" b="1" dirty="0">
                <a:solidFill>
                  <a:schemeClr val="bg1"/>
                </a:solidFill>
              </a:rPr>
            </a:br>
            <a:r>
              <a:rPr lang="en-US" sz="2000" b="1" dirty="0">
                <a:solidFill>
                  <a:schemeClr val="bg1"/>
                </a:solidFill>
              </a:rPr>
              <a:t>semantics</a:t>
            </a:r>
          </a:p>
        </p:txBody>
      </p:sp>
      <p:pic>
        <p:nvPicPr>
          <p:cNvPr id="516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6458" y="2956880"/>
            <a:ext cx="2432590" cy="2527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Wolkenförmige Legende 19"/>
          <p:cNvSpPr/>
          <p:nvPr/>
        </p:nvSpPr>
        <p:spPr>
          <a:xfrm>
            <a:off x="4139952" y="3861048"/>
            <a:ext cx="1656184" cy="1152128"/>
          </a:xfrm>
          <a:prstGeom prst="cloudCallout">
            <a:avLst>
              <a:gd name="adj1" fmla="val -6199"/>
              <a:gd name="adj2" fmla="val 1277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feld 20"/>
          <p:cNvSpPr txBox="1"/>
          <p:nvPr/>
        </p:nvSpPr>
        <p:spPr>
          <a:xfrm>
            <a:off x="4355976" y="4221088"/>
            <a:ext cx="12137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materiality</a:t>
            </a:r>
            <a:endParaRPr lang="en-US" b="1" dirty="0"/>
          </a:p>
        </p:txBody>
      </p:sp>
      <p:sp>
        <p:nvSpPr>
          <p:cNvPr id="32" name="Textfeld 31"/>
          <p:cNvSpPr txBox="1"/>
          <p:nvPr/>
        </p:nvSpPr>
        <p:spPr>
          <a:xfrm>
            <a:off x="5364088" y="5589240"/>
            <a:ext cx="36279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Bateman (2011)</a:t>
            </a:r>
            <a:br>
              <a:rPr lang="en-US" dirty="0" smtClean="0"/>
            </a:br>
            <a:r>
              <a:rPr lang="en-US" dirty="0" smtClean="0"/>
              <a:t> “Decomposability of Semiotic Modes”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1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/>
      <p:bldP spid="27" grpId="0" animBg="1"/>
      <p:bldP spid="28" grpId="0" animBg="1"/>
      <p:bldP spid="29" grpId="0" animBg="1"/>
      <p:bldP spid="31" grpId="0"/>
      <p:bldP spid="20" grpId="0" animBg="1"/>
      <p:bldP spid="20" grpId="1" animBg="1"/>
      <p:bldP spid="20" grpId="2" animBg="1"/>
      <p:bldP spid="21" grpId="0"/>
      <p:bldP spid="21" grpId="1"/>
      <p:bldP spid="21" grpId="2"/>
      <p:bldP spid="3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340768"/>
            <a:ext cx="2880320" cy="2474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hteck 10"/>
          <p:cNvSpPr/>
          <p:nvPr/>
        </p:nvSpPr>
        <p:spPr bwMode="auto">
          <a:xfrm>
            <a:off x="1475656" y="2277244"/>
            <a:ext cx="1656184" cy="1079748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hteck 13"/>
          <p:cNvSpPr/>
          <p:nvPr/>
        </p:nvSpPr>
        <p:spPr bwMode="auto">
          <a:xfrm>
            <a:off x="1475656" y="3717032"/>
            <a:ext cx="1525454" cy="1079748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Horizontaler Bildlauf 12"/>
          <p:cNvSpPr/>
          <p:nvPr/>
        </p:nvSpPr>
        <p:spPr bwMode="auto">
          <a:xfrm>
            <a:off x="107504" y="2636912"/>
            <a:ext cx="1584176" cy="1439788"/>
          </a:xfrm>
          <a:prstGeom prst="horizontalScroll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Development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35496" y="2880518"/>
            <a:ext cx="18766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deployed semiotic modes</a:t>
            </a:r>
            <a:endParaRPr lang="en-US" sz="2000" dirty="0"/>
          </a:p>
        </p:txBody>
      </p:sp>
      <p:sp>
        <p:nvSpPr>
          <p:cNvPr id="9" name="Textfeld 8"/>
          <p:cNvSpPr txBox="1"/>
          <p:nvPr/>
        </p:nvSpPr>
        <p:spPr>
          <a:xfrm>
            <a:off x="1619672" y="2349252"/>
            <a:ext cx="1495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multimodal </a:t>
            </a:r>
            <a:br>
              <a:rPr lang="en-US" sz="2000" dirty="0" smtClean="0">
                <a:solidFill>
                  <a:srgbClr val="C00000"/>
                </a:solidFill>
              </a:rPr>
            </a:br>
            <a:r>
              <a:rPr lang="en-US" sz="2000" dirty="0" smtClean="0">
                <a:solidFill>
                  <a:srgbClr val="C00000"/>
                </a:solidFill>
              </a:rPr>
              <a:t>genre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1763688" y="4065307"/>
            <a:ext cx="10967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medium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2267744" y="4869160"/>
            <a:ext cx="8787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virtual </a:t>
            </a:r>
            <a:br>
              <a:rPr lang="en-US" b="1" dirty="0" smtClean="0"/>
            </a:br>
            <a:r>
              <a:rPr lang="en-US" b="1" dirty="0" smtClean="0"/>
              <a:t>canvas</a:t>
            </a:r>
            <a:endParaRPr lang="en-US" b="1" dirty="0"/>
          </a:p>
        </p:txBody>
      </p:sp>
      <p:sp>
        <p:nvSpPr>
          <p:cNvPr id="19" name="Textfeld 18"/>
          <p:cNvSpPr txBox="1"/>
          <p:nvPr/>
        </p:nvSpPr>
        <p:spPr>
          <a:xfrm>
            <a:off x="2267744" y="1700808"/>
            <a:ext cx="1178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rhetorical </a:t>
            </a:r>
            <a:br>
              <a:rPr lang="en-US" b="1" dirty="0" smtClean="0"/>
            </a:br>
            <a:r>
              <a:rPr lang="en-US" b="1" dirty="0" smtClean="0"/>
              <a:t>strategies</a:t>
            </a:r>
            <a:endParaRPr lang="en-US" b="1" dirty="0"/>
          </a:p>
        </p:txBody>
      </p:sp>
      <p:sp>
        <p:nvSpPr>
          <p:cNvPr id="22" name="Ellipse 21"/>
          <p:cNvSpPr/>
          <p:nvPr/>
        </p:nvSpPr>
        <p:spPr>
          <a:xfrm>
            <a:off x="3995936" y="2276872"/>
            <a:ext cx="1512168" cy="864096"/>
          </a:xfrm>
          <a:prstGeom prst="ellips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Ellipse 22"/>
          <p:cNvSpPr/>
          <p:nvPr/>
        </p:nvSpPr>
        <p:spPr>
          <a:xfrm>
            <a:off x="4148336" y="2429272"/>
            <a:ext cx="1512168" cy="86409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Ellipse 23"/>
          <p:cNvSpPr/>
          <p:nvPr/>
        </p:nvSpPr>
        <p:spPr>
          <a:xfrm>
            <a:off x="4300736" y="2581672"/>
            <a:ext cx="1512168" cy="864096"/>
          </a:xfrm>
          <a:prstGeom prst="ellips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Ellipse 24"/>
          <p:cNvSpPr/>
          <p:nvPr/>
        </p:nvSpPr>
        <p:spPr>
          <a:xfrm>
            <a:off x="4453136" y="2734072"/>
            <a:ext cx="1512168" cy="864096"/>
          </a:xfrm>
          <a:prstGeom prst="ellips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feld 25"/>
          <p:cNvSpPr txBox="1"/>
          <p:nvPr/>
        </p:nvSpPr>
        <p:spPr>
          <a:xfrm>
            <a:off x="4211960" y="1844824"/>
            <a:ext cx="17363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semiotic modes</a:t>
            </a:r>
            <a:endParaRPr lang="en-US" b="1" dirty="0"/>
          </a:p>
        </p:txBody>
      </p:sp>
      <p:sp>
        <p:nvSpPr>
          <p:cNvPr id="27" name="Pfeil nach rechts 26"/>
          <p:cNvSpPr/>
          <p:nvPr/>
        </p:nvSpPr>
        <p:spPr>
          <a:xfrm>
            <a:off x="3178696" y="2708920"/>
            <a:ext cx="576064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Pfeil nach rechts 27"/>
          <p:cNvSpPr/>
          <p:nvPr/>
        </p:nvSpPr>
        <p:spPr>
          <a:xfrm>
            <a:off x="3178696" y="4293096"/>
            <a:ext cx="576064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uppieren 32"/>
          <p:cNvGrpSpPr/>
          <p:nvPr/>
        </p:nvGrpSpPr>
        <p:grpSpPr>
          <a:xfrm>
            <a:off x="5364088" y="1772816"/>
            <a:ext cx="3744416" cy="4401199"/>
            <a:chOff x="5364088" y="1772816"/>
            <a:chExt cx="3744416" cy="4401199"/>
          </a:xfrm>
        </p:grpSpPr>
        <p:sp>
          <p:nvSpPr>
            <p:cNvPr id="29" name="Ellipse 28"/>
            <p:cNvSpPr>
              <a:spLocks noChangeArrowheads="1"/>
            </p:cNvSpPr>
            <p:nvPr/>
          </p:nvSpPr>
          <p:spPr bwMode="auto">
            <a:xfrm>
              <a:off x="6322442" y="1772816"/>
              <a:ext cx="2786062" cy="3744416"/>
            </a:xfrm>
            <a:prstGeom prst="ellipse">
              <a:avLst/>
            </a:prstGeom>
            <a:solidFill>
              <a:srgbClr val="00B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31" name="Textfeld 30"/>
            <p:cNvSpPr txBox="1">
              <a:spLocks noChangeArrowheads="1"/>
            </p:cNvSpPr>
            <p:nvPr/>
          </p:nvSpPr>
          <p:spPr bwMode="auto">
            <a:xfrm>
              <a:off x="6949530" y="2130004"/>
              <a:ext cx="1466850" cy="708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000" b="1" dirty="0">
                  <a:solidFill>
                    <a:schemeClr val="bg1"/>
                  </a:solidFill>
                </a:rPr>
                <a:t>discourse </a:t>
              </a:r>
              <a:br>
                <a:rPr lang="en-US" sz="2000" b="1" dirty="0">
                  <a:solidFill>
                    <a:schemeClr val="bg1"/>
                  </a:solidFill>
                </a:rPr>
              </a:br>
              <a:r>
                <a:rPr lang="en-US" sz="2000" b="1" dirty="0">
                  <a:solidFill>
                    <a:schemeClr val="bg1"/>
                  </a:solidFill>
                </a:rPr>
                <a:t>semantics</a:t>
              </a:r>
            </a:p>
          </p:txBody>
        </p:sp>
        <p:pic>
          <p:nvPicPr>
            <p:cNvPr id="51609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466458" y="2956880"/>
              <a:ext cx="2432590" cy="2527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2" name="Textfeld 31"/>
            <p:cNvSpPr txBox="1"/>
            <p:nvPr/>
          </p:nvSpPr>
          <p:spPr>
            <a:xfrm>
              <a:off x="5364088" y="5589240"/>
              <a:ext cx="36279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Bateman (2011)</a:t>
              </a:r>
              <a:br>
                <a:rPr lang="en-US" dirty="0" smtClean="0"/>
              </a:br>
              <a:r>
                <a:rPr lang="en-US" dirty="0" smtClean="0"/>
                <a:t> “Decomposability of Semiotic Modes”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7" grpId="0" animBg="1"/>
      <p:bldP spid="2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Media</a:t>
            </a:r>
            <a:endParaRPr lang="en-US" dirty="0"/>
          </a:p>
        </p:txBody>
      </p:sp>
      <p:sp>
        <p:nvSpPr>
          <p:cNvPr id="7" name="Rechteck 6"/>
          <p:cNvSpPr/>
          <p:nvPr/>
        </p:nvSpPr>
        <p:spPr bwMode="auto">
          <a:xfrm>
            <a:off x="1979712" y="2132856"/>
            <a:ext cx="3024336" cy="324036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259632" y="1556792"/>
            <a:ext cx="1954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medium</a:t>
            </a:r>
            <a:endParaRPr lang="en-US" sz="3600" b="1" dirty="0"/>
          </a:p>
        </p:txBody>
      </p:sp>
      <p:sp>
        <p:nvSpPr>
          <p:cNvPr id="3" name="Textfeld 2"/>
          <p:cNvSpPr txBox="1"/>
          <p:nvPr/>
        </p:nvSpPr>
        <p:spPr>
          <a:xfrm>
            <a:off x="3491880" y="2852936"/>
            <a:ext cx="3031599" cy="14764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semiotic modes</a:t>
            </a:r>
          </a:p>
          <a:p>
            <a:pPr algn="ctr">
              <a:lnSpc>
                <a:spcPts val="1800"/>
              </a:lnSpc>
            </a:pPr>
            <a:r>
              <a:rPr lang="en-US" sz="8800" dirty="0" smtClean="0"/>
              <a:t>.</a:t>
            </a:r>
          </a:p>
          <a:p>
            <a:pPr algn="ctr">
              <a:lnSpc>
                <a:spcPts val="1800"/>
              </a:lnSpc>
            </a:pPr>
            <a:r>
              <a:rPr lang="en-US" sz="8800" dirty="0" smtClean="0"/>
              <a:t>.</a:t>
            </a:r>
          </a:p>
          <a:p>
            <a:pPr algn="ctr">
              <a:lnSpc>
                <a:spcPts val="1800"/>
              </a:lnSpc>
            </a:pPr>
            <a:r>
              <a:rPr lang="en-US" sz="8800" dirty="0" smtClean="0"/>
              <a:t>.</a:t>
            </a:r>
          </a:p>
        </p:txBody>
      </p:sp>
      <p:pic>
        <p:nvPicPr>
          <p:cNvPr id="17018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348880"/>
            <a:ext cx="793952" cy="874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284984"/>
            <a:ext cx="793952" cy="874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215917"/>
            <a:ext cx="793952" cy="874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feld 12"/>
          <p:cNvSpPr txBox="1"/>
          <p:nvPr/>
        </p:nvSpPr>
        <p:spPr>
          <a:xfrm>
            <a:off x="6228184" y="3789040"/>
            <a:ext cx="21602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 meaning can be “</a:t>
            </a:r>
            <a:r>
              <a:rPr lang="en-US" dirty="0" err="1" smtClean="0"/>
              <a:t>realised</a:t>
            </a:r>
            <a:r>
              <a:rPr lang="en-US" dirty="0" smtClean="0"/>
              <a:t> in a medium”: 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it can only be  </a:t>
            </a:r>
            <a:r>
              <a:rPr lang="en-US" dirty="0" err="1" smtClean="0"/>
              <a:t>realised</a:t>
            </a:r>
            <a:r>
              <a:rPr lang="en-US" dirty="0" smtClean="0"/>
              <a:t> in a semiotic mode participating in a medium.</a:t>
            </a:r>
            <a:endParaRPr lang="en-US" dirty="0"/>
          </a:p>
        </p:txBody>
      </p:sp>
      <p:sp>
        <p:nvSpPr>
          <p:cNvPr id="14" name="Textfeld 13"/>
          <p:cNvSpPr txBox="1"/>
          <p:nvPr/>
        </p:nvSpPr>
        <p:spPr>
          <a:xfrm>
            <a:off x="1907704" y="5373216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socially and historically situated practice: an ‘incubator’ for new mode combinations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01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Recap of distinctions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87624" y="1700808"/>
            <a:ext cx="7219950" cy="3581400"/>
          </a:xfrm>
        </p:spPr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C00000"/>
                </a:solidFill>
              </a:rPr>
              <a:t>semiotic mode </a:t>
            </a:r>
            <a:r>
              <a:rPr lang="en-US" dirty="0" smtClean="0"/>
              <a:t>is a way of making meanings</a:t>
            </a:r>
          </a:p>
          <a:p>
            <a:pPr lvl="1"/>
            <a:r>
              <a:rPr lang="en-US" dirty="0" smtClean="0"/>
              <a:t>semiotic modes are </a:t>
            </a:r>
            <a:r>
              <a:rPr lang="en-US" dirty="0" err="1" smtClean="0"/>
              <a:t>semiotically</a:t>
            </a:r>
            <a:r>
              <a:rPr lang="en-US" dirty="0" smtClean="0"/>
              <a:t> stratified across (virtual) material, </a:t>
            </a:r>
            <a:r>
              <a:rPr lang="en-US" dirty="0" err="1" smtClean="0"/>
              <a:t>lexicogrammar</a:t>
            </a:r>
            <a:r>
              <a:rPr lang="en-US" dirty="0" smtClean="0"/>
              <a:t> and discourse.</a:t>
            </a:r>
          </a:p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C00000"/>
                </a:solidFill>
              </a:rPr>
              <a:t>medium</a:t>
            </a:r>
            <a:r>
              <a:rPr lang="en-US" dirty="0" smtClean="0"/>
              <a:t> is a historically conditioned site for the </a:t>
            </a:r>
            <a:r>
              <a:rPr lang="en-US" dirty="0" err="1" smtClean="0"/>
              <a:t>mobilisation</a:t>
            </a:r>
            <a:r>
              <a:rPr lang="en-US" dirty="0" smtClean="0"/>
              <a:t> of semiotic modes</a:t>
            </a:r>
          </a:p>
          <a:p>
            <a:pPr lvl="1"/>
            <a:r>
              <a:rPr lang="en-US" dirty="0" smtClean="0"/>
              <a:t>media are sometimes </a:t>
            </a:r>
            <a:r>
              <a:rPr lang="en-US" dirty="0" err="1" smtClean="0"/>
              <a:t>labelled</a:t>
            </a:r>
            <a:r>
              <a:rPr lang="en-US" dirty="0" smtClean="0"/>
              <a:t> according to their material, their mode of transmission, their style of performance ...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Research Tasks</a:t>
            </a:r>
            <a:endParaRPr lang="en-US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Mapping out the semiotic modes</a:t>
            </a:r>
          </a:p>
          <a:p>
            <a:r>
              <a:rPr lang="en-US" dirty="0" smtClean="0"/>
              <a:t>Considering media in terms of their contributing semiotic modes </a:t>
            </a:r>
          </a:p>
          <a:p>
            <a:r>
              <a:rPr lang="en-US" dirty="0" smtClean="0"/>
              <a:t>Considering genres within and across media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... which raises the basic issue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77925" y="1844824"/>
            <a:ext cx="7219950" cy="3581400"/>
          </a:xfrm>
        </p:spPr>
        <p:txBody>
          <a:bodyPr/>
          <a:lstStyle/>
          <a:p>
            <a:r>
              <a:rPr lang="en-US" dirty="0" smtClean="0"/>
              <a:t>How do we distinguish between semiotic modes?</a:t>
            </a:r>
          </a:p>
          <a:p>
            <a:pPr lvl="1"/>
            <a:r>
              <a:rPr lang="en-US" dirty="0" smtClean="0"/>
              <a:t>this is difficult because any materiality can support a multitude of such modes</a:t>
            </a:r>
          </a:p>
          <a:p>
            <a:pPr lvl="1"/>
            <a:r>
              <a:rPr lang="en-US" dirty="0" smtClean="0"/>
              <a:t>materiality is complex</a:t>
            </a:r>
          </a:p>
          <a:p>
            <a:pPr lvl="2"/>
            <a:r>
              <a:rPr lang="en-US" dirty="0" err="1" smtClean="0"/>
              <a:t>synaesthesia</a:t>
            </a:r>
            <a:endParaRPr lang="en-US" dirty="0" smtClean="0"/>
          </a:p>
          <a:p>
            <a:pPr lvl="2"/>
            <a:r>
              <a:rPr lang="en-US" dirty="0" smtClean="0"/>
              <a:t>“Hearing How Smooth It Looks: Selective Attention </a:t>
            </a:r>
            <a:r>
              <a:rPr lang="en-US" dirty="0" smtClean="0"/>
              <a:t>and </a:t>
            </a:r>
            <a:r>
              <a:rPr lang="en-US" dirty="0" err="1" smtClean="0"/>
              <a:t>Crossmodal</a:t>
            </a:r>
            <a:r>
              <a:rPr lang="en-US" dirty="0" smtClean="0"/>
              <a:t> </a:t>
            </a:r>
            <a:r>
              <a:rPr lang="en-US" dirty="0" smtClean="0"/>
              <a:t>Perception in the </a:t>
            </a:r>
            <a:r>
              <a:rPr lang="en-US" dirty="0" smtClean="0"/>
              <a:t>Arts” </a:t>
            </a:r>
            <a:br>
              <a:rPr lang="en-US" dirty="0" smtClean="0"/>
            </a:br>
            <a:r>
              <a:rPr lang="en-US" dirty="0" smtClean="0"/>
              <a:t>(Seeley, 2012 in Essays in </a:t>
            </a:r>
            <a:r>
              <a:rPr lang="en-US" dirty="0" err="1" smtClean="0"/>
              <a:t>Philosphy</a:t>
            </a:r>
            <a:r>
              <a:rPr lang="en-US" dirty="0" smtClean="0"/>
              <a:t>)</a:t>
            </a:r>
          </a:p>
          <a:p>
            <a:pPr lvl="2"/>
            <a:r>
              <a:rPr lang="en-US" dirty="0" err="1" smtClean="0"/>
              <a:t>McGurk</a:t>
            </a:r>
            <a:r>
              <a:rPr lang="en-US" dirty="0" smtClean="0"/>
              <a:t> effect ...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pronged approach</a:t>
            </a:r>
            <a:endParaRPr lang="en-US" dirty="0"/>
          </a:p>
        </p:txBody>
      </p:sp>
      <p:sp>
        <p:nvSpPr>
          <p:cNvPr id="4" name="Pfeil nach rechts 3"/>
          <p:cNvSpPr/>
          <p:nvPr/>
        </p:nvSpPr>
        <p:spPr>
          <a:xfrm>
            <a:off x="827584" y="3501008"/>
            <a:ext cx="201622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Eingekerbter Pfeil nach rechts 4"/>
          <p:cNvSpPr/>
          <p:nvPr/>
        </p:nvSpPr>
        <p:spPr>
          <a:xfrm>
            <a:off x="3059832" y="2420888"/>
            <a:ext cx="1584176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Eingekerbter Pfeil nach rechts 5"/>
          <p:cNvSpPr/>
          <p:nvPr/>
        </p:nvSpPr>
        <p:spPr>
          <a:xfrm>
            <a:off x="3059832" y="4653136"/>
            <a:ext cx="1584176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unde Klammer links 6"/>
          <p:cNvSpPr/>
          <p:nvPr/>
        </p:nvSpPr>
        <p:spPr>
          <a:xfrm>
            <a:off x="2915816" y="2276872"/>
            <a:ext cx="216024" cy="3024336"/>
          </a:xfrm>
          <a:prstGeom prst="leftBracket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feld 7"/>
          <p:cNvSpPr txBox="1"/>
          <p:nvPr/>
        </p:nvSpPr>
        <p:spPr>
          <a:xfrm>
            <a:off x="4787900" y="1844824"/>
            <a:ext cx="3600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what discourse semantics are being constructed?</a:t>
            </a:r>
            <a:endParaRPr lang="en-US" sz="2800" dirty="0"/>
          </a:p>
        </p:txBody>
      </p:sp>
      <p:sp>
        <p:nvSpPr>
          <p:cNvPr id="9" name="Textfeld 8"/>
          <p:cNvSpPr txBox="1"/>
          <p:nvPr/>
        </p:nvSpPr>
        <p:spPr>
          <a:xfrm>
            <a:off x="4788024" y="3933056"/>
            <a:ext cx="3600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what changes in the materially present distinctions make a difference?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9058" name="Picture 18" descr="salome_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1484313"/>
            <a:ext cx="6048375" cy="4189412"/>
          </a:xfrm>
          <a:prstGeom prst="rect">
            <a:avLst/>
          </a:prstGeom>
          <a:noFill/>
        </p:spPr>
      </p:pic>
      <p:sp>
        <p:nvSpPr>
          <p:cNvPr id="599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Meaning-carrying resources: </a:t>
            </a:r>
            <a:br>
              <a:rPr lang="en-US" sz="2800" dirty="0"/>
            </a:br>
            <a:r>
              <a:rPr lang="en-US" sz="2800" dirty="0"/>
              <a:t>similarity-as-similarity </a:t>
            </a:r>
            <a:r>
              <a:rPr lang="en-US" sz="2800" dirty="0" smtClean="0"/>
              <a:t>/ segmentation</a:t>
            </a:r>
            <a:endParaRPr lang="en-US" sz="2800" dirty="0"/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2124075" y="2492375"/>
            <a:ext cx="2519363" cy="1008063"/>
            <a:chOff x="1338" y="1570"/>
            <a:chExt cx="1587" cy="635"/>
          </a:xfrm>
        </p:grpSpPr>
        <p:sp>
          <p:nvSpPr>
            <p:cNvPr id="599045" name="Oval 5"/>
            <p:cNvSpPr>
              <a:spLocks noChangeArrowheads="1"/>
            </p:cNvSpPr>
            <p:nvPr/>
          </p:nvSpPr>
          <p:spPr bwMode="auto">
            <a:xfrm>
              <a:off x="2653" y="1661"/>
              <a:ext cx="272" cy="544"/>
            </a:xfrm>
            <a:prstGeom prst="ellipse">
              <a:avLst/>
            </a:prstGeom>
            <a:noFill/>
            <a:ln w="28575">
              <a:solidFill>
                <a:srgbClr val="66FF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9046" name="Oval 6"/>
            <p:cNvSpPr>
              <a:spLocks noChangeArrowheads="1"/>
            </p:cNvSpPr>
            <p:nvPr/>
          </p:nvSpPr>
          <p:spPr bwMode="auto">
            <a:xfrm>
              <a:off x="1338" y="1570"/>
              <a:ext cx="272" cy="544"/>
            </a:xfrm>
            <a:prstGeom prst="ellipse">
              <a:avLst/>
            </a:prstGeom>
            <a:noFill/>
            <a:ln w="28575">
              <a:solidFill>
                <a:srgbClr val="66FF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99047" name="AutoShape 7"/>
            <p:cNvCxnSpPr>
              <a:cxnSpLocks noChangeShapeType="1"/>
              <a:stCxn id="599046" idx="6"/>
              <a:endCxn id="599045" idx="2"/>
            </p:cNvCxnSpPr>
            <p:nvPr/>
          </p:nvCxnSpPr>
          <p:spPr bwMode="auto">
            <a:xfrm>
              <a:off x="1619" y="1842"/>
              <a:ext cx="1025" cy="91"/>
            </a:xfrm>
            <a:prstGeom prst="straightConnector1">
              <a:avLst/>
            </a:prstGeom>
            <a:noFill/>
            <a:ln w="28575">
              <a:solidFill>
                <a:srgbClr val="66FF66"/>
              </a:solidFill>
              <a:prstDash val="sysDot"/>
              <a:round/>
              <a:headEnd/>
              <a:tailEnd/>
            </a:ln>
            <a:effectLst/>
          </p:spPr>
        </p:cxn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2268538" y="3357563"/>
            <a:ext cx="2808287" cy="1727200"/>
            <a:chOff x="1429" y="2115"/>
            <a:chExt cx="1769" cy="1088"/>
          </a:xfrm>
        </p:grpSpPr>
        <p:sp>
          <p:nvSpPr>
            <p:cNvPr id="599048" name="Oval 8"/>
            <p:cNvSpPr>
              <a:spLocks noChangeArrowheads="1"/>
            </p:cNvSpPr>
            <p:nvPr/>
          </p:nvSpPr>
          <p:spPr bwMode="auto">
            <a:xfrm>
              <a:off x="2880" y="2115"/>
              <a:ext cx="318" cy="1088"/>
            </a:xfrm>
            <a:prstGeom prst="ellipse">
              <a:avLst/>
            </a:prstGeom>
            <a:noFill/>
            <a:ln w="28575">
              <a:solidFill>
                <a:srgbClr val="66FF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9049" name="Oval 9"/>
            <p:cNvSpPr>
              <a:spLocks noChangeArrowheads="1"/>
            </p:cNvSpPr>
            <p:nvPr/>
          </p:nvSpPr>
          <p:spPr bwMode="auto">
            <a:xfrm>
              <a:off x="1429" y="2160"/>
              <a:ext cx="272" cy="544"/>
            </a:xfrm>
            <a:prstGeom prst="ellipse">
              <a:avLst/>
            </a:prstGeom>
            <a:noFill/>
            <a:ln w="28575">
              <a:solidFill>
                <a:srgbClr val="66FF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99050" name="AutoShape 10"/>
            <p:cNvCxnSpPr>
              <a:cxnSpLocks noChangeShapeType="1"/>
              <a:stCxn id="599049" idx="6"/>
              <a:endCxn id="599048" idx="2"/>
            </p:cNvCxnSpPr>
            <p:nvPr/>
          </p:nvCxnSpPr>
          <p:spPr bwMode="auto">
            <a:xfrm>
              <a:off x="1710" y="2432"/>
              <a:ext cx="1161" cy="227"/>
            </a:xfrm>
            <a:prstGeom prst="straightConnector1">
              <a:avLst/>
            </a:prstGeom>
            <a:noFill/>
            <a:ln w="28575">
              <a:solidFill>
                <a:srgbClr val="66FF66"/>
              </a:solidFill>
              <a:prstDash val="sysDot"/>
              <a:round/>
              <a:headEnd/>
              <a:tailEnd/>
            </a:ln>
            <a:effectLst/>
          </p:spPr>
        </p:cxn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3708400" y="2492375"/>
            <a:ext cx="1547813" cy="576263"/>
            <a:chOff x="2336" y="1570"/>
            <a:chExt cx="975" cy="363"/>
          </a:xfrm>
        </p:grpSpPr>
        <p:sp>
          <p:nvSpPr>
            <p:cNvPr id="599053" name="Oval 13"/>
            <p:cNvSpPr>
              <a:spLocks noChangeArrowheads="1"/>
            </p:cNvSpPr>
            <p:nvPr/>
          </p:nvSpPr>
          <p:spPr bwMode="auto">
            <a:xfrm>
              <a:off x="2336" y="1661"/>
              <a:ext cx="226" cy="272"/>
            </a:xfrm>
            <a:prstGeom prst="ellipse">
              <a:avLst/>
            </a:prstGeom>
            <a:noFill/>
            <a:ln w="28575">
              <a:solidFill>
                <a:srgbClr val="66FF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99054" name="AutoShape 14"/>
            <p:cNvCxnSpPr>
              <a:cxnSpLocks noChangeShapeType="1"/>
              <a:stCxn id="599053" idx="6"/>
              <a:endCxn id="599055" idx="2"/>
            </p:cNvCxnSpPr>
            <p:nvPr/>
          </p:nvCxnSpPr>
          <p:spPr bwMode="auto">
            <a:xfrm flipV="1">
              <a:off x="2571" y="1706"/>
              <a:ext cx="505" cy="91"/>
            </a:xfrm>
            <a:prstGeom prst="straightConnector1">
              <a:avLst/>
            </a:prstGeom>
            <a:noFill/>
            <a:ln w="28575">
              <a:solidFill>
                <a:srgbClr val="66FF66"/>
              </a:solidFill>
              <a:prstDash val="sysDot"/>
              <a:round/>
              <a:headEnd/>
              <a:tailEnd/>
            </a:ln>
            <a:effectLst/>
          </p:spPr>
        </p:cxnSp>
        <p:sp>
          <p:nvSpPr>
            <p:cNvPr id="599055" name="Oval 15"/>
            <p:cNvSpPr>
              <a:spLocks noChangeArrowheads="1"/>
            </p:cNvSpPr>
            <p:nvPr/>
          </p:nvSpPr>
          <p:spPr bwMode="auto">
            <a:xfrm>
              <a:off x="3085" y="1570"/>
              <a:ext cx="226" cy="272"/>
            </a:xfrm>
            <a:prstGeom prst="ellipse">
              <a:avLst/>
            </a:prstGeom>
            <a:noFill/>
            <a:ln w="28575">
              <a:solidFill>
                <a:srgbClr val="66FF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3276600" y="2924175"/>
            <a:ext cx="1800225" cy="433388"/>
            <a:chOff x="2064" y="1842"/>
            <a:chExt cx="1134" cy="273"/>
          </a:xfrm>
        </p:grpSpPr>
        <p:sp>
          <p:nvSpPr>
            <p:cNvPr id="599051" name="Oval 11"/>
            <p:cNvSpPr>
              <a:spLocks noChangeArrowheads="1"/>
            </p:cNvSpPr>
            <p:nvPr/>
          </p:nvSpPr>
          <p:spPr bwMode="auto">
            <a:xfrm>
              <a:off x="2064" y="1888"/>
              <a:ext cx="272" cy="227"/>
            </a:xfrm>
            <a:prstGeom prst="ellipse">
              <a:avLst/>
            </a:prstGeom>
            <a:noFill/>
            <a:ln w="28575">
              <a:solidFill>
                <a:srgbClr val="66FF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99052" name="AutoShape 12"/>
            <p:cNvCxnSpPr>
              <a:cxnSpLocks noChangeShapeType="1"/>
              <a:stCxn id="599051" idx="6"/>
              <a:endCxn id="599057" idx="2"/>
            </p:cNvCxnSpPr>
            <p:nvPr/>
          </p:nvCxnSpPr>
          <p:spPr bwMode="auto">
            <a:xfrm flipV="1">
              <a:off x="2345" y="1956"/>
              <a:ext cx="572" cy="46"/>
            </a:xfrm>
            <a:prstGeom prst="straightConnector1">
              <a:avLst/>
            </a:prstGeom>
            <a:noFill/>
            <a:ln w="28575">
              <a:solidFill>
                <a:srgbClr val="66FF66"/>
              </a:solidFill>
              <a:prstDash val="sysDot"/>
              <a:round/>
              <a:headEnd/>
              <a:tailEnd/>
            </a:ln>
            <a:effectLst/>
          </p:spPr>
        </p:cxnSp>
        <p:sp>
          <p:nvSpPr>
            <p:cNvPr id="599057" name="Oval 17"/>
            <p:cNvSpPr>
              <a:spLocks noChangeArrowheads="1"/>
            </p:cNvSpPr>
            <p:nvPr/>
          </p:nvSpPr>
          <p:spPr bwMode="auto">
            <a:xfrm>
              <a:off x="2926" y="1842"/>
              <a:ext cx="272" cy="227"/>
            </a:xfrm>
            <a:prstGeom prst="ellipse">
              <a:avLst/>
            </a:prstGeom>
            <a:noFill/>
            <a:ln w="28575">
              <a:solidFill>
                <a:srgbClr val="66FF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99063" name="Text Box 23"/>
          <p:cNvSpPr txBox="1">
            <a:spLocks noChangeArrowheads="1"/>
          </p:cNvSpPr>
          <p:nvPr/>
        </p:nvSpPr>
        <p:spPr bwMode="auto">
          <a:xfrm>
            <a:off x="1455738" y="5632450"/>
            <a:ext cx="17637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u="none"/>
              <a:t>Benozzo Gozzoli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Broader considerations and assumptions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71600" y="1916832"/>
            <a:ext cx="7219950" cy="3581400"/>
          </a:xfrm>
        </p:spPr>
        <p:txBody>
          <a:bodyPr/>
          <a:lstStyle/>
          <a:p>
            <a:r>
              <a:rPr lang="en-US" dirty="0" smtClean="0"/>
              <a:t>if we are including such materials in educational contexts, then presumably this should still have the traditional function of empowering students</a:t>
            </a:r>
          </a:p>
          <a:p>
            <a:pPr lvl="1"/>
            <a:r>
              <a:rPr lang="en-US" dirty="0" smtClean="0"/>
              <a:t>to articulate their communicative needs increasingly finely and appropriately for achieving their selected goals</a:t>
            </a:r>
          </a:p>
          <a:p>
            <a:pPr lvl="1"/>
            <a:r>
              <a:rPr lang="en-US" dirty="0" smtClean="0"/>
              <a:t>and to understand the articulations of others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2195736" y="4293096"/>
            <a:ext cx="6045410" cy="1384995"/>
          </a:xfrm>
          <a:prstGeom prst="rect">
            <a:avLst/>
          </a:prstGeom>
          <a:solidFill>
            <a:srgbClr val="FFFF99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So: what concepts, methods and so on does one need to approach multimodal analysis in this way?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Materially present distinctions</a:t>
            </a:r>
            <a:endParaRPr lang="en-US" dirty="0" smtClean="0"/>
          </a:p>
        </p:txBody>
      </p:sp>
      <p:pic>
        <p:nvPicPr>
          <p:cNvPr id="79875" name="Picture 3" descr="salome_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1484313"/>
            <a:ext cx="6048375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Grafik 5" descr="salome-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2132856"/>
            <a:ext cx="4229100" cy="3505200"/>
          </a:xfrm>
          <a:prstGeom prst="rect">
            <a:avLst/>
          </a:prstGeom>
        </p:spPr>
      </p:pic>
      <p:pic>
        <p:nvPicPr>
          <p:cNvPr id="7" name="Grafik 6" descr="salome-3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2564904"/>
            <a:ext cx="1371600" cy="2000250"/>
          </a:xfrm>
          <a:prstGeom prst="rect">
            <a:avLst/>
          </a:prstGeom>
        </p:spPr>
      </p:pic>
      <p:pic>
        <p:nvPicPr>
          <p:cNvPr id="8" name="Grafik 7" descr="salome-2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47664" y="1484784"/>
            <a:ext cx="1647825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97 0.01017 C -0.08299 0.03169 -0.15 0.05343 -0.20955 0.03747 C -0.2691 0.02151 -0.34601 -0.0657 -0.37327 -0.08629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" y="-2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8885E-6 L 0.37379 0.0011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24 -0.04302 L 0.31562 0.0279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" y="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Framing (</a:t>
            </a:r>
            <a:r>
              <a:rPr lang="en-US" dirty="0" err="1" smtClean="0"/>
              <a:t>naturalised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518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7296" y="2132856"/>
            <a:ext cx="1582079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8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276872"/>
            <a:ext cx="2016224" cy="289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8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325712"/>
            <a:ext cx="4056609" cy="338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hteck 9"/>
          <p:cNvSpPr/>
          <p:nvPr/>
        </p:nvSpPr>
        <p:spPr bwMode="auto">
          <a:xfrm>
            <a:off x="107504" y="1988840"/>
            <a:ext cx="4392488" cy="388843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hteck 10"/>
          <p:cNvSpPr/>
          <p:nvPr/>
        </p:nvSpPr>
        <p:spPr bwMode="auto">
          <a:xfrm>
            <a:off x="4751512" y="1988840"/>
            <a:ext cx="1764704" cy="388843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6804248" y="1988840"/>
            <a:ext cx="2160240" cy="388843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5436096" y="6021288"/>
            <a:ext cx="2563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Plot elements?</a:t>
            </a:r>
            <a:endParaRPr 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relations? </a:t>
            </a:r>
            <a:endParaRPr lang="en-US" dirty="0"/>
          </a:p>
        </p:txBody>
      </p:sp>
      <p:sp>
        <p:nvSpPr>
          <p:cNvPr id="8" name="Nach rechts gekrümmter Pfeil 7"/>
          <p:cNvSpPr/>
          <p:nvPr/>
        </p:nvSpPr>
        <p:spPr bwMode="auto">
          <a:xfrm rot="5400000" flipV="1">
            <a:off x="3779912" y="404664"/>
            <a:ext cx="504056" cy="2664296"/>
          </a:xfrm>
          <a:prstGeom prst="curved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Nach rechts gekrümmter Pfeil 8"/>
          <p:cNvSpPr/>
          <p:nvPr/>
        </p:nvSpPr>
        <p:spPr bwMode="auto">
          <a:xfrm rot="5400000" flipV="1">
            <a:off x="6660232" y="692696"/>
            <a:ext cx="504056" cy="2088232"/>
          </a:xfrm>
          <a:prstGeom prst="curved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7296" y="2132856"/>
            <a:ext cx="1582079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276872"/>
            <a:ext cx="2016224" cy="289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325712"/>
            <a:ext cx="4056609" cy="338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hteck 12"/>
          <p:cNvSpPr/>
          <p:nvPr/>
        </p:nvSpPr>
        <p:spPr bwMode="auto">
          <a:xfrm>
            <a:off x="107504" y="1988840"/>
            <a:ext cx="4392488" cy="388843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hteck 13"/>
          <p:cNvSpPr/>
          <p:nvPr/>
        </p:nvSpPr>
        <p:spPr bwMode="auto">
          <a:xfrm>
            <a:off x="4751512" y="1988840"/>
            <a:ext cx="1764704" cy="388843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hteck 14"/>
          <p:cNvSpPr/>
          <p:nvPr/>
        </p:nvSpPr>
        <p:spPr bwMode="auto">
          <a:xfrm>
            <a:off x="6804248" y="1988840"/>
            <a:ext cx="2160240" cy="388843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5436096" y="6093296"/>
            <a:ext cx="20441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‘and then’...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questions that can then be asked...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59632" y="1772816"/>
            <a:ext cx="7219950" cy="3581400"/>
          </a:xfrm>
        </p:spPr>
        <p:txBody>
          <a:bodyPr/>
          <a:lstStyle/>
          <a:p>
            <a:r>
              <a:rPr lang="en-US" dirty="0" smtClean="0"/>
              <a:t>What range of relations can be expressed </a:t>
            </a:r>
            <a:br>
              <a:rPr lang="en-US" dirty="0" smtClean="0"/>
            </a:br>
            <a:r>
              <a:rPr lang="en-US" b="1" dirty="0" smtClean="0">
                <a:solidFill>
                  <a:srgbClr val="C00000"/>
                </a:solidFill>
              </a:rPr>
              <a:t>in this mode</a:t>
            </a:r>
            <a:r>
              <a:rPr lang="en-US" dirty="0" smtClean="0"/>
              <a:t>?</a:t>
            </a:r>
          </a:p>
          <a:p>
            <a:r>
              <a:rPr lang="en-US" dirty="0" smtClean="0"/>
              <a:t>Has this repertoire changed over time?</a:t>
            </a:r>
          </a:p>
          <a:p>
            <a:r>
              <a:rPr lang="en-US" dirty="0" smtClean="0"/>
              <a:t>What is the relation to similar appearing media?</a:t>
            </a:r>
          </a:p>
          <a:p>
            <a:r>
              <a:rPr lang="en-US" dirty="0" smtClean="0"/>
              <a:t>How is it different from similar media?</a:t>
            </a:r>
            <a:endParaRPr lang="en-US" dirty="0"/>
          </a:p>
        </p:txBody>
      </p:sp>
      <p:pic>
        <p:nvPicPr>
          <p:cNvPr id="4" name="Picture 2" descr="Doonesbury19750507"/>
          <p:cNvPicPr>
            <a:picLocks noChangeAspect="1" noChangeArrowheads="1"/>
          </p:cNvPicPr>
          <p:nvPr/>
        </p:nvPicPr>
        <p:blipFill>
          <a:blip r:embed="rId3" cstate="print">
            <a:lum bright="-2000" contrast="92000"/>
          </a:blip>
          <a:srcRect/>
          <a:stretch>
            <a:fillRect/>
          </a:stretch>
        </p:blipFill>
        <p:spPr bwMode="auto">
          <a:xfrm>
            <a:off x="3419872" y="4437112"/>
            <a:ext cx="5040163" cy="1526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example... projection</a:t>
            </a:r>
            <a:endParaRPr lang="en-US" dirty="0"/>
          </a:p>
        </p:txBody>
      </p:sp>
      <p:pic>
        <p:nvPicPr>
          <p:cNvPr id="519170" name="Picture 2" descr="D:\john\papers-in-progress\multimodality-cluster\text-image-relations\ohp-materials\curly-scro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556792"/>
            <a:ext cx="3628437" cy="4837916"/>
          </a:xfrm>
          <a:prstGeom prst="rect">
            <a:avLst/>
          </a:prstGeom>
          <a:noFill/>
        </p:spPr>
      </p:pic>
      <p:pic>
        <p:nvPicPr>
          <p:cNvPr id="519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2156564"/>
            <a:ext cx="5851842" cy="3840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9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9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Relations </a:t>
            </a:r>
            <a:r>
              <a:rPr lang="en-US" i="1" dirty="0" smtClean="0">
                <a:solidFill>
                  <a:srgbClr val="C00000"/>
                </a:solidFill>
              </a:rPr>
              <a:t>within</a:t>
            </a:r>
            <a:r>
              <a:rPr lang="en-US" dirty="0" smtClean="0"/>
              <a:t> pages are often quite different than this...</a:t>
            </a:r>
            <a:endParaRPr lang="en-US" dirty="0"/>
          </a:p>
        </p:txBody>
      </p:sp>
      <p:pic>
        <p:nvPicPr>
          <p:cNvPr id="1795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412777"/>
            <a:ext cx="331666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feil nach rechts 3"/>
          <p:cNvSpPr/>
          <p:nvPr/>
        </p:nvSpPr>
        <p:spPr bwMode="auto">
          <a:xfrm rot="10800000">
            <a:off x="4355976" y="3429000"/>
            <a:ext cx="1080120" cy="720080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Grafik 4" descr="unihoc-original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1916832"/>
            <a:ext cx="2793362" cy="381642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303830" y="5877272"/>
            <a:ext cx="4841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Rhetorical </a:t>
            </a:r>
            <a:r>
              <a:rPr lang="en-US" sz="2000" b="1" dirty="0" err="1" smtClean="0">
                <a:solidFill>
                  <a:srgbClr val="C00000"/>
                </a:solidFill>
              </a:rPr>
              <a:t>Organisation</a:t>
            </a:r>
            <a:r>
              <a:rPr lang="en-US" sz="2000" b="1" dirty="0" smtClean="0">
                <a:solidFill>
                  <a:srgbClr val="C00000"/>
                </a:solidFill>
              </a:rPr>
              <a:t> x Prominence</a:t>
            </a:r>
            <a:endParaRPr 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9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9718" name="Picture 22" descr="louvre-ls-a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1773238"/>
            <a:ext cx="7416800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9725" name="Picture 29" descr="louvre-tran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989138"/>
            <a:ext cx="3671888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Page-flow</a:t>
            </a:r>
          </a:p>
        </p:txBody>
      </p:sp>
      <p:graphicFrame>
        <p:nvGraphicFramePr>
          <p:cNvPr id="1309723" name="Object 2"/>
          <p:cNvGraphicFramePr>
            <a:graphicFrameLocks noChangeAspect="1"/>
          </p:cNvGraphicFramePr>
          <p:nvPr/>
        </p:nvGraphicFramePr>
        <p:xfrm>
          <a:off x="4572000" y="1989138"/>
          <a:ext cx="3671888" cy="2735262"/>
        </p:xfrm>
        <a:graphic>
          <a:graphicData uri="http://schemas.openxmlformats.org/presentationml/2006/ole">
            <p:oleObj spid="_x0000_s196610" name="Image" r:id="rId6" imgW="7200000" imgH="5917460" progId="">
              <p:embed/>
            </p:oleObj>
          </a:graphicData>
        </a:graphic>
      </p:graphicFrame>
      <p:pic>
        <p:nvPicPr>
          <p:cNvPr id="8198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3" y="214313"/>
            <a:ext cx="735012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0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3097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0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309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0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bgerundetes Rechteck 21"/>
          <p:cNvSpPr/>
          <p:nvPr/>
        </p:nvSpPr>
        <p:spPr bwMode="auto">
          <a:xfrm>
            <a:off x="3563888" y="3789040"/>
            <a:ext cx="5400600" cy="2520280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Page-flow: semantics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924300" y="3933825"/>
            <a:ext cx="4864100" cy="2232025"/>
            <a:chOff x="3174" y="3154"/>
            <a:chExt cx="2772" cy="1088"/>
          </a:xfrm>
        </p:grpSpPr>
        <p:sp>
          <p:nvSpPr>
            <p:cNvPr id="68613" name="Rectangle 4"/>
            <p:cNvSpPr>
              <a:spLocks noChangeArrowheads="1"/>
            </p:cNvSpPr>
            <p:nvPr/>
          </p:nvSpPr>
          <p:spPr bwMode="auto">
            <a:xfrm>
              <a:off x="3174" y="3154"/>
              <a:ext cx="2586" cy="1088"/>
            </a:xfrm>
            <a:prstGeom prst="rect">
              <a:avLst/>
            </a:prstGeom>
            <a:solidFill>
              <a:srgbClr val="FFFFCC">
                <a:alpha val="4784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8614" name="Text Box 5"/>
            <p:cNvSpPr txBox="1">
              <a:spLocks noChangeArrowheads="1"/>
            </p:cNvSpPr>
            <p:nvPr/>
          </p:nvSpPr>
          <p:spPr bwMode="auto">
            <a:xfrm>
              <a:off x="3833" y="3294"/>
              <a:ext cx="205" cy="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200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68615" name="Text Box 6"/>
            <p:cNvSpPr txBox="1">
              <a:spLocks noChangeArrowheads="1"/>
            </p:cNvSpPr>
            <p:nvPr/>
          </p:nvSpPr>
          <p:spPr bwMode="auto">
            <a:xfrm>
              <a:off x="3787" y="3793"/>
              <a:ext cx="233" cy="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2000">
                  <a:solidFill>
                    <a:srgbClr val="000000"/>
                  </a:solidFill>
                </a:rPr>
                <a:t>e</a:t>
              </a:r>
              <a:r>
                <a:rPr lang="en-US" sz="2000">
                  <a:solidFill>
                    <a:srgbClr val="000000"/>
                  </a:solidFill>
                  <a:cs typeface="Arial" charset="0"/>
                </a:rPr>
                <a:t>´</a:t>
              </a:r>
            </a:p>
          </p:txBody>
        </p:sp>
        <p:sp>
          <p:nvSpPr>
            <p:cNvPr id="68616" name="Rectangle 7"/>
            <p:cNvSpPr>
              <a:spLocks noChangeArrowheads="1"/>
            </p:cNvSpPr>
            <p:nvPr/>
          </p:nvSpPr>
          <p:spPr bwMode="auto">
            <a:xfrm>
              <a:off x="3396" y="3333"/>
              <a:ext cx="773" cy="8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8617" name="Line 8"/>
            <p:cNvSpPr>
              <a:spLocks noChangeShapeType="1"/>
            </p:cNvSpPr>
            <p:nvPr/>
          </p:nvSpPr>
          <p:spPr bwMode="auto">
            <a:xfrm>
              <a:off x="3926" y="3539"/>
              <a:ext cx="0" cy="3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8618" name="Text Box 9"/>
            <p:cNvSpPr txBox="1">
              <a:spLocks noChangeArrowheads="1"/>
            </p:cNvSpPr>
            <p:nvPr/>
          </p:nvSpPr>
          <p:spPr bwMode="auto">
            <a:xfrm>
              <a:off x="3445" y="3559"/>
              <a:ext cx="372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800" b="1" i="1">
                  <a:solidFill>
                    <a:srgbClr val="000000"/>
                  </a:solidFill>
                </a:rPr>
                <a:t>compo-sition</a:t>
              </a:r>
            </a:p>
          </p:txBody>
        </p:sp>
        <p:sp>
          <p:nvSpPr>
            <p:cNvPr id="68619" name="Text Box 10"/>
            <p:cNvSpPr txBox="1">
              <a:spLocks noChangeArrowheads="1"/>
            </p:cNvSpPr>
            <p:nvPr/>
          </p:nvSpPr>
          <p:spPr bwMode="auto">
            <a:xfrm>
              <a:off x="3560" y="3158"/>
              <a:ext cx="75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200" i="1">
                  <a:solidFill>
                    <a:srgbClr val="CC0000"/>
                  </a:solidFill>
                </a:rPr>
                <a:t>2D-spatial extent</a:t>
              </a:r>
            </a:p>
          </p:txBody>
        </p:sp>
        <p:sp>
          <p:nvSpPr>
            <p:cNvPr id="68620" name="Text Box 11"/>
            <p:cNvSpPr txBox="1">
              <a:spLocks noChangeArrowheads="1"/>
            </p:cNvSpPr>
            <p:nvPr/>
          </p:nvSpPr>
          <p:spPr bwMode="auto">
            <a:xfrm>
              <a:off x="5103" y="3294"/>
              <a:ext cx="354" cy="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2000">
                  <a:solidFill>
                    <a:srgbClr val="000000"/>
                  </a:solidFill>
                </a:rPr>
                <a:t>z(e)</a:t>
              </a:r>
            </a:p>
          </p:txBody>
        </p:sp>
        <p:sp>
          <p:nvSpPr>
            <p:cNvPr id="68621" name="Text Box 12"/>
            <p:cNvSpPr txBox="1">
              <a:spLocks noChangeArrowheads="1"/>
            </p:cNvSpPr>
            <p:nvPr/>
          </p:nvSpPr>
          <p:spPr bwMode="auto">
            <a:xfrm>
              <a:off x="5103" y="3884"/>
              <a:ext cx="402" cy="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2000">
                  <a:solidFill>
                    <a:srgbClr val="000000"/>
                  </a:solidFill>
                </a:rPr>
                <a:t>z(e</a:t>
              </a:r>
              <a:r>
                <a:rPr lang="en-US" sz="2000">
                  <a:solidFill>
                    <a:srgbClr val="000000"/>
                  </a:solidFill>
                  <a:cs typeface="Arial" charset="0"/>
                </a:rPr>
                <a:t>´)</a:t>
              </a:r>
            </a:p>
          </p:txBody>
        </p:sp>
        <p:sp>
          <p:nvSpPr>
            <p:cNvPr id="68622" name="Rectangle 13"/>
            <p:cNvSpPr>
              <a:spLocks noChangeArrowheads="1"/>
            </p:cNvSpPr>
            <p:nvPr/>
          </p:nvSpPr>
          <p:spPr bwMode="auto">
            <a:xfrm>
              <a:off x="4943" y="3350"/>
              <a:ext cx="619" cy="8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8623" name="Line 14"/>
            <p:cNvSpPr>
              <a:spLocks noChangeShapeType="1"/>
            </p:cNvSpPr>
            <p:nvPr/>
          </p:nvSpPr>
          <p:spPr bwMode="auto">
            <a:xfrm>
              <a:off x="5231" y="3556"/>
              <a:ext cx="0" cy="3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8624" name="Text Box 15"/>
            <p:cNvSpPr txBox="1">
              <a:spLocks noChangeArrowheads="1"/>
            </p:cNvSpPr>
            <p:nvPr/>
          </p:nvSpPr>
          <p:spPr bwMode="auto">
            <a:xfrm>
              <a:off x="5251" y="3657"/>
              <a:ext cx="167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1200" i="1">
                  <a:solidFill>
                    <a:srgbClr val="000000"/>
                  </a:solidFill>
                </a:rPr>
                <a:t>R</a:t>
              </a:r>
            </a:p>
          </p:txBody>
        </p:sp>
        <p:sp>
          <p:nvSpPr>
            <p:cNvPr id="68625" name="Text Box 16"/>
            <p:cNvSpPr txBox="1">
              <a:spLocks noChangeArrowheads="1"/>
            </p:cNvSpPr>
            <p:nvPr/>
          </p:nvSpPr>
          <p:spPr bwMode="auto">
            <a:xfrm>
              <a:off x="4681" y="3158"/>
              <a:ext cx="1265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200" b="1" i="1">
                  <a:solidFill>
                    <a:srgbClr val="CC0000"/>
                  </a:solidFill>
                </a:rPr>
                <a:t>Rhetorical Structure Theory</a:t>
              </a:r>
            </a:p>
          </p:txBody>
        </p:sp>
        <p:sp>
          <p:nvSpPr>
            <p:cNvPr id="68626" name="Line 17"/>
            <p:cNvSpPr>
              <a:spLocks noChangeShapeType="1"/>
            </p:cNvSpPr>
            <p:nvPr/>
          </p:nvSpPr>
          <p:spPr bwMode="auto">
            <a:xfrm>
              <a:off x="4014" y="3453"/>
              <a:ext cx="1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8627" name="Line 18"/>
            <p:cNvSpPr>
              <a:spLocks noChangeShapeType="1"/>
            </p:cNvSpPr>
            <p:nvPr/>
          </p:nvSpPr>
          <p:spPr bwMode="auto">
            <a:xfrm>
              <a:off x="4037" y="4002"/>
              <a:ext cx="10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8628" name="Text Box 19"/>
            <p:cNvSpPr txBox="1">
              <a:spLocks noChangeArrowheads="1"/>
            </p:cNvSpPr>
            <p:nvPr/>
          </p:nvSpPr>
          <p:spPr bwMode="auto">
            <a:xfrm>
              <a:off x="4448" y="3401"/>
              <a:ext cx="141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1000">
                  <a:solidFill>
                    <a:srgbClr val="000000"/>
                  </a:solidFill>
                </a:rPr>
                <a:t>z</a:t>
              </a:r>
            </a:p>
          </p:txBody>
        </p:sp>
        <p:sp>
          <p:nvSpPr>
            <p:cNvPr id="68629" name="Text Box 20"/>
            <p:cNvSpPr txBox="1">
              <a:spLocks noChangeArrowheads="1"/>
            </p:cNvSpPr>
            <p:nvPr/>
          </p:nvSpPr>
          <p:spPr bwMode="auto">
            <a:xfrm>
              <a:off x="4469" y="3933"/>
              <a:ext cx="141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1000">
                  <a:solidFill>
                    <a:srgbClr val="000000"/>
                  </a:solidFill>
                </a:rPr>
                <a:t>z</a:t>
              </a:r>
            </a:p>
          </p:txBody>
        </p:sp>
      </p:grpSp>
      <p:pic>
        <p:nvPicPr>
          <p:cNvPr id="68612" name="Picture 22" descr="louvre-ls-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844675"/>
            <a:ext cx="44656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‘Back-and-forth’ mappings</a:t>
            </a:r>
          </a:p>
        </p:txBody>
      </p:sp>
      <p:sp>
        <p:nvSpPr>
          <p:cNvPr id="72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5616" y="1628800"/>
            <a:ext cx="6048672" cy="35814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The related domains are not essentially related, or compatible, but can be made so by an appropriate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mapping.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The related domains may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be irreducible</a:t>
            </a:r>
            <a:r>
              <a:rPr lang="en-US" dirty="0" smtClean="0"/>
              <a:t>.</a:t>
            </a:r>
          </a:p>
          <a:p>
            <a:r>
              <a:rPr lang="en-US" dirty="0" smtClean="0"/>
              <a:t>If we can establish a structural/semantic relationship across domains, then meaning can ‘flow’ ...</a:t>
            </a:r>
          </a:p>
          <a:p>
            <a:r>
              <a:rPr lang="en-US" i="1" dirty="0" smtClean="0">
                <a:solidFill>
                  <a:schemeClr val="bg1">
                    <a:lumMod val="65000"/>
                  </a:schemeClr>
                </a:solidFill>
              </a:rPr>
              <a:t>... but without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‘merging’ the domains, which might not make sense (apples/oranges)</a:t>
            </a:r>
          </a:p>
          <a:p>
            <a:endParaRPr lang="en-US" dirty="0"/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7308304" y="3861048"/>
            <a:ext cx="1296987" cy="504825"/>
          </a:xfrm>
          <a:prstGeom prst="leftArrow">
            <a:avLst>
              <a:gd name="adj1" fmla="val 50000"/>
              <a:gd name="adj2" fmla="val 64230"/>
            </a:avLst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4932040" y="1916832"/>
            <a:ext cx="3719711" cy="138499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2800" dirty="0"/>
              <a:t>This appears to be precisely what we do </a:t>
            </a:r>
            <a:r>
              <a:rPr lang="en-US" sz="2800" b="1" dirty="0" err="1">
                <a:solidFill>
                  <a:srgbClr val="CC0000"/>
                </a:solidFill>
              </a:rPr>
              <a:t>multimodally</a:t>
            </a:r>
            <a:endParaRPr lang="en-US" sz="2800" b="1" dirty="0">
              <a:solidFill>
                <a:srgbClr val="CC0000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355976" y="5301208"/>
            <a:ext cx="2366353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heterogeneity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Doonesbury19750507"/>
          <p:cNvPicPr>
            <a:picLocks noChangeAspect="1" noChangeArrowheads="1"/>
          </p:cNvPicPr>
          <p:nvPr/>
        </p:nvPicPr>
        <p:blipFill>
          <a:blip r:embed="rId3" cstate="print">
            <a:lum bright="-2000" contrast="92000"/>
          </a:blip>
          <a:srcRect/>
          <a:stretch>
            <a:fillRect/>
          </a:stretch>
        </p:blipFill>
        <p:spPr bwMode="auto">
          <a:xfrm>
            <a:off x="1116013" y="3068638"/>
            <a:ext cx="640715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Image-flow (static)</a:t>
            </a:r>
          </a:p>
        </p:txBody>
      </p:sp>
      <p:sp>
        <p:nvSpPr>
          <p:cNvPr id="1373206" name="Rectangle 22"/>
          <p:cNvSpPr>
            <a:spLocks noChangeArrowheads="1"/>
          </p:cNvSpPr>
          <p:nvPr/>
        </p:nvSpPr>
        <p:spPr bwMode="auto">
          <a:xfrm>
            <a:off x="4187825" y="1557338"/>
            <a:ext cx="615950" cy="2968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73207" name="Rectangle 23"/>
          <p:cNvSpPr>
            <a:spLocks noChangeArrowheads="1"/>
          </p:cNvSpPr>
          <p:nvPr/>
        </p:nvSpPr>
        <p:spPr bwMode="auto">
          <a:xfrm>
            <a:off x="1671638" y="2546350"/>
            <a:ext cx="615950" cy="29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73208" name="Rectangle 24"/>
          <p:cNvSpPr>
            <a:spLocks noChangeArrowheads="1"/>
          </p:cNvSpPr>
          <p:nvPr/>
        </p:nvSpPr>
        <p:spPr bwMode="auto">
          <a:xfrm>
            <a:off x="3313113" y="2546350"/>
            <a:ext cx="615950" cy="29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73209" name="Rectangle 25"/>
          <p:cNvSpPr>
            <a:spLocks noChangeArrowheads="1"/>
          </p:cNvSpPr>
          <p:nvPr/>
        </p:nvSpPr>
        <p:spPr bwMode="auto">
          <a:xfrm>
            <a:off x="6291263" y="2546350"/>
            <a:ext cx="615950" cy="29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73210" name="Rectangle 26"/>
          <p:cNvSpPr>
            <a:spLocks noChangeArrowheads="1"/>
          </p:cNvSpPr>
          <p:nvPr/>
        </p:nvSpPr>
        <p:spPr bwMode="auto">
          <a:xfrm>
            <a:off x="4957763" y="2546350"/>
            <a:ext cx="615950" cy="29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1373211" name="AutoShape 27"/>
          <p:cNvCxnSpPr>
            <a:cxnSpLocks noChangeShapeType="1"/>
            <a:stCxn id="1373206" idx="2"/>
            <a:endCxn id="1373207" idx="0"/>
          </p:cNvCxnSpPr>
          <p:nvPr/>
        </p:nvCxnSpPr>
        <p:spPr bwMode="auto">
          <a:xfrm flipH="1">
            <a:off x="1979613" y="1854200"/>
            <a:ext cx="2516187" cy="69215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73212" name="AutoShape 28"/>
          <p:cNvCxnSpPr>
            <a:cxnSpLocks noChangeShapeType="1"/>
            <a:stCxn id="1373206" idx="2"/>
            <a:endCxn id="1373208" idx="0"/>
          </p:cNvCxnSpPr>
          <p:nvPr/>
        </p:nvCxnSpPr>
        <p:spPr bwMode="auto">
          <a:xfrm flipH="1">
            <a:off x="3621088" y="1854200"/>
            <a:ext cx="874712" cy="69215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73213" name="AutoShape 29"/>
          <p:cNvCxnSpPr>
            <a:cxnSpLocks noChangeShapeType="1"/>
            <a:stCxn id="1373206" idx="2"/>
            <a:endCxn id="1373210" idx="0"/>
          </p:cNvCxnSpPr>
          <p:nvPr/>
        </p:nvCxnSpPr>
        <p:spPr bwMode="auto">
          <a:xfrm>
            <a:off x="4495800" y="1854200"/>
            <a:ext cx="769938" cy="69215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73214" name="AutoShape 30"/>
          <p:cNvCxnSpPr>
            <a:cxnSpLocks noChangeShapeType="1"/>
            <a:stCxn id="1373206" idx="2"/>
            <a:endCxn id="1373209" idx="0"/>
          </p:cNvCxnSpPr>
          <p:nvPr/>
        </p:nvCxnSpPr>
        <p:spPr bwMode="auto">
          <a:xfrm>
            <a:off x="4495800" y="1854200"/>
            <a:ext cx="2103438" cy="69215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73215" name="AutoShape 31"/>
          <p:cNvCxnSpPr>
            <a:cxnSpLocks noChangeShapeType="1"/>
            <a:stCxn id="1373207" idx="2"/>
          </p:cNvCxnSpPr>
          <p:nvPr/>
        </p:nvCxnSpPr>
        <p:spPr bwMode="auto">
          <a:xfrm>
            <a:off x="1979613" y="2841625"/>
            <a:ext cx="0" cy="693738"/>
          </a:xfrm>
          <a:prstGeom prst="straightConnector1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</p:cxnSp>
      <p:cxnSp>
        <p:nvCxnSpPr>
          <p:cNvPr id="1373216" name="AutoShape 32"/>
          <p:cNvCxnSpPr>
            <a:cxnSpLocks noChangeShapeType="1"/>
            <a:stCxn id="1373208" idx="2"/>
          </p:cNvCxnSpPr>
          <p:nvPr/>
        </p:nvCxnSpPr>
        <p:spPr bwMode="auto">
          <a:xfrm>
            <a:off x="3621088" y="2841625"/>
            <a:ext cx="1587" cy="693738"/>
          </a:xfrm>
          <a:prstGeom prst="straightConnector1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</p:cxnSp>
      <p:cxnSp>
        <p:nvCxnSpPr>
          <p:cNvPr id="1373217" name="AutoShape 33"/>
          <p:cNvCxnSpPr>
            <a:cxnSpLocks noChangeShapeType="1"/>
            <a:stCxn id="1373210" idx="2"/>
          </p:cNvCxnSpPr>
          <p:nvPr/>
        </p:nvCxnSpPr>
        <p:spPr bwMode="auto">
          <a:xfrm>
            <a:off x="5265738" y="2841625"/>
            <a:ext cx="25400" cy="693738"/>
          </a:xfrm>
          <a:prstGeom prst="straightConnector1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</p:cxnSp>
      <p:cxnSp>
        <p:nvCxnSpPr>
          <p:cNvPr id="1373218" name="AutoShape 34"/>
          <p:cNvCxnSpPr>
            <a:cxnSpLocks noChangeShapeType="1"/>
            <a:stCxn id="1373209" idx="2"/>
          </p:cNvCxnSpPr>
          <p:nvPr/>
        </p:nvCxnSpPr>
        <p:spPr bwMode="auto">
          <a:xfrm>
            <a:off x="6599238" y="2841625"/>
            <a:ext cx="284162" cy="693738"/>
          </a:xfrm>
          <a:prstGeom prst="straightConnector1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</p:cxn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2493963" y="2447925"/>
            <a:ext cx="3746500" cy="542925"/>
            <a:chOff x="1202" y="1752"/>
            <a:chExt cx="3311" cy="498"/>
          </a:xfrm>
        </p:grpSpPr>
        <p:sp>
          <p:nvSpPr>
            <p:cNvPr id="69650" name="Arc 36"/>
            <p:cNvSpPr>
              <a:spLocks/>
            </p:cNvSpPr>
            <p:nvPr/>
          </p:nvSpPr>
          <p:spPr bwMode="auto">
            <a:xfrm rot="-1831783">
              <a:off x="1202" y="1797"/>
              <a:ext cx="635" cy="453"/>
            </a:xfrm>
            <a:custGeom>
              <a:avLst/>
              <a:gdLst>
                <a:gd name="T0" fmla="*/ 0 w 19559"/>
                <a:gd name="T1" fmla="*/ 0 h 21600"/>
                <a:gd name="T2" fmla="*/ 21 w 19559"/>
                <a:gd name="T3" fmla="*/ 5 h 21600"/>
                <a:gd name="T4" fmla="*/ 0 w 19559"/>
                <a:gd name="T5" fmla="*/ 10 h 21600"/>
                <a:gd name="T6" fmla="*/ 0 60000 65536"/>
                <a:gd name="T7" fmla="*/ 0 60000 65536"/>
                <a:gd name="T8" fmla="*/ 0 60000 65536"/>
                <a:gd name="T9" fmla="*/ 0 w 19559"/>
                <a:gd name="T10" fmla="*/ 0 h 21600"/>
                <a:gd name="T11" fmla="*/ 19559 w 1955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559" h="21600" fill="none" extrusionOk="0">
                  <a:moveTo>
                    <a:pt x="-1" y="0"/>
                  </a:moveTo>
                  <a:cubicBezTo>
                    <a:pt x="8379" y="0"/>
                    <a:pt x="16003" y="4846"/>
                    <a:pt x="19559" y="12434"/>
                  </a:cubicBezTo>
                </a:path>
                <a:path w="19559" h="21600" stroke="0" extrusionOk="0">
                  <a:moveTo>
                    <a:pt x="-1" y="0"/>
                  </a:moveTo>
                  <a:cubicBezTo>
                    <a:pt x="8379" y="0"/>
                    <a:pt x="16003" y="4846"/>
                    <a:pt x="19559" y="1243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9651" name="Arc 37"/>
            <p:cNvSpPr>
              <a:spLocks/>
            </p:cNvSpPr>
            <p:nvPr/>
          </p:nvSpPr>
          <p:spPr bwMode="auto">
            <a:xfrm rot="-1831783">
              <a:off x="2653" y="1752"/>
              <a:ext cx="635" cy="453"/>
            </a:xfrm>
            <a:custGeom>
              <a:avLst/>
              <a:gdLst>
                <a:gd name="T0" fmla="*/ 0 w 19559"/>
                <a:gd name="T1" fmla="*/ 0 h 21600"/>
                <a:gd name="T2" fmla="*/ 21 w 19559"/>
                <a:gd name="T3" fmla="*/ 5 h 21600"/>
                <a:gd name="T4" fmla="*/ 0 w 19559"/>
                <a:gd name="T5" fmla="*/ 10 h 21600"/>
                <a:gd name="T6" fmla="*/ 0 60000 65536"/>
                <a:gd name="T7" fmla="*/ 0 60000 65536"/>
                <a:gd name="T8" fmla="*/ 0 60000 65536"/>
                <a:gd name="T9" fmla="*/ 0 w 19559"/>
                <a:gd name="T10" fmla="*/ 0 h 21600"/>
                <a:gd name="T11" fmla="*/ 19559 w 1955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559" h="21600" fill="none" extrusionOk="0">
                  <a:moveTo>
                    <a:pt x="-1" y="0"/>
                  </a:moveTo>
                  <a:cubicBezTo>
                    <a:pt x="8379" y="0"/>
                    <a:pt x="16003" y="4846"/>
                    <a:pt x="19559" y="12434"/>
                  </a:cubicBezTo>
                </a:path>
                <a:path w="19559" h="21600" stroke="0" extrusionOk="0">
                  <a:moveTo>
                    <a:pt x="-1" y="0"/>
                  </a:moveTo>
                  <a:cubicBezTo>
                    <a:pt x="8379" y="0"/>
                    <a:pt x="16003" y="4846"/>
                    <a:pt x="19559" y="1243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9652" name="Arc 38"/>
            <p:cNvSpPr>
              <a:spLocks/>
            </p:cNvSpPr>
            <p:nvPr/>
          </p:nvSpPr>
          <p:spPr bwMode="auto">
            <a:xfrm rot="-1831783">
              <a:off x="4059" y="1797"/>
              <a:ext cx="454" cy="317"/>
            </a:xfrm>
            <a:custGeom>
              <a:avLst/>
              <a:gdLst>
                <a:gd name="T0" fmla="*/ 0 w 19559"/>
                <a:gd name="T1" fmla="*/ 0 h 21600"/>
                <a:gd name="T2" fmla="*/ 11 w 19559"/>
                <a:gd name="T3" fmla="*/ 3 h 21600"/>
                <a:gd name="T4" fmla="*/ 0 w 19559"/>
                <a:gd name="T5" fmla="*/ 5 h 21600"/>
                <a:gd name="T6" fmla="*/ 0 60000 65536"/>
                <a:gd name="T7" fmla="*/ 0 60000 65536"/>
                <a:gd name="T8" fmla="*/ 0 60000 65536"/>
                <a:gd name="T9" fmla="*/ 0 w 19559"/>
                <a:gd name="T10" fmla="*/ 0 h 21600"/>
                <a:gd name="T11" fmla="*/ 19559 w 1955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559" h="21600" fill="none" extrusionOk="0">
                  <a:moveTo>
                    <a:pt x="-1" y="0"/>
                  </a:moveTo>
                  <a:cubicBezTo>
                    <a:pt x="8379" y="0"/>
                    <a:pt x="16003" y="4846"/>
                    <a:pt x="19559" y="12434"/>
                  </a:cubicBezTo>
                </a:path>
                <a:path w="19559" h="21600" stroke="0" extrusionOk="0">
                  <a:moveTo>
                    <a:pt x="-1" y="0"/>
                  </a:moveTo>
                  <a:cubicBezTo>
                    <a:pt x="8379" y="0"/>
                    <a:pt x="16003" y="4846"/>
                    <a:pt x="19559" y="1243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73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73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73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73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73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73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73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73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73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73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73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73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73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3206" grpId="0" animBg="1"/>
      <p:bldP spid="1373207" grpId="0" animBg="1"/>
      <p:bldP spid="1373208" grpId="0" animBg="1"/>
      <p:bldP spid="1373209" grpId="0" animBg="1"/>
      <p:bldP spid="13732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Several ways to approach this...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59632" y="1844824"/>
            <a:ext cx="7219950" cy="3581400"/>
          </a:xfrm>
        </p:spPr>
        <p:txBody>
          <a:bodyPr/>
          <a:lstStyle/>
          <a:p>
            <a:r>
              <a:rPr lang="en-US" dirty="0" smtClean="0"/>
              <a:t>Lets take </a:t>
            </a:r>
            <a:r>
              <a:rPr lang="en-US" b="1" dirty="0" smtClean="0">
                <a:solidFill>
                  <a:srgbClr val="C00000"/>
                </a:solidFill>
              </a:rPr>
              <a:t>genre</a:t>
            </a:r>
          </a:p>
          <a:p>
            <a:pPr lvl="1"/>
            <a:r>
              <a:rPr lang="en-US" b="1" dirty="0" smtClean="0"/>
              <a:t>genre</a:t>
            </a:r>
            <a:r>
              <a:rPr lang="en-US" dirty="0" smtClean="0"/>
              <a:t>-based approaches to communicative practices have established themselves in many teaching situations as a powerful way of revealing the particularities of linguistic potential appropriate for specific purposes</a:t>
            </a:r>
          </a:p>
          <a:p>
            <a:pPr lvl="1"/>
            <a:r>
              <a:rPr lang="en-US" dirty="0" smtClean="0"/>
              <a:t>this offers ways of </a:t>
            </a:r>
            <a:r>
              <a:rPr lang="en-US" dirty="0" err="1" smtClean="0"/>
              <a:t>organising</a:t>
            </a:r>
            <a:r>
              <a:rPr lang="en-US" dirty="0" smtClean="0"/>
              <a:t> materials and necessary skills and so on...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2339752" y="4653136"/>
            <a:ext cx="6045410" cy="954107"/>
          </a:xfrm>
          <a:prstGeom prst="rect">
            <a:avLst/>
          </a:prstGeom>
          <a:solidFill>
            <a:srgbClr val="FFFF99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So: what happens to the notion of ‘genre’ when we ‘go multimodal’?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Image-flow (static): semantics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995738" y="3644900"/>
            <a:ext cx="4752975" cy="2447925"/>
            <a:chOff x="3174" y="3158"/>
            <a:chExt cx="2700" cy="1162"/>
          </a:xfrm>
        </p:grpSpPr>
        <p:sp>
          <p:nvSpPr>
            <p:cNvPr id="70661" name="Rectangle 5"/>
            <p:cNvSpPr>
              <a:spLocks noChangeArrowheads="1"/>
            </p:cNvSpPr>
            <p:nvPr/>
          </p:nvSpPr>
          <p:spPr bwMode="auto">
            <a:xfrm>
              <a:off x="3174" y="3232"/>
              <a:ext cx="2586" cy="1088"/>
            </a:xfrm>
            <a:prstGeom prst="rect">
              <a:avLst/>
            </a:prstGeom>
            <a:solidFill>
              <a:srgbClr val="FFFFCC">
                <a:alpha val="4784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0662" name="Text Box 6"/>
            <p:cNvSpPr txBox="1">
              <a:spLocks noChangeArrowheads="1"/>
            </p:cNvSpPr>
            <p:nvPr/>
          </p:nvSpPr>
          <p:spPr bwMode="auto">
            <a:xfrm>
              <a:off x="3833" y="3372"/>
              <a:ext cx="205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200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70663" name="Text Box 7"/>
            <p:cNvSpPr txBox="1">
              <a:spLocks noChangeArrowheads="1"/>
            </p:cNvSpPr>
            <p:nvPr/>
          </p:nvSpPr>
          <p:spPr bwMode="auto">
            <a:xfrm>
              <a:off x="3787" y="3871"/>
              <a:ext cx="233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2000">
                  <a:solidFill>
                    <a:srgbClr val="000000"/>
                  </a:solidFill>
                </a:rPr>
                <a:t>e</a:t>
              </a:r>
              <a:r>
                <a:rPr lang="en-US" sz="2000">
                  <a:solidFill>
                    <a:srgbClr val="000000"/>
                  </a:solidFill>
                  <a:cs typeface="Arial" charset="0"/>
                </a:rPr>
                <a:t>´</a:t>
              </a:r>
            </a:p>
          </p:txBody>
        </p:sp>
        <p:sp>
          <p:nvSpPr>
            <p:cNvPr id="70664" name="Rectangle 8"/>
            <p:cNvSpPr>
              <a:spLocks noChangeArrowheads="1"/>
            </p:cNvSpPr>
            <p:nvPr/>
          </p:nvSpPr>
          <p:spPr bwMode="auto">
            <a:xfrm>
              <a:off x="3396" y="3411"/>
              <a:ext cx="773" cy="8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0665" name="Line 9"/>
            <p:cNvSpPr>
              <a:spLocks noChangeShapeType="1"/>
            </p:cNvSpPr>
            <p:nvPr/>
          </p:nvSpPr>
          <p:spPr bwMode="auto">
            <a:xfrm>
              <a:off x="3926" y="3617"/>
              <a:ext cx="0" cy="3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0666" name="Text Box 10"/>
            <p:cNvSpPr txBox="1">
              <a:spLocks noChangeArrowheads="1"/>
            </p:cNvSpPr>
            <p:nvPr/>
          </p:nvSpPr>
          <p:spPr bwMode="auto">
            <a:xfrm>
              <a:off x="3696" y="3657"/>
              <a:ext cx="372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200" b="1" i="1">
                  <a:solidFill>
                    <a:srgbClr val="000000"/>
                  </a:solidFill>
                </a:rPr>
                <a:t>&gt;</a:t>
              </a:r>
            </a:p>
          </p:txBody>
        </p:sp>
        <p:sp>
          <p:nvSpPr>
            <p:cNvPr id="70667" name="Text Box 11"/>
            <p:cNvSpPr txBox="1">
              <a:spLocks noChangeArrowheads="1"/>
            </p:cNvSpPr>
            <p:nvPr/>
          </p:nvSpPr>
          <p:spPr bwMode="auto">
            <a:xfrm>
              <a:off x="3560" y="3236"/>
              <a:ext cx="748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200" i="1">
                  <a:solidFill>
                    <a:srgbClr val="CC0000"/>
                  </a:solidFill>
                </a:rPr>
                <a:t>1D spatial extent</a:t>
              </a:r>
            </a:p>
          </p:txBody>
        </p:sp>
        <p:sp>
          <p:nvSpPr>
            <p:cNvPr id="70668" name="Text Box 12"/>
            <p:cNvSpPr txBox="1">
              <a:spLocks noChangeArrowheads="1"/>
            </p:cNvSpPr>
            <p:nvPr/>
          </p:nvSpPr>
          <p:spPr bwMode="auto">
            <a:xfrm>
              <a:off x="5103" y="3372"/>
              <a:ext cx="353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2000">
                  <a:solidFill>
                    <a:srgbClr val="000000"/>
                  </a:solidFill>
                </a:rPr>
                <a:t>z(e)</a:t>
              </a:r>
            </a:p>
          </p:txBody>
        </p:sp>
        <p:sp>
          <p:nvSpPr>
            <p:cNvPr id="70669" name="Text Box 13"/>
            <p:cNvSpPr txBox="1">
              <a:spLocks noChangeArrowheads="1"/>
            </p:cNvSpPr>
            <p:nvPr/>
          </p:nvSpPr>
          <p:spPr bwMode="auto">
            <a:xfrm>
              <a:off x="5103" y="3962"/>
              <a:ext cx="400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2000">
                  <a:solidFill>
                    <a:srgbClr val="000000"/>
                  </a:solidFill>
                </a:rPr>
                <a:t>z(e</a:t>
              </a:r>
              <a:r>
                <a:rPr lang="en-US" sz="2000">
                  <a:solidFill>
                    <a:srgbClr val="000000"/>
                  </a:solidFill>
                  <a:cs typeface="Arial" charset="0"/>
                </a:rPr>
                <a:t>´)</a:t>
              </a:r>
            </a:p>
          </p:txBody>
        </p:sp>
        <p:sp>
          <p:nvSpPr>
            <p:cNvPr id="70670" name="Rectangle 14"/>
            <p:cNvSpPr>
              <a:spLocks noChangeArrowheads="1"/>
            </p:cNvSpPr>
            <p:nvPr/>
          </p:nvSpPr>
          <p:spPr bwMode="auto">
            <a:xfrm>
              <a:off x="4943" y="3428"/>
              <a:ext cx="619" cy="8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0671" name="Line 15"/>
            <p:cNvSpPr>
              <a:spLocks noChangeShapeType="1"/>
            </p:cNvSpPr>
            <p:nvPr/>
          </p:nvSpPr>
          <p:spPr bwMode="auto">
            <a:xfrm>
              <a:off x="5231" y="3634"/>
              <a:ext cx="0" cy="3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0672" name="Text Box 16"/>
            <p:cNvSpPr txBox="1">
              <a:spLocks noChangeArrowheads="1"/>
            </p:cNvSpPr>
            <p:nvPr/>
          </p:nvSpPr>
          <p:spPr bwMode="auto">
            <a:xfrm>
              <a:off x="5239" y="3657"/>
              <a:ext cx="63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0000"/>
                </a:lnSpc>
              </a:pPr>
              <a:r>
                <a:rPr lang="en-US" sz="1200" i="1">
                  <a:solidFill>
                    <a:srgbClr val="000000"/>
                  </a:solidFill>
                </a:rPr>
                <a:t>spatial, temporal, projective, ..</a:t>
              </a:r>
            </a:p>
          </p:txBody>
        </p:sp>
        <p:sp>
          <p:nvSpPr>
            <p:cNvPr id="70673" name="Text Box 17"/>
            <p:cNvSpPr txBox="1">
              <a:spLocks noChangeArrowheads="1"/>
            </p:cNvSpPr>
            <p:nvPr/>
          </p:nvSpPr>
          <p:spPr bwMode="auto">
            <a:xfrm>
              <a:off x="4984" y="3158"/>
              <a:ext cx="591" cy="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200" b="1" i="1">
                  <a:solidFill>
                    <a:srgbClr val="CC0000"/>
                  </a:solidFill>
                </a:rPr>
                <a:t>conjunctive</a:t>
              </a:r>
              <a:br>
                <a:rPr lang="en-US" sz="1200" b="1" i="1">
                  <a:solidFill>
                    <a:srgbClr val="CC0000"/>
                  </a:solidFill>
                </a:rPr>
              </a:br>
              <a:r>
                <a:rPr lang="en-US" sz="1200" b="1" i="1">
                  <a:solidFill>
                    <a:srgbClr val="CC0000"/>
                  </a:solidFill>
                </a:rPr>
                <a:t>relations</a:t>
              </a:r>
            </a:p>
          </p:txBody>
        </p:sp>
        <p:sp>
          <p:nvSpPr>
            <p:cNvPr id="70674" name="Line 18"/>
            <p:cNvSpPr>
              <a:spLocks noChangeShapeType="1"/>
            </p:cNvSpPr>
            <p:nvPr/>
          </p:nvSpPr>
          <p:spPr bwMode="auto">
            <a:xfrm>
              <a:off x="4014" y="3531"/>
              <a:ext cx="1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0675" name="Line 19"/>
            <p:cNvSpPr>
              <a:spLocks noChangeShapeType="1"/>
            </p:cNvSpPr>
            <p:nvPr/>
          </p:nvSpPr>
          <p:spPr bwMode="auto">
            <a:xfrm>
              <a:off x="4037" y="4080"/>
              <a:ext cx="10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0676" name="Text Box 20"/>
            <p:cNvSpPr txBox="1">
              <a:spLocks noChangeArrowheads="1"/>
            </p:cNvSpPr>
            <p:nvPr/>
          </p:nvSpPr>
          <p:spPr bwMode="auto">
            <a:xfrm>
              <a:off x="4448" y="3479"/>
              <a:ext cx="14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1000">
                  <a:solidFill>
                    <a:srgbClr val="000000"/>
                  </a:solidFill>
                </a:rPr>
                <a:t>z</a:t>
              </a:r>
            </a:p>
          </p:txBody>
        </p:sp>
        <p:sp>
          <p:nvSpPr>
            <p:cNvPr id="70677" name="Text Box 21"/>
            <p:cNvSpPr txBox="1">
              <a:spLocks noChangeArrowheads="1"/>
            </p:cNvSpPr>
            <p:nvPr/>
          </p:nvSpPr>
          <p:spPr bwMode="auto">
            <a:xfrm>
              <a:off x="4469" y="4011"/>
              <a:ext cx="14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1000">
                  <a:solidFill>
                    <a:srgbClr val="000000"/>
                  </a:solidFill>
                </a:rPr>
                <a:t>z</a:t>
              </a:r>
            </a:p>
          </p:txBody>
        </p:sp>
      </p:grpSp>
      <p:pic>
        <p:nvPicPr>
          <p:cNvPr id="70660" name="Picture 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700213"/>
            <a:ext cx="3527425" cy="19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670300" y="3716338"/>
            <a:ext cx="5473700" cy="2636837"/>
            <a:chOff x="3174" y="3158"/>
            <a:chExt cx="2700" cy="1162"/>
          </a:xfrm>
        </p:grpSpPr>
        <p:sp>
          <p:nvSpPr>
            <p:cNvPr id="10273" name="Rectangle 3"/>
            <p:cNvSpPr>
              <a:spLocks noChangeArrowheads="1"/>
            </p:cNvSpPr>
            <p:nvPr/>
          </p:nvSpPr>
          <p:spPr bwMode="auto">
            <a:xfrm>
              <a:off x="3174" y="3232"/>
              <a:ext cx="2586" cy="1088"/>
            </a:xfrm>
            <a:prstGeom prst="rect">
              <a:avLst/>
            </a:prstGeom>
            <a:solidFill>
              <a:srgbClr val="FFFFCC">
                <a:alpha val="4784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74" name="Text Box 4"/>
            <p:cNvSpPr txBox="1">
              <a:spLocks noChangeArrowheads="1"/>
            </p:cNvSpPr>
            <p:nvPr/>
          </p:nvSpPr>
          <p:spPr bwMode="auto">
            <a:xfrm>
              <a:off x="3833" y="3372"/>
              <a:ext cx="205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200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10275" name="Text Box 5"/>
            <p:cNvSpPr txBox="1">
              <a:spLocks noChangeArrowheads="1"/>
            </p:cNvSpPr>
            <p:nvPr/>
          </p:nvSpPr>
          <p:spPr bwMode="auto">
            <a:xfrm>
              <a:off x="3787" y="3871"/>
              <a:ext cx="202" cy="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2000">
                  <a:solidFill>
                    <a:srgbClr val="000000"/>
                  </a:solidFill>
                </a:rPr>
                <a:t>e</a:t>
              </a:r>
              <a:r>
                <a:rPr lang="en-US" sz="2000">
                  <a:solidFill>
                    <a:srgbClr val="000000"/>
                  </a:solidFill>
                  <a:cs typeface="Arial" charset="0"/>
                </a:rPr>
                <a:t>´</a:t>
              </a:r>
            </a:p>
          </p:txBody>
        </p:sp>
        <p:sp>
          <p:nvSpPr>
            <p:cNvPr id="10276" name="Rectangle 6"/>
            <p:cNvSpPr>
              <a:spLocks noChangeArrowheads="1"/>
            </p:cNvSpPr>
            <p:nvPr/>
          </p:nvSpPr>
          <p:spPr bwMode="auto">
            <a:xfrm>
              <a:off x="3396" y="3411"/>
              <a:ext cx="773" cy="8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77" name="Line 7"/>
            <p:cNvSpPr>
              <a:spLocks noChangeShapeType="1"/>
            </p:cNvSpPr>
            <p:nvPr/>
          </p:nvSpPr>
          <p:spPr bwMode="auto">
            <a:xfrm>
              <a:off x="3926" y="3617"/>
              <a:ext cx="0" cy="3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78" name="Text Box 8"/>
            <p:cNvSpPr txBox="1">
              <a:spLocks noChangeArrowheads="1"/>
            </p:cNvSpPr>
            <p:nvPr/>
          </p:nvSpPr>
          <p:spPr bwMode="auto">
            <a:xfrm>
              <a:off x="3696" y="3657"/>
              <a:ext cx="372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1200" b="1" i="1">
                  <a:solidFill>
                    <a:srgbClr val="000000"/>
                  </a:solidFill>
                </a:rPr>
                <a:t>&gt;</a:t>
              </a:r>
            </a:p>
          </p:txBody>
        </p:sp>
        <p:sp>
          <p:nvSpPr>
            <p:cNvPr id="10279" name="Text Box 9"/>
            <p:cNvSpPr txBox="1">
              <a:spLocks noChangeArrowheads="1"/>
            </p:cNvSpPr>
            <p:nvPr/>
          </p:nvSpPr>
          <p:spPr bwMode="auto">
            <a:xfrm>
              <a:off x="3560" y="3236"/>
              <a:ext cx="728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200" i="1">
                  <a:solidFill>
                    <a:srgbClr val="CC0000"/>
                  </a:solidFill>
                </a:rPr>
                <a:t>temporal sequence</a:t>
              </a:r>
            </a:p>
          </p:txBody>
        </p:sp>
        <p:sp>
          <p:nvSpPr>
            <p:cNvPr id="10280" name="Text Box 10"/>
            <p:cNvSpPr txBox="1">
              <a:spLocks noChangeArrowheads="1"/>
            </p:cNvSpPr>
            <p:nvPr/>
          </p:nvSpPr>
          <p:spPr bwMode="auto">
            <a:xfrm>
              <a:off x="5103" y="3372"/>
              <a:ext cx="306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2000">
                  <a:solidFill>
                    <a:srgbClr val="000000"/>
                  </a:solidFill>
                </a:rPr>
                <a:t>z(e)</a:t>
              </a:r>
            </a:p>
          </p:txBody>
        </p:sp>
        <p:sp>
          <p:nvSpPr>
            <p:cNvPr id="10281" name="Text Box 11"/>
            <p:cNvSpPr txBox="1">
              <a:spLocks noChangeArrowheads="1"/>
            </p:cNvSpPr>
            <p:nvPr/>
          </p:nvSpPr>
          <p:spPr bwMode="auto">
            <a:xfrm>
              <a:off x="5103" y="3962"/>
              <a:ext cx="347" cy="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2000">
                  <a:solidFill>
                    <a:srgbClr val="000000"/>
                  </a:solidFill>
                </a:rPr>
                <a:t>z(e</a:t>
              </a:r>
              <a:r>
                <a:rPr lang="en-US" sz="2000">
                  <a:solidFill>
                    <a:srgbClr val="000000"/>
                  </a:solidFill>
                  <a:cs typeface="Arial" charset="0"/>
                </a:rPr>
                <a:t>´)</a:t>
              </a:r>
            </a:p>
          </p:txBody>
        </p:sp>
        <p:sp>
          <p:nvSpPr>
            <p:cNvPr id="10282" name="Rectangle 12"/>
            <p:cNvSpPr>
              <a:spLocks noChangeArrowheads="1"/>
            </p:cNvSpPr>
            <p:nvPr/>
          </p:nvSpPr>
          <p:spPr bwMode="auto">
            <a:xfrm>
              <a:off x="4943" y="3428"/>
              <a:ext cx="619" cy="8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83" name="Line 13"/>
            <p:cNvSpPr>
              <a:spLocks noChangeShapeType="1"/>
            </p:cNvSpPr>
            <p:nvPr/>
          </p:nvSpPr>
          <p:spPr bwMode="auto">
            <a:xfrm>
              <a:off x="5231" y="3634"/>
              <a:ext cx="0" cy="3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84" name="Text Box 14"/>
            <p:cNvSpPr txBox="1">
              <a:spLocks noChangeArrowheads="1"/>
            </p:cNvSpPr>
            <p:nvPr/>
          </p:nvSpPr>
          <p:spPr bwMode="auto">
            <a:xfrm>
              <a:off x="5239" y="3657"/>
              <a:ext cx="63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0000"/>
                </a:lnSpc>
              </a:pPr>
              <a:r>
                <a:rPr lang="en-US" sz="1200" i="1">
                  <a:solidFill>
                    <a:srgbClr val="000000"/>
                  </a:solidFill>
                </a:rPr>
                <a:t>spatial, temporal, projective, ..</a:t>
              </a:r>
            </a:p>
          </p:txBody>
        </p:sp>
        <p:sp>
          <p:nvSpPr>
            <p:cNvPr id="10285" name="Text Box 15"/>
            <p:cNvSpPr txBox="1">
              <a:spLocks noChangeArrowheads="1"/>
            </p:cNvSpPr>
            <p:nvPr/>
          </p:nvSpPr>
          <p:spPr bwMode="auto">
            <a:xfrm>
              <a:off x="5012" y="3158"/>
              <a:ext cx="465" cy="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200" i="1">
                  <a:solidFill>
                    <a:srgbClr val="CC0000"/>
                  </a:solidFill>
                </a:rPr>
                <a:t>conjunctive</a:t>
              </a:r>
              <a:br>
                <a:rPr lang="en-US" sz="1200" i="1">
                  <a:solidFill>
                    <a:srgbClr val="CC0000"/>
                  </a:solidFill>
                </a:rPr>
              </a:br>
              <a:r>
                <a:rPr lang="en-US" sz="1200" i="1">
                  <a:solidFill>
                    <a:srgbClr val="CC0000"/>
                  </a:solidFill>
                </a:rPr>
                <a:t>relations</a:t>
              </a:r>
            </a:p>
          </p:txBody>
        </p:sp>
        <p:sp>
          <p:nvSpPr>
            <p:cNvPr id="10286" name="Line 16"/>
            <p:cNvSpPr>
              <a:spLocks noChangeShapeType="1"/>
            </p:cNvSpPr>
            <p:nvPr/>
          </p:nvSpPr>
          <p:spPr bwMode="auto">
            <a:xfrm>
              <a:off x="4014" y="3531"/>
              <a:ext cx="1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87" name="Line 17"/>
            <p:cNvSpPr>
              <a:spLocks noChangeShapeType="1"/>
            </p:cNvSpPr>
            <p:nvPr/>
          </p:nvSpPr>
          <p:spPr bwMode="auto">
            <a:xfrm>
              <a:off x="4037" y="4080"/>
              <a:ext cx="10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88" name="Text Box 18"/>
            <p:cNvSpPr txBox="1">
              <a:spLocks noChangeArrowheads="1"/>
            </p:cNvSpPr>
            <p:nvPr/>
          </p:nvSpPr>
          <p:spPr bwMode="auto">
            <a:xfrm>
              <a:off x="4448" y="3479"/>
              <a:ext cx="122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1000">
                  <a:solidFill>
                    <a:srgbClr val="000000"/>
                  </a:solidFill>
                </a:rPr>
                <a:t>z</a:t>
              </a:r>
            </a:p>
          </p:txBody>
        </p:sp>
        <p:sp>
          <p:nvSpPr>
            <p:cNvPr id="10289" name="Text Box 19"/>
            <p:cNvSpPr txBox="1">
              <a:spLocks noChangeArrowheads="1"/>
            </p:cNvSpPr>
            <p:nvPr/>
          </p:nvSpPr>
          <p:spPr bwMode="auto">
            <a:xfrm>
              <a:off x="4469" y="4011"/>
              <a:ext cx="122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sz="1000">
                  <a:solidFill>
                    <a:srgbClr val="000000"/>
                  </a:solidFill>
                </a:rPr>
                <a:t>z</a:t>
              </a:r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323850" y="1557338"/>
            <a:ext cx="3527425" cy="2259012"/>
            <a:chOff x="113" y="935"/>
            <a:chExt cx="5534" cy="3150"/>
          </a:xfrm>
        </p:grpSpPr>
        <p:sp>
          <p:nvSpPr>
            <p:cNvPr id="10252" name="Rectangle 21"/>
            <p:cNvSpPr>
              <a:spLocks noChangeArrowheads="1"/>
            </p:cNvSpPr>
            <p:nvPr/>
          </p:nvSpPr>
          <p:spPr bwMode="auto">
            <a:xfrm>
              <a:off x="2699" y="935"/>
              <a:ext cx="544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53" name="Rectangle 22"/>
            <p:cNvSpPr>
              <a:spLocks noChangeArrowheads="1"/>
            </p:cNvSpPr>
            <p:nvPr/>
          </p:nvSpPr>
          <p:spPr bwMode="auto">
            <a:xfrm>
              <a:off x="476" y="1842"/>
              <a:ext cx="544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54" name="Rectangle 23"/>
            <p:cNvSpPr>
              <a:spLocks noChangeArrowheads="1"/>
            </p:cNvSpPr>
            <p:nvPr/>
          </p:nvSpPr>
          <p:spPr bwMode="auto">
            <a:xfrm>
              <a:off x="1927" y="1842"/>
              <a:ext cx="544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55" name="Rectangle 24"/>
            <p:cNvSpPr>
              <a:spLocks noChangeArrowheads="1"/>
            </p:cNvSpPr>
            <p:nvPr/>
          </p:nvSpPr>
          <p:spPr bwMode="auto">
            <a:xfrm>
              <a:off x="4558" y="1842"/>
              <a:ext cx="544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56" name="Rectangle 25"/>
            <p:cNvSpPr>
              <a:spLocks noChangeArrowheads="1"/>
            </p:cNvSpPr>
            <p:nvPr/>
          </p:nvSpPr>
          <p:spPr bwMode="auto">
            <a:xfrm>
              <a:off x="3379" y="1842"/>
              <a:ext cx="544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aphicFrame>
          <p:nvGraphicFramePr>
            <p:cNvPr id="10242" name="Object 2"/>
            <p:cNvGraphicFramePr>
              <a:graphicFrameLocks noChangeAspect="1"/>
            </p:cNvGraphicFramePr>
            <p:nvPr/>
          </p:nvGraphicFramePr>
          <p:xfrm>
            <a:off x="3107" y="2750"/>
            <a:ext cx="1134" cy="848"/>
          </p:xfrm>
          <a:graphic>
            <a:graphicData uri="http://schemas.openxmlformats.org/presentationml/2006/ole">
              <p:oleObj spid="_x0000_s198658" name="Image" r:id="rId4" imgW="2884575" imgH="2160254" progId="">
                <p:embed/>
              </p:oleObj>
            </a:graphicData>
          </a:graphic>
        </p:graphicFrame>
        <p:graphicFrame>
          <p:nvGraphicFramePr>
            <p:cNvPr id="10243" name="Object 3"/>
            <p:cNvGraphicFramePr>
              <a:graphicFrameLocks noChangeAspect="1"/>
            </p:cNvGraphicFramePr>
            <p:nvPr/>
          </p:nvGraphicFramePr>
          <p:xfrm>
            <a:off x="1655" y="2750"/>
            <a:ext cx="1089" cy="816"/>
          </p:xfrm>
          <a:graphic>
            <a:graphicData uri="http://schemas.openxmlformats.org/presentationml/2006/ole">
              <p:oleObj spid="_x0000_s198659" name="Image" r:id="rId5" imgW="2884575" imgH="2160254" progId="">
                <p:embed/>
              </p:oleObj>
            </a:graphicData>
          </a:graphic>
        </p:graphicFrame>
        <p:graphicFrame>
          <p:nvGraphicFramePr>
            <p:cNvPr id="10244" name="Object 4"/>
            <p:cNvGraphicFramePr>
              <a:graphicFrameLocks noChangeAspect="1"/>
            </p:cNvGraphicFramePr>
            <p:nvPr/>
          </p:nvGraphicFramePr>
          <p:xfrm>
            <a:off x="204" y="2750"/>
            <a:ext cx="1089" cy="815"/>
          </p:xfrm>
          <a:graphic>
            <a:graphicData uri="http://schemas.openxmlformats.org/presentationml/2006/ole">
              <p:oleObj spid="_x0000_s198660" name="Image" r:id="rId6" imgW="2884575" imgH="2160254" progId="">
                <p:embed/>
              </p:oleObj>
            </a:graphicData>
          </a:graphic>
        </p:graphicFrame>
        <p:graphicFrame>
          <p:nvGraphicFramePr>
            <p:cNvPr id="10245" name="Object 5"/>
            <p:cNvGraphicFramePr>
              <a:graphicFrameLocks noChangeAspect="1"/>
            </p:cNvGraphicFramePr>
            <p:nvPr/>
          </p:nvGraphicFramePr>
          <p:xfrm>
            <a:off x="4513" y="2750"/>
            <a:ext cx="1134" cy="849"/>
          </p:xfrm>
          <a:graphic>
            <a:graphicData uri="http://schemas.openxmlformats.org/presentationml/2006/ole">
              <p:oleObj spid="_x0000_s198661" name="Image" r:id="rId7" imgW="2884575" imgH="2160254" progId="">
                <p:embed/>
              </p:oleObj>
            </a:graphicData>
          </a:graphic>
        </p:graphicFrame>
        <p:cxnSp>
          <p:nvCxnSpPr>
            <p:cNvPr id="10257" name="AutoShape 30"/>
            <p:cNvCxnSpPr>
              <a:cxnSpLocks noChangeShapeType="1"/>
              <a:stCxn id="10252" idx="2"/>
              <a:endCxn id="10253" idx="0"/>
            </p:cNvCxnSpPr>
            <p:nvPr/>
          </p:nvCxnSpPr>
          <p:spPr bwMode="auto">
            <a:xfrm flipH="1">
              <a:off x="748" y="1207"/>
              <a:ext cx="2223" cy="635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258" name="AutoShape 31"/>
            <p:cNvCxnSpPr>
              <a:cxnSpLocks noChangeShapeType="1"/>
              <a:stCxn id="10252" idx="2"/>
              <a:endCxn id="10254" idx="0"/>
            </p:cNvCxnSpPr>
            <p:nvPr/>
          </p:nvCxnSpPr>
          <p:spPr bwMode="auto">
            <a:xfrm flipH="1">
              <a:off x="2199" y="1207"/>
              <a:ext cx="772" cy="635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259" name="AutoShape 32"/>
            <p:cNvCxnSpPr>
              <a:cxnSpLocks noChangeShapeType="1"/>
              <a:stCxn id="10252" idx="2"/>
              <a:endCxn id="10256" idx="0"/>
            </p:cNvCxnSpPr>
            <p:nvPr/>
          </p:nvCxnSpPr>
          <p:spPr bwMode="auto">
            <a:xfrm>
              <a:off x="2971" y="1207"/>
              <a:ext cx="680" cy="635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260" name="AutoShape 33"/>
            <p:cNvCxnSpPr>
              <a:cxnSpLocks noChangeShapeType="1"/>
              <a:stCxn id="10252" idx="2"/>
              <a:endCxn id="10255" idx="0"/>
            </p:cNvCxnSpPr>
            <p:nvPr/>
          </p:nvCxnSpPr>
          <p:spPr bwMode="auto">
            <a:xfrm>
              <a:off x="2971" y="1207"/>
              <a:ext cx="1859" cy="635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261" name="AutoShape 34"/>
            <p:cNvCxnSpPr>
              <a:cxnSpLocks noChangeShapeType="1"/>
              <a:stCxn id="10253" idx="2"/>
            </p:cNvCxnSpPr>
            <p:nvPr/>
          </p:nvCxnSpPr>
          <p:spPr bwMode="auto">
            <a:xfrm>
              <a:off x="748" y="2114"/>
              <a:ext cx="1" cy="636"/>
            </a:xfrm>
            <a:prstGeom prst="straightConnector1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  <p:cxnSp>
          <p:nvCxnSpPr>
            <p:cNvPr id="10262" name="AutoShape 35"/>
            <p:cNvCxnSpPr>
              <a:cxnSpLocks noChangeShapeType="1"/>
              <a:stCxn id="10254" idx="2"/>
            </p:cNvCxnSpPr>
            <p:nvPr/>
          </p:nvCxnSpPr>
          <p:spPr bwMode="auto">
            <a:xfrm>
              <a:off x="2199" y="2114"/>
              <a:ext cx="1" cy="636"/>
            </a:xfrm>
            <a:prstGeom prst="straightConnector1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  <p:cxnSp>
          <p:nvCxnSpPr>
            <p:cNvPr id="10263" name="AutoShape 36"/>
            <p:cNvCxnSpPr>
              <a:cxnSpLocks noChangeShapeType="1"/>
              <a:stCxn id="10256" idx="2"/>
            </p:cNvCxnSpPr>
            <p:nvPr/>
          </p:nvCxnSpPr>
          <p:spPr bwMode="auto">
            <a:xfrm>
              <a:off x="3651" y="2114"/>
              <a:ext cx="23" cy="636"/>
            </a:xfrm>
            <a:prstGeom prst="straightConnector1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  <p:cxnSp>
          <p:nvCxnSpPr>
            <p:cNvPr id="10264" name="AutoShape 37"/>
            <p:cNvCxnSpPr>
              <a:cxnSpLocks noChangeShapeType="1"/>
              <a:stCxn id="10255" idx="2"/>
            </p:cNvCxnSpPr>
            <p:nvPr/>
          </p:nvCxnSpPr>
          <p:spPr bwMode="auto">
            <a:xfrm>
              <a:off x="4830" y="2114"/>
              <a:ext cx="250" cy="636"/>
            </a:xfrm>
            <a:prstGeom prst="straightConnector1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  <p:sp>
          <p:nvSpPr>
            <p:cNvPr id="10265" name="Line 38"/>
            <p:cNvSpPr>
              <a:spLocks noChangeShapeType="1"/>
            </p:cNvSpPr>
            <p:nvPr/>
          </p:nvSpPr>
          <p:spPr bwMode="auto">
            <a:xfrm flipH="1">
              <a:off x="113" y="3616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66" name="Text Box 39"/>
            <p:cNvSpPr txBox="1">
              <a:spLocks noChangeArrowheads="1"/>
            </p:cNvSpPr>
            <p:nvPr/>
          </p:nvSpPr>
          <p:spPr bwMode="auto">
            <a:xfrm>
              <a:off x="250" y="3766"/>
              <a:ext cx="1056" cy="3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GB" sz="900">
                  <a:solidFill>
                    <a:srgbClr val="000000"/>
                  </a:solidFill>
                </a:rPr>
                <a:t>Pan: right</a:t>
              </a:r>
            </a:p>
          </p:txBody>
        </p:sp>
        <p:sp>
          <p:nvSpPr>
            <p:cNvPr id="10267" name="Line 40"/>
            <p:cNvSpPr>
              <a:spLocks noChangeShapeType="1"/>
            </p:cNvSpPr>
            <p:nvPr/>
          </p:nvSpPr>
          <p:spPr bwMode="auto">
            <a:xfrm flipH="1">
              <a:off x="1610" y="3616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268" name="Text Box 41"/>
            <p:cNvSpPr txBox="1">
              <a:spLocks noChangeArrowheads="1"/>
            </p:cNvSpPr>
            <p:nvPr/>
          </p:nvSpPr>
          <p:spPr bwMode="auto">
            <a:xfrm>
              <a:off x="1744" y="3766"/>
              <a:ext cx="1056" cy="3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GB" sz="900">
                  <a:solidFill>
                    <a:srgbClr val="000000"/>
                  </a:solidFill>
                </a:rPr>
                <a:t>Pan: right</a:t>
              </a:r>
            </a:p>
          </p:txBody>
        </p:sp>
        <p:grpSp>
          <p:nvGrpSpPr>
            <p:cNvPr id="4" name="Group 42"/>
            <p:cNvGrpSpPr>
              <a:grpSpLocks/>
            </p:cNvGrpSpPr>
            <p:nvPr/>
          </p:nvGrpSpPr>
          <p:grpSpPr bwMode="auto">
            <a:xfrm>
              <a:off x="1202" y="1752"/>
              <a:ext cx="3311" cy="498"/>
              <a:chOff x="1202" y="1752"/>
              <a:chExt cx="3311" cy="498"/>
            </a:xfrm>
          </p:grpSpPr>
          <p:sp>
            <p:nvSpPr>
              <p:cNvPr id="10270" name="Arc 43"/>
              <p:cNvSpPr>
                <a:spLocks/>
              </p:cNvSpPr>
              <p:nvPr/>
            </p:nvSpPr>
            <p:spPr bwMode="auto">
              <a:xfrm rot="-1831783">
                <a:off x="1202" y="1797"/>
                <a:ext cx="635" cy="453"/>
              </a:xfrm>
              <a:custGeom>
                <a:avLst/>
                <a:gdLst>
                  <a:gd name="T0" fmla="*/ 0 w 19559"/>
                  <a:gd name="T1" fmla="*/ 0 h 21600"/>
                  <a:gd name="T2" fmla="*/ 21 w 19559"/>
                  <a:gd name="T3" fmla="*/ 5 h 21600"/>
                  <a:gd name="T4" fmla="*/ 0 w 19559"/>
                  <a:gd name="T5" fmla="*/ 10 h 21600"/>
                  <a:gd name="T6" fmla="*/ 0 60000 65536"/>
                  <a:gd name="T7" fmla="*/ 0 60000 65536"/>
                  <a:gd name="T8" fmla="*/ 0 60000 65536"/>
                  <a:gd name="T9" fmla="*/ 0 w 19559"/>
                  <a:gd name="T10" fmla="*/ 0 h 21600"/>
                  <a:gd name="T11" fmla="*/ 19559 w 1955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559" h="21600" fill="none" extrusionOk="0">
                    <a:moveTo>
                      <a:pt x="-1" y="0"/>
                    </a:moveTo>
                    <a:cubicBezTo>
                      <a:pt x="8379" y="0"/>
                      <a:pt x="16003" y="4846"/>
                      <a:pt x="19559" y="12434"/>
                    </a:cubicBezTo>
                  </a:path>
                  <a:path w="19559" h="21600" stroke="0" extrusionOk="0">
                    <a:moveTo>
                      <a:pt x="-1" y="0"/>
                    </a:moveTo>
                    <a:cubicBezTo>
                      <a:pt x="8379" y="0"/>
                      <a:pt x="16003" y="4846"/>
                      <a:pt x="19559" y="12434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271" name="Arc 44"/>
              <p:cNvSpPr>
                <a:spLocks/>
              </p:cNvSpPr>
              <p:nvPr/>
            </p:nvSpPr>
            <p:spPr bwMode="auto">
              <a:xfrm rot="-1831783">
                <a:off x="2653" y="1752"/>
                <a:ext cx="635" cy="453"/>
              </a:xfrm>
              <a:custGeom>
                <a:avLst/>
                <a:gdLst>
                  <a:gd name="T0" fmla="*/ 0 w 19559"/>
                  <a:gd name="T1" fmla="*/ 0 h 21600"/>
                  <a:gd name="T2" fmla="*/ 21 w 19559"/>
                  <a:gd name="T3" fmla="*/ 5 h 21600"/>
                  <a:gd name="T4" fmla="*/ 0 w 19559"/>
                  <a:gd name="T5" fmla="*/ 10 h 21600"/>
                  <a:gd name="T6" fmla="*/ 0 60000 65536"/>
                  <a:gd name="T7" fmla="*/ 0 60000 65536"/>
                  <a:gd name="T8" fmla="*/ 0 60000 65536"/>
                  <a:gd name="T9" fmla="*/ 0 w 19559"/>
                  <a:gd name="T10" fmla="*/ 0 h 21600"/>
                  <a:gd name="T11" fmla="*/ 19559 w 1955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559" h="21600" fill="none" extrusionOk="0">
                    <a:moveTo>
                      <a:pt x="-1" y="0"/>
                    </a:moveTo>
                    <a:cubicBezTo>
                      <a:pt x="8379" y="0"/>
                      <a:pt x="16003" y="4846"/>
                      <a:pt x="19559" y="12434"/>
                    </a:cubicBezTo>
                  </a:path>
                  <a:path w="19559" h="21600" stroke="0" extrusionOk="0">
                    <a:moveTo>
                      <a:pt x="-1" y="0"/>
                    </a:moveTo>
                    <a:cubicBezTo>
                      <a:pt x="8379" y="0"/>
                      <a:pt x="16003" y="4846"/>
                      <a:pt x="19559" y="12434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272" name="Arc 45"/>
              <p:cNvSpPr>
                <a:spLocks/>
              </p:cNvSpPr>
              <p:nvPr/>
            </p:nvSpPr>
            <p:spPr bwMode="auto">
              <a:xfrm rot="-1831783">
                <a:off x="4059" y="1797"/>
                <a:ext cx="454" cy="317"/>
              </a:xfrm>
              <a:custGeom>
                <a:avLst/>
                <a:gdLst>
                  <a:gd name="T0" fmla="*/ 0 w 19559"/>
                  <a:gd name="T1" fmla="*/ 0 h 21600"/>
                  <a:gd name="T2" fmla="*/ 11 w 19559"/>
                  <a:gd name="T3" fmla="*/ 3 h 21600"/>
                  <a:gd name="T4" fmla="*/ 0 w 19559"/>
                  <a:gd name="T5" fmla="*/ 5 h 21600"/>
                  <a:gd name="T6" fmla="*/ 0 60000 65536"/>
                  <a:gd name="T7" fmla="*/ 0 60000 65536"/>
                  <a:gd name="T8" fmla="*/ 0 60000 65536"/>
                  <a:gd name="T9" fmla="*/ 0 w 19559"/>
                  <a:gd name="T10" fmla="*/ 0 h 21600"/>
                  <a:gd name="T11" fmla="*/ 19559 w 1955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559" h="21600" fill="none" extrusionOk="0">
                    <a:moveTo>
                      <a:pt x="-1" y="0"/>
                    </a:moveTo>
                    <a:cubicBezTo>
                      <a:pt x="8379" y="0"/>
                      <a:pt x="16003" y="4846"/>
                      <a:pt x="19559" y="12434"/>
                    </a:cubicBezTo>
                  </a:path>
                  <a:path w="19559" h="21600" stroke="0" extrusionOk="0">
                    <a:moveTo>
                      <a:pt x="-1" y="0"/>
                    </a:moveTo>
                    <a:cubicBezTo>
                      <a:pt x="8379" y="0"/>
                      <a:pt x="16003" y="4846"/>
                      <a:pt x="19559" y="12434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48" name="Rectangle 4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GB" smtClean="0"/>
              <a:t>Image-flow (dynamic): semantics</a:t>
            </a:r>
          </a:p>
        </p:txBody>
      </p:sp>
      <p:sp>
        <p:nvSpPr>
          <p:cNvPr id="10249" name="Rectangle 47"/>
          <p:cNvSpPr>
            <a:spLocks noChangeArrowheads="1"/>
          </p:cNvSpPr>
          <p:nvPr/>
        </p:nvSpPr>
        <p:spPr bwMode="auto">
          <a:xfrm>
            <a:off x="160338" y="1571625"/>
            <a:ext cx="711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>
                <a:solidFill>
                  <a:srgbClr val="AD2132"/>
                </a:solidFill>
              </a:rPr>
              <a:t>Film</a:t>
            </a:r>
          </a:p>
        </p:txBody>
      </p:sp>
      <p:sp>
        <p:nvSpPr>
          <p:cNvPr id="1575985" name="Rectangle 49"/>
          <p:cNvSpPr>
            <a:spLocks noChangeArrowheads="1"/>
          </p:cNvSpPr>
          <p:nvPr/>
        </p:nvSpPr>
        <p:spPr bwMode="auto">
          <a:xfrm>
            <a:off x="4819650" y="1785938"/>
            <a:ext cx="4324350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7675" lvl="1" indent="-268288">
              <a:lnSpc>
                <a:spcPct val="90000"/>
              </a:lnSpc>
              <a:spcBef>
                <a:spcPct val="20000"/>
              </a:spcBef>
              <a:spcAft>
                <a:spcPct val="30000"/>
              </a:spcAft>
              <a:buClr>
                <a:srgbClr val="800000"/>
              </a:buClr>
            </a:pPr>
            <a:r>
              <a:rPr lang="en-GB">
                <a:solidFill>
                  <a:srgbClr val="000000"/>
                </a:solidFill>
              </a:rPr>
              <a:t>Bateman, J. (2007). “Towards a </a:t>
            </a:r>
            <a:r>
              <a:rPr lang="en-GB" i="1">
                <a:solidFill>
                  <a:srgbClr val="000000"/>
                </a:solidFill>
              </a:rPr>
              <a:t>grande paradigmatique</a:t>
            </a:r>
            <a:r>
              <a:rPr lang="en-GB">
                <a:solidFill>
                  <a:srgbClr val="000000"/>
                </a:solidFill>
              </a:rPr>
              <a:t> of film: Christian Metz Reloaded”:  </a:t>
            </a:r>
            <a:r>
              <a:rPr lang="en-GB" i="1">
                <a:solidFill>
                  <a:srgbClr val="000000"/>
                </a:solidFill>
              </a:rPr>
              <a:t>Semiotica</a:t>
            </a:r>
            <a:r>
              <a:rPr lang="en-GB">
                <a:solidFill>
                  <a:srgbClr val="000000"/>
                </a:solidFill>
              </a:rPr>
              <a:t> Dec 2007</a:t>
            </a:r>
          </a:p>
        </p:txBody>
      </p:sp>
      <p:sp>
        <p:nvSpPr>
          <p:cNvPr id="1575986" name="Line 50"/>
          <p:cNvSpPr>
            <a:spLocks noChangeShapeType="1"/>
          </p:cNvSpPr>
          <p:nvPr/>
        </p:nvSpPr>
        <p:spPr bwMode="auto">
          <a:xfrm flipV="1">
            <a:off x="7812088" y="3068638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5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75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5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75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5985" grpId="0"/>
      <p:bldP spid="157598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Ellipse 23"/>
          <p:cNvSpPr>
            <a:spLocks noChangeArrowheads="1"/>
          </p:cNvSpPr>
          <p:nvPr/>
        </p:nvSpPr>
        <p:spPr bwMode="auto">
          <a:xfrm>
            <a:off x="857250" y="2643188"/>
            <a:ext cx="2143125" cy="2714625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04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Characterising Semantics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912813" y="3221038"/>
            <a:ext cx="1944687" cy="2087562"/>
            <a:chOff x="113" y="981"/>
            <a:chExt cx="2631" cy="2993"/>
          </a:xfrm>
        </p:grpSpPr>
        <p:sp>
          <p:nvSpPr>
            <p:cNvPr id="60426" name="Oval 4"/>
            <p:cNvSpPr>
              <a:spLocks noChangeArrowheads="1"/>
            </p:cNvSpPr>
            <p:nvPr/>
          </p:nvSpPr>
          <p:spPr bwMode="auto">
            <a:xfrm>
              <a:off x="249" y="981"/>
              <a:ext cx="2495" cy="2993"/>
            </a:xfrm>
            <a:prstGeom prst="ellipse">
              <a:avLst/>
            </a:prstGeom>
            <a:solidFill>
              <a:srgbClr val="FFFF99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000">
                <a:solidFill>
                  <a:srgbClr val="000000"/>
                </a:solidFill>
              </a:endParaRPr>
            </a:p>
          </p:txBody>
        </p:sp>
        <p:sp>
          <p:nvSpPr>
            <p:cNvPr id="60427" name="Text Box 5"/>
            <p:cNvSpPr txBox="1">
              <a:spLocks noChangeArrowheads="1"/>
            </p:cNvSpPr>
            <p:nvPr/>
          </p:nvSpPr>
          <p:spPr bwMode="auto">
            <a:xfrm>
              <a:off x="113" y="2631"/>
              <a:ext cx="990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>
                  <a:solidFill>
                    <a:srgbClr val="CC0000"/>
                  </a:solidFill>
                </a:rPr>
                <a:t>spatiality</a:t>
              </a:r>
            </a:p>
          </p:txBody>
        </p:sp>
        <p:sp>
          <p:nvSpPr>
            <p:cNvPr id="60428" name="Text Box 6"/>
            <p:cNvSpPr txBox="1">
              <a:spLocks noChangeArrowheads="1"/>
            </p:cNvSpPr>
            <p:nvPr/>
          </p:nvSpPr>
          <p:spPr bwMode="auto">
            <a:xfrm>
              <a:off x="1339" y="2301"/>
              <a:ext cx="1074" cy="1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>
                  <a:solidFill>
                    <a:srgbClr val="000000"/>
                  </a:solidFill>
                </a:rPr>
                <a:t>regions</a:t>
              </a:r>
            </a:p>
            <a:p>
              <a:pPr>
                <a:lnSpc>
                  <a:spcPct val="120000"/>
                </a:lnSpc>
              </a:pPr>
              <a:r>
                <a:rPr lang="en-US" sz="1000">
                  <a:solidFill>
                    <a:srgbClr val="000000"/>
                  </a:solidFill>
                </a:rPr>
                <a:t>distance</a:t>
              </a:r>
            </a:p>
            <a:p>
              <a:pPr>
                <a:lnSpc>
                  <a:spcPct val="120000"/>
                </a:lnSpc>
              </a:pPr>
              <a:r>
                <a:rPr lang="en-US" sz="1000">
                  <a:solidFill>
                    <a:srgbClr val="000000"/>
                  </a:solidFill>
                </a:rPr>
                <a:t>connection</a:t>
              </a:r>
            </a:p>
            <a:p>
              <a:pPr>
                <a:lnSpc>
                  <a:spcPct val="120000"/>
                </a:lnSpc>
              </a:pPr>
              <a:r>
                <a:rPr lang="en-US" sz="1000">
                  <a:solidFill>
                    <a:srgbClr val="000000"/>
                  </a:solidFill>
                </a:rPr>
                <a:t>extension</a:t>
              </a:r>
            </a:p>
          </p:txBody>
        </p:sp>
        <p:sp>
          <p:nvSpPr>
            <p:cNvPr id="60429" name="AutoShape 7"/>
            <p:cNvSpPr>
              <a:spLocks/>
            </p:cNvSpPr>
            <p:nvPr/>
          </p:nvSpPr>
          <p:spPr bwMode="auto">
            <a:xfrm>
              <a:off x="1156" y="2061"/>
              <a:ext cx="273" cy="1316"/>
            </a:xfrm>
            <a:prstGeom prst="leftBrace">
              <a:avLst>
                <a:gd name="adj1" fmla="val 40171"/>
                <a:gd name="adj2" fmla="val 43009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0430" name="Line 8"/>
            <p:cNvSpPr>
              <a:spLocks noChangeShapeType="1"/>
            </p:cNvSpPr>
            <p:nvPr/>
          </p:nvSpPr>
          <p:spPr bwMode="auto">
            <a:xfrm>
              <a:off x="158" y="1888"/>
              <a:ext cx="2541" cy="0"/>
            </a:xfrm>
            <a:prstGeom prst="line">
              <a:avLst/>
            </a:prstGeom>
            <a:noFill/>
            <a:ln w="76200" cmpd="tri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0431" name="AutoShape 9"/>
            <p:cNvSpPr>
              <a:spLocks noChangeArrowheads="1"/>
            </p:cNvSpPr>
            <p:nvPr/>
          </p:nvSpPr>
          <p:spPr bwMode="auto">
            <a:xfrm>
              <a:off x="1655" y="1616"/>
              <a:ext cx="363" cy="408"/>
            </a:xfrm>
            <a:prstGeom prst="upArrow">
              <a:avLst>
                <a:gd name="adj1" fmla="val 50000"/>
                <a:gd name="adj2" fmla="val 28099"/>
              </a:avLst>
            </a:prstGeom>
            <a:solidFill>
              <a:srgbClr val="CC0000">
                <a:alpha val="6901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60422" name="Oval 20"/>
          <p:cNvSpPr>
            <a:spLocks noChangeArrowheads="1"/>
          </p:cNvSpPr>
          <p:nvPr/>
        </p:nvSpPr>
        <p:spPr bwMode="auto">
          <a:xfrm>
            <a:off x="1489075" y="3292475"/>
            <a:ext cx="863600" cy="360363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0423" name="Textfeld 24"/>
          <p:cNvSpPr txBox="1">
            <a:spLocks noChangeArrowheads="1"/>
          </p:cNvSpPr>
          <p:nvPr/>
        </p:nvSpPr>
        <p:spPr bwMode="auto">
          <a:xfrm>
            <a:off x="1371600" y="2714625"/>
            <a:ext cx="11287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FFFFFF"/>
                </a:solidFill>
              </a:rPr>
              <a:t>discourse </a:t>
            </a:r>
            <a:br>
              <a:rPr lang="en-US" sz="1400" b="1">
                <a:solidFill>
                  <a:srgbClr val="FFFFFF"/>
                </a:solidFill>
              </a:rPr>
            </a:br>
            <a:r>
              <a:rPr lang="en-US" sz="1400" b="1">
                <a:solidFill>
                  <a:srgbClr val="FFFFFF"/>
                </a:solidFill>
              </a:rPr>
              <a:t>semantics</a:t>
            </a:r>
          </a:p>
        </p:txBody>
      </p:sp>
      <p:pic>
        <p:nvPicPr>
          <p:cNvPr id="6042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25" y="1857375"/>
            <a:ext cx="61944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Three modes: Three Semantics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60475" y="1571625"/>
            <a:ext cx="3533775" cy="3581400"/>
          </a:xfrm>
        </p:spPr>
        <p:txBody>
          <a:bodyPr/>
          <a:lstStyle/>
          <a:p>
            <a:pPr>
              <a:lnSpc>
                <a:spcPct val="160000"/>
              </a:lnSpc>
            </a:pPr>
            <a:r>
              <a:rPr lang="en-US" sz="2900" smtClean="0"/>
              <a:t>text-flow</a:t>
            </a:r>
          </a:p>
          <a:p>
            <a:pPr>
              <a:lnSpc>
                <a:spcPct val="160000"/>
              </a:lnSpc>
            </a:pPr>
            <a:r>
              <a:rPr lang="en-US" sz="2900" smtClean="0"/>
              <a:t>page-flow</a:t>
            </a:r>
          </a:p>
          <a:p>
            <a:pPr>
              <a:lnSpc>
                <a:spcPct val="160000"/>
              </a:lnSpc>
            </a:pPr>
            <a:r>
              <a:rPr lang="en-US" sz="2900" smtClean="0"/>
              <a:t>image-flow</a:t>
            </a:r>
          </a:p>
        </p:txBody>
      </p:sp>
      <p:sp>
        <p:nvSpPr>
          <p:cNvPr id="157389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29125" y="1714500"/>
            <a:ext cx="3533775" cy="3581400"/>
          </a:xfrm>
        </p:spPr>
        <p:txBody>
          <a:bodyPr/>
          <a:lstStyle/>
          <a:p>
            <a:pPr>
              <a:spcAft>
                <a:spcPct val="90000"/>
              </a:spcAft>
              <a:buFontTx/>
              <a:buNone/>
            </a:pPr>
            <a:r>
              <a:rPr lang="en-US" sz="2900" i="1" smtClean="0">
                <a:solidFill>
                  <a:srgbClr val="CC0000"/>
                </a:solidFill>
              </a:rPr>
              <a:t>textual organisation</a:t>
            </a:r>
          </a:p>
          <a:p>
            <a:pPr>
              <a:spcAft>
                <a:spcPct val="90000"/>
              </a:spcAft>
              <a:buFontTx/>
              <a:buNone/>
            </a:pPr>
            <a:r>
              <a:rPr lang="en-US" sz="2900" i="1" smtClean="0">
                <a:solidFill>
                  <a:srgbClr val="CC0000"/>
                </a:solidFill>
              </a:rPr>
              <a:t>rhetorical structure</a:t>
            </a:r>
          </a:p>
          <a:p>
            <a:pPr>
              <a:spcAft>
                <a:spcPct val="90000"/>
              </a:spcAft>
              <a:buFontTx/>
              <a:buNone/>
            </a:pPr>
            <a:r>
              <a:rPr lang="en-US" sz="2900" i="1" smtClean="0">
                <a:solidFill>
                  <a:srgbClr val="CC0000"/>
                </a:solidFill>
              </a:rPr>
              <a:t>conjunctive relations</a:t>
            </a:r>
          </a:p>
        </p:txBody>
      </p:sp>
      <p:sp>
        <p:nvSpPr>
          <p:cNvPr id="5" name="Textfeld 4"/>
          <p:cNvSpPr txBox="1">
            <a:spLocks noChangeArrowheads="1"/>
          </p:cNvSpPr>
          <p:nvPr/>
        </p:nvSpPr>
        <p:spPr bwMode="auto">
          <a:xfrm>
            <a:off x="1143000" y="4643438"/>
            <a:ext cx="7143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each distinct from graphs, tables, charts, etc. etc. </a:t>
            </a:r>
            <a:r>
              <a:rPr lang="en-US" sz="2000" dirty="0">
                <a:solidFill>
                  <a:srgbClr val="000000"/>
                </a:solidFill>
                <a:cs typeface="Arial" charset="0"/>
              </a:rPr>
              <a:t>─ although, by fixing their semantics, we are in a much better position to compare and contrast distinct modes and to relate them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3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73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3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73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3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73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3892" grpId="0" build="p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3794" name="Picture 2"/>
          <p:cNvPicPr>
            <a:picLocks noChangeAspect="1" noChangeArrowheads="1"/>
          </p:cNvPicPr>
          <p:nvPr/>
        </p:nvPicPr>
        <p:blipFill>
          <a:blip r:embed="rId3" cstate="print">
            <a:lum bright="-13000" contrast="10000"/>
          </a:blip>
          <a:srcRect/>
          <a:stretch>
            <a:fillRect/>
          </a:stretch>
        </p:blipFill>
        <p:spPr bwMode="auto">
          <a:xfrm>
            <a:off x="4003104" y="128588"/>
            <a:ext cx="5105400" cy="672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13795" name="Rectangle 3"/>
          <p:cNvSpPr>
            <a:spLocks noChangeArrowheads="1"/>
          </p:cNvSpPr>
          <p:nvPr/>
        </p:nvSpPr>
        <p:spPr bwMode="auto">
          <a:xfrm>
            <a:off x="101600" y="0"/>
            <a:ext cx="231457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GB" sz="1800" b="1" dirty="0" err="1">
                <a:solidFill>
                  <a:srgbClr val="000099"/>
                </a:solidFill>
              </a:rPr>
              <a:t>Unsworth</a:t>
            </a:r>
            <a:r>
              <a:rPr lang="en-GB" sz="1800" b="1" dirty="0">
                <a:solidFill>
                  <a:srgbClr val="000099"/>
                </a:solidFill>
              </a:rPr>
              <a:t>: ‘image and text related by divergence’</a:t>
            </a:r>
          </a:p>
        </p:txBody>
      </p:sp>
      <p:sp>
        <p:nvSpPr>
          <p:cNvPr id="1313796" name="Text Box 4"/>
          <p:cNvSpPr txBox="1">
            <a:spLocks noChangeArrowheads="1"/>
          </p:cNvSpPr>
          <p:nvPr/>
        </p:nvSpPr>
        <p:spPr bwMode="auto">
          <a:xfrm>
            <a:off x="179388" y="2636838"/>
            <a:ext cx="31892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GB" sz="1800"/>
              <a:t>makes claim that the same</a:t>
            </a:r>
          </a:p>
          <a:p>
            <a:pPr eaLnBrk="1" hangingPunct="1"/>
            <a:r>
              <a:rPr lang="en-GB" sz="1800"/>
              <a:t>size makes the zones the same size: but in conceptual layouts, is this the case?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44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2133600"/>
            <a:ext cx="2393950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84451" name="Rectangle 3"/>
          <p:cNvSpPr>
            <a:spLocks noChangeArrowheads="1"/>
          </p:cNvSpPr>
          <p:nvPr/>
        </p:nvSpPr>
        <p:spPr bwMode="auto">
          <a:xfrm>
            <a:off x="101600" y="0"/>
            <a:ext cx="231457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GB" sz="1800" b="1">
                <a:solidFill>
                  <a:srgbClr val="000099"/>
                </a:solidFill>
              </a:rPr>
              <a:t>Unsworth: ‘image and text related by divergence’</a:t>
            </a:r>
          </a:p>
        </p:txBody>
      </p:sp>
      <p:sp>
        <p:nvSpPr>
          <p:cNvPr id="1384454" name="Rectangle 6"/>
          <p:cNvSpPr>
            <a:spLocks noChangeArrowheads="1"/>
          </p:cNvSpPr>
          <p:nvPr/>
        </p:nvSpPr>
        <p:spPr bwMode="auto">
          <a:xfrm>
            <a:off x="4068763" y="1889125"/>
            <a:ext cx="4105275" cy="1727200"/>
          </a:xfrm>
          <a:prstGeom prst="rect">
            <a:avLst/>
          </a:prstGeom>
          <a:solidFill>
            <a:srgbClr val="FFFFCC">
              <a:alpha val="4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84455" name="Text Box 7"/>
          <p:cNvSpPr txBox="1">
            <a:spLocks noChangeArrowheads="1"/>
          </p:cNvSpPr>
          <p:nvPr/>
        </p:nvSpPr>
        <p:spPr bwMode="auto">
          <a:xfrm>
            <a:off x="5114925" y="2111375"/>
            <a:ext cx="325438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400" b="1"/>
              <a:t>e</a:t>
            </a:r>
          </a:p>
        </p:txBody>
      </p:sp>
      <p:sp>
        <p:nvSpPr>
          <p:cNvPr id="1384456" name="Text Box 8"/>
          <p:cNvSpPr txBox="1">
            <a:spLocks noChangeArrowheads="1"/>
          </p:cNvSpPr>
          <p:nvPr/>
        </p:nvSpPr>
        <p:spPr bwMode="auto">
          <a:xfrm>
            <a:off x="5041900" y="2903538"/>
            <a:ext cx="45878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400" b="1"/>
              <a:t>e</a:t>
            </a:r>
            <a:r>
              <a:rPr lang="en-US" sz="2400" b="1">
                <a:cs typeface="Arial" charset="0"/>
              </a:rPr>
              <a:t>´</a:t>
            </a:r>
          </a:p>
        </p:txBody>
      </p:sp>
      <p:sp>
        <p:nvSpPr>
          <p:cNvPr id="1384457" name="Rectangle 9"/>
          <p:cNvSpPr>
            <a:spLocks noChangeArrowheads="1"/>
          </p:cNvSpPr>
          <p:nvPr/>
        </p:nvSpPr>
        <p:spPr bwMode="auto">
          <a:xfrm>
            <a:off x="4421188" y="2173288"/>
            <a:ext cx="1227137" cy="133508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000" b="1"/>
          </a:p>
        </p:txBody>
      </p:sp>
      <p:sp>
        <p:nvSpPr>
          <p:cNvPr id="1384458" name="Line 10"/>
          <p:cNvSpPr>
            <a:spLocks noChangeShapeType="1"/>
          </p:cNvSpPr>
          <p:nvPr/>
        </p:nvSpPr>
        <p:spPr bwMode="auto">
          <a:xfrm>
            <a:off x="5262563" y="2500313"/>
            <a:ext cx="0" cy="598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sz="2000" b="1"/>
          </a:p>
        </p:txBody>
      </p:sp>
      <p:sp>
        <p:nvSpPr>
          <p:cNvPr id="1384459" name="Text Box 11"/>
          <p:cNvSpPr txBox="1">
            <a:spLocks noChangeArrowheads="1"/>
          </p:cNvSpPr>
          <p:nvPr/>
        </p:nvSpPr>
        <p:spPr bwMode="auto">
          <a:xfrm>
            <a:off x="4897438" y="2563813"/>
            <a:ext cx="590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sz="1400" b="1" i="1"/>
              <a:t>&gt;</a:t>
            </a:r>
          </a:p>
        </p:txBody>
      </p:sp>
      <p:sp>
        <p:nvSpPr>
          <p:cNvPr id="1384460" name="Text Box 12"/>
          <p:cNvSpPr txBox="1">
            <a:spLocks noChangeArrowheads="1"/>
          </p:cNvSpPr>
          <p:nvPr/>
        </p:nvSpPr>
        <p:spPr bwMode="auto">
          <a:xfrm>
            <a:off x="4429125" y="1916113"/>
            <a:ext cx="117692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400" b="1" i="1">
                <a:solidFill>
                  <a:srgbClr val="CC0000"/>
                </a:solidFill>
              </a:rPr>
              <a:t>page extent</a:t>
            </a:r>
          </a:p>
        </p:txBody>
      </p:sp>
      <p:sp>
        <p:nvSpPr>
          <p:cNvPr id="1384461" name="Text Box 13"/>
          <p:cNvSpPr txBox="1">
            <a:spLocks noChangeArrowheads="1"/>
          </p:cNvSpPr>
          <p:nvPr/>
        </p:nvSpPr>
        <p:spPr bwMode="auto">
          <a:xfrm>
            <a:off x="7131050" y="2111375"/>
            <a:ext cx="71526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400" b="1"/>
              <a:t>z(e)</a:t>
            </a:r>
          </a:p>
        </p:txBody>
      </p:sp>
      <p:sp>
        <p:nvSpPr>
          <p:cNvPr id="1384462" name="Text Box 14"/>
          <p:cNvSpPr txBox="1">
            <a:spLocks noChangeArrowheads="1"/>
          </p:cNvSpPr>
          <p:nvPr/>
        </p:nvSpPr>
        <p:spPr bwMode="auto">
          <a:xfrm>
            <a:off x="7131050" y="3048000"/>
            <a:ext cx="817853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400" b="1"/>
              <a:t>z(e</a:t>
            </a:r>
            <a:r>
              <a:rPr lang="en-US" sz="2400" b="1">
                <a:cs typeface="Arial" charset="0"/>
              </a:rPr>
              <a:t>´)</a:t>
            </a:r>
          </a:p>
        </p:txBody>
      </p:sp>
      <p:sp>
        <p:nvSpPr>
          <p:cNvPr id="1384463" name="Rectangle 15"/>
          <p:cNvSpPr>
            <a:spLocks noChangeArrowheads="1"/>
          </p:cNvSpPr>
          <p:nvPr/>
        </p:nvSpPr>
        <p:spPr bwMode="auto">
          <a:xfrm>
            <a:off x="6877050" y="2200275"/>
            <a:ext cx="982663" cy="133508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000" b="1"/>
          </a:p>
        </p:txBody>
      </p:sp>
      <p:sp>
        <p:nvSpPr>
          <p:cNvPr id="1384464" name="Line 16"/>
          <p:cNvSpPr>
            <a:spLocks noChangeShapeType="1"/>
          </p:cNvSpPr>
          <p:nvPr/>
        </p:nvSpPr>
        <p:spPr bwMode="auto">
          <a:xfrm>
            <a:off x="7334250" y="2527300"/>
            <a:ext cx="0" cy="600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sz="2000" b="1"/>
          </a:p>
        </p:txBody>
      </p:sp>
      <p:sp>
        <p:nvSpPr>
          <p:cNvPr id="1384465" name="Text Box 17"/>
          <p:cNvSpPr txBox="1">
            <a:spLocks noChangeArrowheads="1"/>
          </p:cNvSpPr>
          <p:nvPr/>
        </p:nvSpPr>
        <p:spPr bwMode="auto">
          <a:xfrm>
            <a:off x="7380288" y="2708275"/>
            <a:ext cx="1008062" cy="26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1400" b="1" i="1"/>
              <a:t>size</a:t>
            </a:r>
          </a:p>
        </p:txBody>
      </p:sp>
      <p:sp>
        <p:nvSpPr>
          <p:cNvPr id="1384466" name="Text Box 18"/>
          <p:cNvSpPr txBox="1">
            <a:spLocks noChangeArrowheads="1"/>
          </p:cNvSpPr>
          <p:nvPr/>
        </p:nvSpPr>
        <p:spPr bwMode="auto">
          <a:xfrm>
            <a:off x="6877050" y="1916113"/>
            <a:ext cx="13260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400" b="1" i="1">
                <a:solidFill>
                  <a:srgbClr val="CC0000"/>
                </a:solidFill>
              </a:rPr>
              <a:t>spatial extent</a:t>
            </a:r>
          </a:p>
        </p:txBody>
      </p:sp>
      <p:sp>
        <p:nvSpPr>
          <p:cNvPr id="1384467" name="Line 19"/>
          <p:cNvSpPr>
            <a:spLocks noChangeShapeType="1"/>
          </p:cNvSpPr>
          <p:nvPr/>
        </p:nvSpPr>
        <p:spPr bwMode="auto">
          <a:xfrm>
            <a:off x="5402263" y="2363788"/>
            <a:ext cx="165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sz="2000" b="1"/>
          </a:p>
        </p:txBody>
      </p:sp>
      <p:sp>
        <p:nvSpPr>
          <p:cNvPr id="1384468" name="Line 20"/>
          <p:cNvSpPr>
            <a:spLocks noChangeShapeType="1"/>
          </p:cNvSpPr>
          <p:nvPr/>
        </p:nvSpPr>
        <p:spPr bwMode="auto">
          <a:xfrm>
            <a:off x="5438775" y="3235325"/>
            <a:ext cx="16144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sz="2000" b="1"/>
          </a:p>
        </p:txBody>
      </p:sp>
      <p:sp>
        <p:nvSpPr>
          <p:cNvPr id="1384469" name="Text Box 21"/>
          <p:cNvSpPr txBox="1">
            <a:spLocks noChangeArrowheads="1"/>
          </p:cNvSpPr>
          <p:nvPr/>
        </p:nvSpPr>
        <p:spPr bwMode="auto">
          <a:xfrm>
            <a:off x="6091238" y="2281238"/>
            <a:ext cx="251992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1050" b="1"/>
              <a:t>z</a:t>
            </a:r>
          </a:p>
        </p:txBody>
      </p:sp>
      <p:sp>
        <p:nvSpPr>
          <p:cNvPr id="1384470" name="Text Box 22"/>
          <p:cNvSpPr txBox="1">
            <a:spLocks noChangeArrowheads="1"/>
          </p:cNvSpPr>
          <p:nvPr/>
        </p:nvSpPr>
        <p:spPr bwMode="auto">
          <a:xfrm>
            <a:off x="6124575" y="3125788"/>
            <a:ext cx="251992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1050" b="1"/>
              <a:t>z</a:t>
            </a:r>
          </a:p>
        </p:txBody>
      </p:sp>
      <p:sp>
        <p:nvSpPr>
          <p:cNvPr id="1384471" name="Rectangle 23"/>
          <p:cNvSpPr>
            <a:spLocks noChangeArrowheads="1"/>
          </p:cNvSpPr>
          <p:nvPr/>
        </p:nvSpPr>
        <p:spPr bwMode="auto">
          <a:xfrm>
            <a:off x="4068763" y="4049713"/>
            <a:ext cx="4105275" cy="1727200"/>
          </a:xfrm>
          <a:prstGeom prst="rect">
            <a:avLst/>
          </a:prstGeom>
          <a:solidFill>
            <a:srgbClr val="FFFFCC">
              <a:alpha val="4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84472" name="Text Box 24"/>
          <p:cNvSpPr txBox="1">
            <a:spLocks noChangeArrowheads="1"/>
          </p:cNvSpPr>
          <p:nvPr/>
        </p:nvSpPr>
        <p:spPr bwMode="auto">
          <a:xfrm>
            <a:off x="5114925" y="4271963"/>
            <a:ext cx="325438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400" b="1"/>
              <a:t>e</a:t>
            </a:r>
          </a:p>
        </p:txBody>
      </p:sp>
      <p:sp>
        <p:nvSpPr>
          <p:cNvPr id="1384473" name="Text Box 25"/>
          <p:cNvSpPr txBox="1">
            <a:spLocks noChangeArrowheads="1"/>
          </p:cNvSpPr>
          <p:nvPr/>
        </p:nvSpPr>
        <p:spPr bwMode="auto">
          <a:xfrm>
            <a:off x="5041900" y="5064125"/>
            <a:ext cx="45878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400" b="1"/>
              <a:t>e</a:t>
            </a:r>
            <a:r>
              <a:rPr lang="en-US" sz="2400" b="1">
                <a:cs typeface="Arial" charset="0"/>
              </a:rPr>
              <a:t>´</a:t>
            </a:r>
          </a:p>
        </p:txBody>
      </p:sp>
      <p:sp>
        <p:nvSpPr>
          <p:cNvPr id="1384474" name="Rectangle 26"/>
          <p:cNvSpPr>
            <a:spLocks noChangeArrowheads="1"/>
          </p:cNvSpPr>
          <p:nvPr/>
        </p:nvSpPr>
        <p:spPr bwMode="auto">
          <a:xfrm>
            <a:off x="4421188" y="4333875"/>
            <a:ext cx="1227137" cy="133508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000" b="1"/>
          </a:p>
        </p:txBody>
      </p:sp>
      <p:sp>
        <p:nvSpPr>
          <p:cNvPr id="1384475" name="Line 27"/>
          <p:cNvSpPr>
            <a:spLocks noChangeShapeType="1"/>
          </p:cNvSpPr>
          <p:nvPr/>
        </p:nvSpPr>
        <p:spPr bwMode="auto">
          <a:xfrm>
            <a:off x="5262563" y="4660900"/>
            <a:ext cx="0" cy="598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 sz="2000" b="1"/>
          </a:p>
        </p:txBody>
      </p:sp>
      <p:sp>
        <p:nvSpPr>
          <p:cNvPr id="1384476" name="Text Box 28"/>
          <p:cNvSpPr txBox="1">
            <a:spLocks noChangeArrowheads="1"/>
          </p:cNvSpPr>
          <p:nvPr/>
        </p:nvSpPr>
        <p:spPr bwMode="auto">
          <a:xfrm>
            <a:off x="4859338" y="4724400"/>
            <a:ext cx="590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sz="1400" b="1" i="1"/>
              <a:t>DC</a:t>
            </a:r>
          </a:p>
        </p:txBody>
      </p:sp>
      <p:sp>
        <p:nvSpPr>
          <p:cNvPr id="1384477" name="Text Box 29"/>
          <p:cNvSpPr txBox="1">
            <a:spLocks noChangeArrowheads="1"/>
          </p:cNvSpPr>
          <p:nvPr/>
        </p:nvSpPr>
        <p:spPr bwMode="auto">
          <a:xfrm>
            <a:off x="4429125" y="4076700"/>
            <a:ext cx="111921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400" b="1" i="1">
                <a:solidFill>
                  <a:srgbClr val="CC0000"/>
                </a:solidFill>
              </a:rPr>
              <a:t>page areas</a:t>
            </a:r>
          </a:p>
        </p:txBody>
      </p:sp>
      <p:sp>
        <p:nvSpPr>
          <p:cNvPr id="1384478" name="Text Box 30"/>
          <p:cNvSpPr txBox="1">
            <a:spLocks noChangeArrowheads="1"/>
          </p:cNvSpPr>
          <p:nvPr/>
        </p:nvSpPr>
        <p:spPr bwMode="auto">
          <a:xfrm>
            <a:off x="7131050" y="4271963"/>
            <a:ext cx="71526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400" b="1"/>
              <a:t>z(e)</a:t>
            </a:r>
          </a:p>
        </p:txBody>
      </p:sp>
      <p:sp>
        <p:nvSpPr>
          <p:cNvPr id="1384479" name="Text Box 31"/>
          <p:cNvSpPr txBox="1">
            <a:spLocks noChangeArrowheads="1"/>
          </p:cNvSpPr>
          <p:nvPr/>
        </p:nvSpPr>
        <p:spPr bwMode="auto">
          <a:xfrm>
            <a:off x="7131050" y="5208588"/>
            <a:ext cx="817853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400" b="1"/>
              <a:t>z(e</a:t>
            </a:r>
            <a:r>
              <a:rPr lang="en-US" sz="2400" b="1">
                <a:cs typeface="Arial" charset="0"/>
              </a:rPr>
              <a:t>´)</a:t>
            </a:r>
          </a:p>
        </p:txBody>
      </p:sp>
      <p:sp>
        <p:nvSpPr>
          <p:cNvPr id="1384480" name="Rectangle 32"/>
          <p:cNvSpPr>
            <a:spLocks noChangeArrowheads="1"/>
          </p:cNvSpPr>
          <p:nvPr/>
        </p:nvSpPr>
        <p:spPr bwMode="auto">
          <a:xfrm>
            <a:off x="6877050" y="4360863"/>
            <a:ext cx="982663" cy="133508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000" b="1"/>
          </a:p>
        </p:txBody>
      </p:sp>
      <p:sp>
        <p:nvSpPr>
          <p:cNvPr id="1384481" name="Line 33"/>
          <p:cNvSpPr>
            <a:spLocks noChangeShapeType="1"/>
          </p:cNvSpPr>
          <p:nvPr/>
        </p:nvSpPr>
        <p:spPr bwMode="auto">
          <a:xfrm>
            <a:off x="7334250" y="4687888"/>
            <a:ext cx="0" cy="600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 sz="2000" b="1"/>
          </a:p>
        </p:txBody>
      </p:sp>
      <p:sp>
        <p:nvSpPr>
          <p:cNvPr id="1384482" name="Text Box 34"/>
          <p:cNvSpPr txBox="1">
            <a:spLocks noChangeArrowheads="1"/>
          </p:cNvSpPr>
          <p:nvPr/>
        </p:nvSpPr>
        <p:spPr bwMode="auto">
          <a:xfrm>
            <a:off x="7380288" y="4868863"/>
            <a:ext cx="1008062" cy="26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1400" b="1" i="1" dirty="0" smtClean="0"/>
              <a:t>DJ</a:t>
            </a:r>
            <a:endParaRPr lang="en-US" sz="1400" b="1" i="1" dirty="0"/>
          </a:p>
        </p:txBody>
      </p:sp>
      <p:sp>
        <p:nvSpPr>
          <p:cNvPr id="1384483" name="Text Box 35"/>
          <p:cNvSpPr txBox="1">
            <a:spLocks noChangeArrowheads="1"/>
          </p:cNvSpPr>
          <p:nvPr/>
        </p:nvSpPr>
        <p:spPr bwMode="auto">
          <a:xfrm>
            <a:off x="6659563" y="4076700"/>
            <a:ext cx="19527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400" b="1" i="1" dirty="0" smtClean="0">
                <a:solidFill>
                  <a:srgbClr val="CC0000"/>
                </a:solidFill>
              </a:rPr>
              <a:t>class decomposition</a:t>
            </a:r>
            <a:endParaRPr lang="en-US" sz="1400" b="1" i="1" dirty="0">
              <a:solidFill>
                <a:srgbClr val="CC0000"/>
              </a:solidFill>
            </a:endParaRPr>
          </a:p>
        </p:txBody>
      </p:sp>
      <p:sp>
        <p:nvSpPr>
          <p:cNvPr id="1384484" name="Line 36"/>
          <p:cNvSpPr>
            <a:spLocks noChangeShapeType="1"/>
          </p:cNvSpPr>
          <p:nvPr/>
        </p:nvSpPr>
        <p:spPr bwMode="auto">
          <a:xfrm>
            <a:off x="5402263" y="4524375"/>
            <a:ext cx="165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sz="2000" b="1"/>
          </a:p>
        </p:txBody>
      </p:sp>
      <p:sp>
        <p:nvSpPr>
          <p:cNvPr id="1384485" name="Line 37"/>
          <p:cNvSpPr>
            <a:spLocks noChangeShapeType="1"/>
          </p:cNvSpPr>
          <p:nvPr/>
        </p:nvSpPr>
        <p:spPr bwMode="auto">
          <a:xfrm>
            <a:off x="5438775" y="5395913"/>
            <a:ext cx="16144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sz="2000" b="1"/>
          </a:p>
        </p:txBody>
      </p:sp>
      <p:sp>
        <p:nvSpPr>
          <p:cNvPr id="1384486" name="Text Box 38"/>
          <p:cNvSpPr txBox="1">
            <a:spLocks noChangeArrowheads="1"/>
          </p:cNvSpPr>
          <p:nvPr/>
        </p:nvSpPr>
        <p:spPr bwMode="auto">
          <a:xfrm>
            <a:off x="6091238" y="4441825"/>
            <a:ext cx="251992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1050" b="1"/>
              <a:t>z</a:t>
            </a:r>
          </a:p>
        </p:txBody>
      </p:sp>
      <p:sp>
        <p:nvSpPr>
          <p:cNvPr id="1384487" name="Text Box 39"/>
          <p:cNvSpPr txBox="1">
            <a:spLocks noChangeArrowheads="1"/>
          </p:cNvSpPr>
          <p:nvPr/>
        </p:nvSpPr>
        <p:spPr bwMode="auto">
          <a:xfrm>
            <a:off x="6124575" y="5286375"/>
            <a:ext cx="251992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1050" b="1"/>
              <a:t>z</a:t>
            </a:r>
          </a:p>
        </p:txBody>
      </p:sp>
      <p:sp>
        <p:nvSpPr>
          <p:cNvPr id="1384488" name="Line 40"/>
          <p:cNvSpPr>
            <a:spLocks noChangeShapeType="1"/>
          </p:cNvSpPr>
          <p:nvPr/>
        </p:nvSpPr>
        <p:spPr bwMode="auto">
          <a:xfrm flipV="1">
            <a:off x="1116013" y="2781300"/>
            <a:ext cx="2951162" cy="5762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84489" name="Line 41"/>
          <p:cNvSpPr>
            <a:spLocks noChangeShapeType="1"/>
          </p:cNvSpPr>
          <p:nvPr/>
        </p:nvSpPr>
        <p:spPr bwMode="auto">
          <a:xfrm>
            <a:off x="1116013" y="3357563"/>
            <a:ext cx="2879725" cy="1439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84490" name="Rectangle 42"/>
          <p:cNvSpPr>
            <a:spLocks noChangeArrowheads="1"/>
          </p:cNvSpPr>
          <p:nvPr/>
        </p:nvSpPr>
        <p:spPr bwMode="auto">
          <a:xfrm>
            <a:off x="827088" y="3213100"/>
            <a:ext cx="288925" cy="3603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there are more...</a:t>
            </a:r>
            <a:endParaRPr lang="en-US" dirty="0"/>
          </a:p>
        </p:txBody>
      </p:sp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490" y="1544345"/>
            <a:ext cx="8955014" cy="4548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836613"/>
          </a:xfrm>
        </p:spPr>
        <p:txBody>
          <a:bodyPr/>
          <a:lstStyle/>
          <a:p>
            <a:r>
              <a:rPr lang="en-GB" smtClean="0"/>
              <a:t>Composite Modal Contributions</a:t>
            </a:r>
          </a:p>
        </p:txBody>
      </p:sp>
      <p:sp>
        <p:nvSpPr>
          <p:cNvPr id="1726488" name="Text Box 24"/>
          <p:cNvSpPr txBox="1">
            <a:spLocks noChangeArrowheads="1"/>
          </p:cNvSpPr>
          <p:nvPr/>
        </p:nvSpPr>
        <p:spPr bwMode="auto">
          <a:xfrm>
            <a:off x="1115616" y="1700808"/>
            <a:ext cx="7200800" cy="3970318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b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  <a:flatTx/>
          </a:bodyPr>
          <a:lstStyle/>
          <a:p>
            <a:pPr marL="355600" indent="-3556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defRPr/>
            </a:pPr>
            <a:r>
              <a:rPr lang="en-GB" sz="2800" dirty="0">
                <a:solidFill>
                  <a:srgbClr val="000000"/>
                </a:solidFill>
              </a:rPr>
              <a:t>Each </a:t>
            </a:r>
            <a:r>
              <a:rPr lang="en-GB" sz="2800" dirty="0" smtClean="0">
                <a:solidFill>
                  <a:srgbClr val="000000"/>
                </a:solidFill>
              </a:rPr>
              <a:t>of the semiotic mode contributions </a:t>
            </a:r>
            <a:r>
              <a:rPr lang="en-GB" sz="2800" dirty="0">
                <a:solidFill>
                  <a:srgbClr val="000000"/>
                </a:solidFill>
              </a:rPr>
              <a:t>requires its </a:t>
            </a:r>
            <a:r>
              <a:rPr lang="en-GB" sz="2800" b="1" dirty="0">
                <a:solidFill>
                  <a:srgbClr val="C00000"/>
                </a:solidFill>
              </a:rPr>
              <a:t>own </a:t>
            </a:r>
            <a:r>
              <a:rPr lang="en-GB" sz="2800" b="1" dirty="0" smtClean="0">
                <a:solidFill>
                  <a:srgbClr val="C00000"/>
                </a:solidFill>
              </a:rPr>
              <a:t>literacy</a:t>
            </a:r>
          </a:p>
          <a:p>
            <a:pPr marL="355600" indent="-3556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defRPr/>
            </a:pPr>
            <a:endParaRPr lang="en-GB" sz="2800" b="1" dirty="0" smtClean="0">
              <a:solidFill>
                <a:srgbClr val="C00000"/>
              </a:solidFill>
            </a:endParaRPr>
          </a:p>
          <a:p>
            <a:pPr marL="355600" indent="-3556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defRPr/>
            </a:pPr>
            <a:r>
              <a:rPr lang="en-GB" sz="2800" dirty="0" smtClean="0">
                <a:solidFill>
                  <a:srgbClr val="000000"/>
                </a:solidFill>
              </a:rPr>
              <a:t>in </a:t>
            </a:r>
            <a:r>
              <a:rPr lang="en-GB" sz="2800" b="1" dirty="0" smtClean="0">
                <a:solidFill>
                  <a:srgbClr val="C00000"/>
                </a:solidFill>
              </a:rPr>
              <a:t>good design </a:t>
            </a:r>
            <a:r>
              <a:rPr lang="en-GB" sz="2800" dirty="0" smtClean="0">
                <a:solidFill>
                  <a:srgbClr val="000000"/>
                </a:solidFill>
              </a:rPr>
              <a:t>sufficient cues should be given for the user to recognise which semiotic modes are intended</a:t>
            </a:r>
            <a:endParaRPr lang="en-GB" sz="2800" dirty="0">
              <a:solidFill>
                <a:srgbClr val="000000"/>
              </a:solidFill>
            </a:endParaRPr>
          </a:p>
          <a:p>
            <a:pPr marL="355600" indent="-3556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defRPr/>
            </a:pPr>
            <a:endParaRPr lang="en-GB" sz="2800" dirty="0">
              <a:solidFill>
                <a:srgbClr val="000000"/>
              </a:solidFill>
            </a:endParaRPr>
          </a:p>
          <a:p>
            <a:pPr marL="355600" indent="-3556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defRPr/>
            </a:pPr>
            <a:r>
              <a:rPr lang="en-GB" sz="2800" dirty="0">
                <a:solidFill>
                  <a:srgbClr val="000000"/>
                </a:solidFill>
              </a:rPr>
              <a:t>In combination these modes may </a:t>
            </a:r>
            <a:r>
              <a:rPr lang="en-GB" sz="2800" dirty="0" smtClean="0">
                <a:solidFill>
                  <a:srgbClr val="000000"/>
                </a:solidFill>
              </a:rPr>
              <a:t>constrain one another further 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6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400" fill="hold"/>
                                        <p:tgtEl>
                                          <p:spTgt spid="1726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400" fill="hold"/>
                                        <p:tgtEl>
                                          <p:spTgt spid="1726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400"/>
                                        <p:tgtEl>
                                          <p:spTgt spid="1726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Analysis of genre development over time</a:t>
            </a:r>
          </a:p>
        </p:txBody>
      </p:sp>
      <p:pic>
        <p:nvPicPr>
          <p:cNvPr id="535556" name="Picture 4" descr="gannet_observ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1844675"/>
            <a:ext cx="2109787" cy="2881313"/>
          </a:xfrm>
          <a:prstGeom prst="rect">
            <a:avLst/>
          </a:prstGeom>
          <a:noFill/>
        </p:spPr>
      </p:pic>
      <p:graphicFrame>
        <p:nvGraphicFramePr>
          <p:cNvPr id="535557" name="Object 5"/>
          <p:cNvGraphicFramePr>
            <a:graphicFrameLocks noChangeAspect="1"/>
          </p:cNvGraphicFramePr>
          <p:nvPr/>
        </p:nvGraphicFramePr>
        <p:xfrm>
          <a:off x="5003800" y="1844675"/>
          <a:ext cx="1511300" cy="2016125"/>
        </p:xfrm>
        <a:graphic>
          <a:graphicData uri="http://schemas.openxmlformats.org/presentationml/2006/ole">
            <p:oleObj spid="_x0000_s223234" name="Folie" r:id="rId5" imgW="3390840" imgH="4533840" progId="PowerPoint.Slide.8">
              <p:embed/>
            </p:oleObj>
          </a:graphicData>
        </a:graphic>
      </p:graphicFrame>
      <p:pic>
        <p:nvPicPr>
          <p:cNvPr id="535558" name="Picture 6" descr="gannet_collin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42113" y="1557338"/>
            <a:ext cx="2401887" cy="4149725"/>
          </a:xfrm>
          <a:prstGeom prst="rect">
            <a:avLst/>
          </a:prstGeom>
          <a:noFill/>
        </p:spPr>
      </p:pic>
      <p:pic>
        <p:nvPicPr>
          <p:cNvPr id="535559" name="Picture 7" descr="gannet"/>
          <p:cNvPicPr>
            <a:picLocks noChangeAspect="1" noChangeArrowheads="1"/>
          </p:cNvPicPr>
          <p:nvPr/>
        </p:nvPicPr>
        <p:blipFill>
          <a:blip r:embed="rId7" cstate="print"/>
          <a:srcRect l="2301" r="43260" b="44110"/>
          <a:stretch>
            <a:fillRect/>
          </a:stretch>
        </p:blipFill>
        <p:spPr bwMode="auto">
          <a:xfrm>
            <a:off x="0" y="1773238"/>
            <a:ext cx="2235200" cy="32400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35560" name="AutoShape 8"/>
          <p:cNvSpPr>
            <a:spLocks noChangeArrowheads="1"/>
          </p:cNvSpPr>
          <p:nvPr/>
        </p:nvSpPr>
        <p:spPr bwMode="auto">
          <a:xfrm>
            <a:off x="539750" y="5300663"/>
            <a:ext cx="5976938" cy="576262"/>
          </a:xfrm>
          <a:prstGeom prst="rightArrow">
            <a:avLst>
              <a:gd name="adj1" fmla="val 58676"/>
              <a:gd name="adj2" fmla="val 157836"/>
            </a:avLst>
          </a:prstGeom>
          <a:solidFill>
            <a:srgbClr val="FFCC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5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3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5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5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35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5560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250825" y="1700213"/>
            <a:ext cx="7993063" cy="4033837"/>
          </a:xfrm>
          <a:prstGeom prst="ellipse">
            <a:avLst/>
          </a:prstGeom>
          <a:solidFill>
            <a:srgbClr val="99CCFF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171" name="Oval 3"/>
          <p:cNvSpPr>
            <a:spLocks noChangeArrowheads="1"/>
          </p:cNvSpPr>
          <p:nvPr/>
        </p:nvSpPr>
        <p:spPr bwMode="auto">
          <a:xfrm>
            <a:off x="395288" y="2420938"/>
            <a:ext cx="7199312" cy="3240087"/>
          </a:xfrm>
          <a:prstGeom prst="ellipse">
            <a:avLst/>
          </a:prstGeom>
          <a:solidFill>
            <a:srgbClr val="CCFFCC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FFCC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1042988" y="3213100"/>
            <a:ext cx="5976937" cy="2449513"/>
          </a:xfrm>
          <a:prstGeom prst="ellipse">
            <a:avLst/>
          </a:prstGeom>
          <a:solidFill>
            <a:srgbClr val="CCECFF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ECFF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173" name="Oval 5"/>
          <p:cNvSpPr>
            <a:spLocks noChangeArrowheads="1"/>
          </p:cNvSpPr>
          <p:nvPr/>
        </p:nvSpPr>
        <p:spPr bwMode="auto">
          <a:xfrm>
            <a:off x="1330325" y="3787775"/>
            <a:ext cx="4752975" cy="1873250"/>
          </a:xfrm>
          <a:prstGeom prst="ellipse">
            <a:avLst/>
          </a:prstGeom>
          <a:solidFill>
            <a:srgbClr val="FFCCFF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CFF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174" name="Oval 6"/>
          <p:cNvSpPr>
            <a:spLocks noChangeArrowheads="1"/>
          </p:cNvSpPr>
          <p:nvPr/>
        </p:nvSpPr>
        <p:spPr bwMode="auto">
          <a:xfrm>
            <a:off x="1833563" y="4400550"/>
            <a:ext cx="3313112" cy="1225550"/>
          </a:xfrm>
          <a:prstGeom prst="ellipse">
            <a:avLst/>
          </a:prstGeom>
          <a:solidFill>
            <a:srgbClr val="FFFFCC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173288" y="4540250"/>
            <a:ext cx="26336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GB" sz="2400"/>
              <a:t>forms</a:t>
            </a:r>
          </a:p>
          <a:p>
            <a:pPr algn="ctr"/>
            <a:r>
              <a:rPr lang="en-GB" sz="1600"/>
              <a:t>(phonology/lexicogrammar/</a:t>
            </a:r>
            <a:br>
              <a:rPr lang="en-GB" sz="1600"/>
            </a:br>
            <a:r>
              <a:rPr lang="en-GB" sz="1600"/>
              <a:t>graphology)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4284663" y="3200400"/>
            <a:ext cx="14906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/>
              <a:t>discourse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3490913" y="3860800"/>
            <a:ext cx="1557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/>
              <a:t>semantics</a:t>
            </a: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5076056" y="2636838"/>
            <a:ext cx="11769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 dirty="0" smtClean="0"/>
              <a:t>context</a:t>
            </a:r>
            <a:endParaRPr lang="en-GB" sz="2400" dirty="0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5580063" y="1989138"/>
            <a:ext cx="1322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/>
              <a:t>ideology</a:t>
            </a:r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 flipV="1">
            <a:off x="3635375" y="2060575"/>
            <a:ext cx="2881313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Systemic-functional view </a:t>
            </a:r>
            <a:br>
              <a:rPr lang="en-US" dirty="0" smtClean="0"/>
            </a:br>
            <a:r>
              <a:rPr lang="en-US" dirty="0" smtClean="0"/>
              <a:t>of the ‘language’ system</a:t>
            </a:r>
            <a:endParaRPr lang="en-US" dirty="0"/>
          </a:p>
        </p:txBody>
      </p:sp>
      <p:sp>
        <p:nvSpPr>
          <p:cNvPr id="14" name="Textfeld 13"/>
          <p:cNvSpPr txBox="1"/>
          <p:nvPr/>
        </p:nvSpPr>
        <p:spPr>
          <a:xfrm>
            <a:off x="6146213" y="5661248"/>
            <a:ext cx="28184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Matthiessen</a:t>
            </a:r>
            <a:r>
              <a:rPr lang="en-US" dirty="0" smtClean="0"/>
              <a:t>, Martin, </a:t>
            </a:r>
            <a:r>
              <a:rPr lang="en-US" dirty="0" err="1" smtClean="0"/>
              <a:t>Halliday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Difficulties of web genre classifications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99592" y="1700808"/>
            <a:ext cx="7219950" cy="3581400"/>
          </a:xfrm>
        </p:spPr>
        <p:txBody>
          <a:bodyPr/>
          <a:lstStyle/>
          <a:p>
            <a:r>
              <a:rPr lang="en-US" dirty="0" err="1" smtClean="0"/>
              <a:t>Roussinov</a:t>
            </a:r>
            <a:r>
              <a:rPr lang="en-US" dirty="0" smtClean="0"/>
              <a:t> et al. (2001)</a:t>
            </a:r>
            <a:br>
              <a:rPr lang="en-US" dirty="0" smtClean="0"/>
            </a:br>
            <a:r>
              <a:rPr lang="en-US" dirty="0" smtClean="0"/>
              <a:t>web-pages were allocated to genre classes by 184 users</a:t>
            </a:r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agreement: &lt;50%</a:t>
            </a:r>
          </a:p>
          <a:p>
            <a:r>
              <a:rPr lang="en-US" dirty="0" err="1" smtClean="0"/>
              <a:t>Sharoff</a:t>
            </a:r>
            <a:r>
              <a:rPr lang="en-US" dirty="0" smtClean="0"/>
              <a:t> et al. (2010)</a:t>
            </a:r>
            <a:br>
              <a:rPr lang="en-US" dirty="0" smtClean="0"/>
            </a:br>
            <a:r>
              <a:rPr lang="en-US" dirty="0" smtClean="0"/>
              <a:t>even with web collections </a:t>
            </a:r>
            <a:r>
              <a:rPr lang="en-US" i="1" dirty="0" smtClean="0"/>
              <a:t>designed</a:t>
            </a:r>
            <a:r>
              <a:rPr lang="en-US" dirty="0" smtClean="0"/>
              <a:t> to investigate genre classes, mutually inconsistent and contradictory </a:t>
            </a:r>
            <a:r>
              <a:rPr lang="en-US" dirty="0" err="1" smtClean="0"/>
              <a:t>labelling</a:t>
            </a:r>
            <a:r>
              <a:rPr lang="en-US" dirty="0" smtClean="0"/>
              <a:t> is the norm</a:t>
            </a:r>
            <a:endParaRPr lang="en-US" dirty="0"/>
          </a:p>
        </p:txBody>
      </p:sp>
      <p:sp>
        <p:nvSpPr>
          <p:cNvPr id="4" name="Rechteck 3"/>
          <p:cNvSpPr/>
          <p:nvPr/>
        </p:nvSpPr>
        <p:spPr>
          <a:xfrm>
            <a:off x="2123728" y="5229200"/>
            <a:ext cx="68408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“The experiments ... show that humans disagree on genre annotations of randomly selected </a:t>
            </a:r>
            <a:r>
              <a:rPr lang="en-US" dirty="0" smtClean="0"/>
              <a:t>web pages</a:t>
            </a:r>
            <a:r>
              <a:rPr lang="en-US" dirty="0" smtClean="0"/>
              <a:t>, throwing </a:t>
            </a:r>
            <a:r>
              <a:rPr lang="en-US" dirty="0" smtClean="0"/>
              <a:t>doubts on </a:t>
            </a:r>
            <a:r>
              <a:rPr lang="en-US" dirty="0" smtClean="0"/>
              <a:t>their reliability as well as on their representativeness.” (</a:t>
            </a:r>
            <a:r>
              <a:rPr lang="en-US" dirty="0" err="1" smtClean="0"/>
              <a:t>Sharoff</a:t>
            </a:r>
            <a:r>
              <a:rPr lang="en-US" dirty="0" smtClean="0"/>
              <a:t> et al., 2010: 3068–3069)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4149080"/>
            <a:ext cx="2771800" cy="1186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95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8801"/>
            <a:ext cx="2771800" cy="1186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475547"/>
            <a:ext cx="2771800" cy="1186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1042988" y="3213100"/>
            <a:ext cx="5976937" cy="2449513"/>
          </a:xfrm>
          <a:prstGeom prst="ellipse">
            <a:avLst/>
          </a:prstGeom>
          <a:solidFill>
            <a:srgbClr val="CCECFF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ECFF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173" name="Oval 5"/>
          <p:cNvSpPr>
            <a:spLocks noChangeArrowheads="1"/>
          </p:cNvSpPr>
          <p:nvPr/>
        </p:nvSpPr>
        <p:spPr bwMode="auto">
          <a:xfrm>
            <a:off x="1330325" y="3787775"/>
            <a:ext cx="4752975" cy="1873250"/>
          </a:xfrm>
          <a:prstGeom prst="ellipse">
            <a:avLst/>
          </a:prstGeom>
          <a:solidFill>
            <a:srgbClr val="FFCCFF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CFF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174" name="Oval 6"/>
          <p:cNvSpPr>
            <a:spLocks noChangeArrowheads="1"/>
          </p:cNvSpPr>
          <p:nvPr/>
        </p:nvSpPr>
        <p:spPr bwMode="auto">
          <a:xfrm>
            <a:off x="1833563" y="4400550"/>
            <a:ext cx="3313112" cy="1225550"/>
          </a:xfrm>
          <a:prstGeom prst="ellipse">
            <a:avLst/>
          </a:prstGeom>
          <a:solidFill>
            <a:srgbClr val="FFFFCC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173288" y="4540250"/>
            <a:ext cx="26336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GB" sz="2400"/>
              <a:t>forms</a:t>
            </a:r>
          </a:p>
          <a:p>
            <a:pPr algn="ctr"/>
            <a:r>
              <a:rPr lang="en-GB" sz="1600"/>
              <a:t>(phonology/lexicogrammar/</a:t>
            </a:r>
            <a:br>
              <a:rPr lang="en-GB" sz="1600"/>
            </a:br>
            <a:r>
              <a:rPr lang="en-GB" sz="1600"/>
              <a:t>graphology)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4284663" y="3200400"/>
            <a:ext cx="14906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/>
              <a:t>discourse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3490913" y="3860800"/>
            <a:ext cx="1557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/>
              <a:t>semantics</a:t>
            </a:r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Semiotic Modes</a:t>
            </a:r>
            <a:endParaRPr lang="en-US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797152"/>
            <a:ext cx="2771800" cy="1186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250825" y="1700213"/>
            <a:ext cx="7993063" cy="4033837"/>
          </a:xfrm>
          <a:prstGeom prst="ellipse">
            <a:avLst/>
          </a:prstGeom>
          <a:solidFill>
            <a:srgbClr val="99CCFF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171" name="Oval 3"/>
          <p:cNvSpPr>
            <a:spLocks noChangeArrowheads="1"/>
          </p:cNvSpPr>
          <p:nvPr/>
        </p:nvSpPr>
        <p:spPr bwMode="auto">
          <a:xfrm>
            <a:off x="395288" y="2420938"/>
            <a:ext cx="7199312" cy="3240087"/>
          </a:xfrm>
          <a:prstGeom prst="ellipse">
            <a:avLst/>
          </a:prstGeom>
          <a:solidFill>
            <a:srgbClr val="CCFFCC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FFCC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1042988" y="3213100"/>
            <a:ext cx="5976937" cy="2449513"/>
          </a:xfrm>
          <a:prstGeom prst="ellipse">
            <a:avLst/>
          </a:prstGeom>
          <a:solidFill>
            <a:schemeClr val="tx1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ECFF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5076056" y="2636838"/>
            <a:ext cx="11769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 dirty="0" smtClean="0"/>
              <a:t>context</a:t>
            </a:r>
            <a:endParaRPr lang="en-GB" sz="2400" dirty="0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5580063" y="1989138"/>
            <a:ext cx="1322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/>
              <a:t>ideology</a:t>
            </a:r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-1" y="260350"/>
            <a:ext cx="8964613" cy="936625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The social system provides an environment for </a:t>
            </a:r>
            <a:r>
              <a:rPr lang="en-US" dirty="0" err="1" smtClean="0"/>
              <a:t>mobilising</a:t>
            </a:r>
            <a:r>
              <a:rPr lang="en-US" dirty="0" smtClean="0"/>
              <a:t> semiotic modes</a:t>
            </a:r>
            <a:endParaRPr lang="en-US" dirty="0"/>
          </a:p>
        </p:txBody>
      </p:sp>
      <p:pic>
        <p:nvPicPr>
          <p:cNvPr id="1696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140968"/>
            <a:ext cx="6169025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Ellipse 15"/>
          <p:cNvSpPr/>
          <p:nvPr/>
        </p:nvSpPr>
        <p:spPr bwMode="auto">
          <a:xfrm>
            <a:off x="3707904" y="3429000"/>
            <a:ext cx="216024" cy="216024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Ellipse 16"/>
          <p:cNvSpPr/>
          <p:nvPr/>
        </p:nvSpPr>
        <p:spPr bwMode="auto">
          <a:xfrm>
            <a:off x="4211960" y="2636912"/>
            <a:ext cx="216024" cy="216024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9" name="Gerade Verbindung 18"/>
          <p:cNvCxnSpPr>
            <a:stCxn id="16" idx="7"/>
            <a:endCxn id="17" idx="3"/>
          </p:cNvCxnSpPr>
          <p:nvPr/>
        </p:nvCxnSpPr>
        <p:spPr bwMode="auto">
          <a:xfrm rot="5400000" flipH="1" flipV="1">
            <a:off x="3748276" y="2965316"/>
            <a:ext cx="639336" cy="351304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Ellipse 22"/>
          <p:cNvSpPr/>
          <p:nvPr/>
        </p:nvSpPr>
        <p:spPr bwMode="auto">
          <a:xfrm>
            <a:off x="5899780" y="3860726"/>
            <a:ext cx="216024" cy="216024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Ellipse 23"/>
          <p:cNvSpPr/>
          <p:nvPr/>
        </p:nvSpPr>
        <p:spPr bwMode="auto">
          <a:xfrm>
            <a:off x="6403836" y="3068638"/>
            <a:ext cx="216024" cy="216024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5" name="Gerade Verbindung 24"/>
          <p:cNvCxnSpPr>
            <a:stCxn id="23" idx="7"/>
            <a:endCxn id="24" idx="3"/>
          </p:cNvCxnSpPr>
          <p:nvPr/>
        </p:nvCxnSpPr>
        <p:spPr bwMode="auto">
          <a:xfrm rot="5400000" flipH="1" flipV="1">
            <a:off x="5940152" y="3397042"/>
            <a:ext cx="639336" cy="351304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Ellipse 25"/>
          <p:cNvSpPr/>
          <p:nvPr/>
        </p:nvSpPr>
        <p:spPr bwMode="auto">
          <a:xfrm>
            <a:off x="2155364" y="3676338"/>
            <a:ext cx="216024" cy="216024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1835696" y="2852614"/>
            <a:ext cx="216024" cy="216024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8" name="Gerade Verbindung 27"/>
          <p:cNvCxnSpPr>
            <a:stCxn id="26" idx="0"/>
            <a:endCxn id="27" idx="4"/>
          </p:cNvCxnSpPr>
          <p:nvPr/>
        </p:nvCxnSpPr>
        <p:spPr bwMode="auto">
          <a:xfrm rot="16200000" flipV="1">
            <a:off x="1799692" y="3212654"/>
            <a:ext cx="607700" cy="31966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extfeld 17"/>
          <p:cNvSpPr txBox="1"/>
          <p:nvPr/>
        </p:nvSpPr>
        <p:spPr>
          <a:xfrm>
            <a:off x="7164288" y="4869160"/>
            <a:ext cx="15376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Alibi" pitchFamily="2" charset="0"/>
              </a:rPr>
              <a:t>genres</a:t>
            </a:r>
            <a:endParaRPr lang="en-US" sz="4400" dirty="0">
              <a:solidFill>
                <a:srgbClr val="FF0000"/>
              </a:solidFill>
              <a:latin typeface="Alibi" pitchFamily="2" charset="0"/>
            </a:endParaRPr>
          </a:p>
        </p:txBody>
      </p:sp>
      <p:sp>
        <p:nvSpPr>
          <p:cNvPr id="20" name="Ellipse 19"/>
          <p:cNvSpPr/>
          <p:nvPr/>
        </p:nvSpPr>
        <p:spPr bwMode="auto">
          <a:xfrm>
            <a:off x="1475656" y="2636912"/>
            <a:ext cx="5472608" cy="720080"/>
          </a:xfrm>
          <a:prstGeom prst="ellipse">
            <a:avLst/>
          </a:prstGeom>
          <a:solidFill>
            <a:srgbClr val="FFFF00">
              <a:alpha val="5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7402724" y="2276872"/>
            <a:ext cx="11029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closure /</a:t>
            </a:r>
          </a:p>
          <a:p>
            <a:r>
              <a:rPr lang="en-US" b="1" dirty="0" smtClean="0"/>
              <a:t>chunking</a:t>
            </a:r>
            <a:endParaRPr lang="en-US" b="1" dirty="0"/>
          </a:p>
        </p:txBody>
      </p:sp>
      <p:cxnSp>
        <p:nvCxnSpPr>
          <p:cNvPr id="29" name="Gerade Verbindung mit Pfeil 28"/>
          <p:cNvCxnSpPr>
            <a:stCxn id="21" idx="1"/>
          </p:cNvCxnSpPr>
          <p:nvPr/>
        </p:nvCxnSpPr>
        <p:spPr bwMode="auto">
          <a:xfrm rot="10800000" flipV="1">
            <a:off x="6660232" y="2569260"/>
            <a:ext cx="742492" cy="28367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Textfeld 29"/>
          <p:cNvSpPr txBox="1"/>
          <p:nvPr/>
        </p:nvSpPr>
        <p:spPr>
          <a:xfrm>
            <a:off x="179512" y="2132856"/>
            <a:ext cx="19768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completed activity</a:t>
            </a:r>
            <a:endParaRPr lang="en-US" b="1" dirty="0"/>
          </a:p>
        </p:txBody>
      </p:sp>
      <p:sp>
        <p:nvSpPr>
          <p:cNvPr id="31" name="Textfeld 30"/>
          <p:cNvSpPr txBox="1"/>
          <p:nvPr/>
        </p:nvSpPr>
        <p:spPr>
          <a:xfrm>
            <a:off x="251520" y="4509120"/>
            <a:ext cx="1633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completed text</a:t>
            </a:r>
            <a:endParaRPr lang="en-US" b="1" dirty="0"/>
          </a:p>
        </p:txBody>
      </p:sp>
      <p:sp>
        <p:nvSpPr>
          <p:cNvPr id="32" name="Pfeil nach oben und unten 31"/>
          <p:cNvSpPr/>
          <p:nvPr/>
        </p:nvSpPr>
        <p:spPr bwMode="auto">
          <a:xfrm>
            <a:off x="899592" y="2420888"/>
            <a:ext cx="216024" cy="2160240"/>
          </a:xfrm>
          <a:prstGeom prst="upDown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96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3" grpId="0" animBg="1"/>
      <p:bldP spid="24" grpId="0" animBg="1"/>
      <p:bldP spid="26" grpId="0" animBg="1"/>
      <p:bldP spid="27" grpId="0" animBg="1"/>
      <p:bldP spid="18" grpId="0"/>
      <p:bldP spid="20" grpId="0" animBg="1"/>
      <p:bldP spid="21" grpId="0"/>
      <p:bldP spid="30" grpId="0"/>
      <p:bldP spid="31" grpId="0"/>
      <p:bldP spid="3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250825" y="1700213"/>
            <a:ext cx="7993063" cy="4033837"/>
          </a:xfrm>
          <a:prstGeom prst="ellipse">
            <a:avLst/>
          </a:prstGeom>
          <a:solidFill>
            <a:srgbClr val="99CCFF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171" name="Oval 3"/>
          <p:cNvSpPr>
            <a:spLocks noChangeArrowheads="1"/>
          </p:cNvSpPr>
          <p:nvPr/>
        </p:nvSpPr>
        <p:spPr bwMode="auto">
          <a:xfrm>
            <a:off x="395288" y="2420938"/>
            <a:ext cx="7199312" cy="3240087"/>
          </a:xfrm>
          <a:prstGeom prst="ellipse">
            <a:avLst/>
          </a:prstGeom>
          <a:solidFill>
            <a:srgbClr val="CCFFCC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FFCC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1042988" y="3213100"/>
            <a:ext cx="5976937" cy="2449513"/>
          </a:xfrm>
          <a:prstGeom prst="ellipse">
            <a:avLst/>
          </a:prstGeom>
          <a:solidFill>
            <a:schemeClr val="tx1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ECFF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5076056" y="2636838"/>
            <a:ext cx="11769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 dirty="0" smtClean="0"/>
              <a:t>context</a:t>
            </a:r>
            <a:endParaRPr lang="en-GB" sz="2400" dirty="0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5580063" y="1989138"/>
            <a:ext cx="1322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/>
              <a:t>ideology</a:t>
            </a:r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-1" y="260350"/>
            <a:ext cx="8964613" cy="936625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The social system provides an environment for </a:t>
            </a:r>
            <a:r>
              <a:rPr lang="en-US" dirty="0" err="1" smtClean="0"/>
              <a:t>mobilising</a:t>
            </a:r>
            <a:r>
              <a:rPr lang="en-US" dirty="0" smtClean="0"/>
              <a:t> semiotic modes</a:t>
            </a:r>
            <a:endParaRPr lang="en-US" dirty="0"/>
          </a:p>
        </p:txBody>
      </p:sp>
      <p:pic>
        <p:nvPicPr>
          <p:cNvPr id="1696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933056"/>
            <a:ext cx="2448272" cy="104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Ellipse 16"/>
          <p:cNvSpPr/>
          <p:nvPr/>
        </p:nvSpPr>
        <p:spPr bwMode="auto">
          <a:xfrm>
            <a:off x="4211960" y="2636912"/>
            <a:ext cx="216024" cy="216024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Ellipse 23"/>
          <p:cNvSpPr/>
          <p:nvPr/>
        </p:nvSpPr>
        <p:spPr bwMode="auto">
          <a:xfrm>
            <a:off x="6403836" y="3068638"/>
            <a:ext cx="216024" cy="216024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5" name="Gerade Verbindung 24"/>
          <p:cNvCxnSpPr>
            <a:stCxn id="23" idx="0"/>
            <a:endCxn id="24" idx="3"/>
          </p:cNvCxnSpPr>
          <p:nvPr/>
        </p:nvCxnSpPr>
        <p:spPr bwMode="auto">
          <a:xfrm rot="5400000" flipH="1" flipV="1">
            <a:off x="5901803" y="3687419"/>
            <a:ext cx="968062" cy="99276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Ellipse 25"/>
          <p:cNvSpPr/>
          <p:nvPr/>
        </p:nvSpPr>
        <p:spPr bwMode="auto">
          <a:xfrm>
            <a:off x="2195736" y="3933056"/>
            <a:ext cx="216024" cy="216024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1835696" y="2852614"/>
            <a:ext cx="216024" cy="216024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8" name="Gerade Verbindung 27"/>
          <p:cNvCxnSpPr>
            <a:stCxn id="26" idx="0"/>
            <a:endCxn id="27" idx="4"/>
          </p:cNvCxnSpPr>
          <p:nvPr/>
        </p:nvCxnSpPr>
        <p:spPr bwMode="auto">
          <a:xfrm rot="16200000" flipV="1">
            <a:off x="1691519" y="3320827"/>
            <a:ext cx="864418" cy="36004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4437112"/>
            <a:ext cx="2448272" cy="104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429000"/>
            <a:ext cx="2448272" cy="104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077072"/>
            <a:ext cx="2448272" cy="104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Ellipse 22"/>
          <p:cNvSpPr/>
          <p:nvPr/>
        </p:nvSpPr>
        <p:spPr bwMode="auto">
          <a:xfrm>
            <a:off x="6228184" y="4221088"/>
            <a:ext cx="216024" cy="216024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Ellipse 15"/>
          <p:cNvSpPr/>
          <p:nvPr/>
        </p:nvSpPr>
        <p:spPr bwMode="auto">
          <a:xfrm>
            <a:off x="3923928" y="3573016"/>
            <a:ext cx="216024" cy="216024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9" name="Gerade Verbindung 18"/>
          <p:cNvCxnSpPr>
            <a:stCxn id="16" idx="7"/>
            <a:endCxn id="17" idx="3"/>
          </p:cNvCxnSpPr>
          <p:nvPr/>
        </p:nvCxnSpPr>
        <p:spPr bwMode="auto">
          <a:xfrm rot="5400000" flipH="1" flipV="1">
            <a:off x="3784280" y="3145336"/>
            <a:ext cx="783352" cy="13528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Textfeld 21"/>
          <p:cNvSpPr txBox="1"/>
          <p:nvPr/>
        </p:nvSpPr>
        <p:spPr>
          <a:xfrm>
            <a:off x="5086479" y="5229200"/>
            <a:ext cx="4057521" cy="769441"/>
          </a:xfrm>
          <a:prstGeom prst="rect">
            <a:avLst/>
          </a:prstGeom>
          <a:solidFill>
            <a:srgbClr val="FFFFFF">
              <a:alpha val="54902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Alibi" pitchFamily="2" charset="0"/>
              </a:rPr>
              <a:t>multimodal genres</a:t>
            </a:r>
            <a:endParaRPr lang="en-US" sz="4400" dirty="0">
              <a:solidFill>
                <a:srgbClr val="FF0000"/>
              </a:solidFill>
              <a:latin typeface="Alibi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96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4" grpId="0" animBg="1"/>
      <p:bldP spid="26" grpId="0" animBg="1"/>
      <p:bldP spid="27" grpId="0" animBg="1"/>
      <p:bldP spid="23" grpId="0" animBg="1"/>
      <p:bldP spid="16" grpId="0" animBg="1"/>
      <p:bldP spid="2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gannet-wikipedia.png"/>
          <p:cNvPicPr>
            <a:picLocks noChangeAspect="1"/>
          </p:cNvPicPr>
          <p:nvPr/>
        </p:nvPicPr>
        <p:blipFill>
          <a:blip r:embed="rId3" cstate="print">
            <a:lum bright="-20000" contrast="28000"/>
          </a:blip>
          <a:stretch>
            <a:fillRect/>
          </a:stretch>
        </p:blipFill>
        <p:spPr>
          <a:xfrm>
            <a:off x="4390757" y="0"/>
            <a:ext cx="3061563" cy="68580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395536" y="1844824"/>
            <a:ext cx="3368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visual design</a:t>
            </a:r>
          </a:p>
          <a:p>
            <a:r>
              <a:rPr lang="en-US" dirty="0" smtClean="0"/>
              <a:t>(enforced by automatic generation)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539552" y="3068638"/>
            <a:ext cx="292419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‘flow around’ objects</a:t>
            </a:r>
          </a:p>
          <a:p>
            <a:endParaRPr lang="en-US" dirty="0" smtClean="0"/>
          </a:p>
          <a:p>
            <a:pPr marL="400050" indent="-400050">
              <a:buAutoNum type="romanLcParenBoth"/>
            </a:pPr>
            <a:r>
              <a:rPr lang="en-US" dirty="0" smtClean="0"/>
              <a:t>fixed on the page</a:t>
            </a:r>
          </a:p>
          <a:p>
            <a:pPr marL="400050" indent="-400050">
              <a:buAutoNum type="romanLcParenBoth"/>
            </a:pPr>
            <a:r>
              <a:rPr lang="en-US" dirty="0" smtClean="0"/>
              <a:t>fixed in the viewing space</a:t>
            </a:r>
            <a:endParaRPr lang="en-US" dirty="0"/>
          </a:p>
        </p:txBody>
      </p:sp>
      <p:sp>
        <p:nvSpPr>
          <p:cNvPr id="5" name="Textfeld 4"/>
          <p:cNvSpPr txBox="1"/>
          <p:nvPr/>
        </p:nvSpPr>
        <p:spPr>
          <a:xfrm>
            <a:off x="251520" y="260648"/>
            <a:ext cx="38455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Wikipedia Gannets</a:t>
            </a:r>
            <a:endParaRPr 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whatbird-ganne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0"/>
            <a:ext cx="1849374" cy="68580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55576" y="476672"/>
            <a:ext cx="21836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whatbird.com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Nature-gannet.png"/>
          <p:cNvPicPr>
            <a:picLocks noChangeAspect="1"/>
          </p:cNvPicPr>
          <p:nvPr/>
        </p:nvPicPr>
        <p:blipFill>
          <a:blip r:embed="rId3" cstate="print">
            <a:lum bright="-23000" contrast="25000"/>
          </a:blip>
          <a:stretch>
            <a:fillRect/>
          </a:stretch>
        </p:blipFill>
        <p:spPr>
          <a:xfrm>
            <a:off x="3491880" y="188640"/>
            <a:ext cx="4248472" cy="632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/>
          <p:cNvSpPr/>
          <p:nvPr/>
        </p:nvSpPr>
        <p:spPr bwMode="auto">
          <a:xfrm>
            <a:off x="3419872" y="188640"/>
            <a:ext cx="4320480" cy="6336704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Grafik 2" descr="eNature-gannet.png"/>
          <p:cNvPicPr>
            <a:picLocks noChangeAspect="1"/>
          </p:cNvPicPr>
          <p:nvPr/>
        </p:nvPicPr>
        <p:blipFill>
          <a:blip r:embed="rId3" cstate="print">
            <a:lum bright="-23000" contrast="25000"/>
          </a:blip>
          <a:stretch>
            <a:fillRect/>
          </a:stretch>
        </p:blipFill>
        <p:spPr>
          <a:xfrm>
            <a:off x="3491880" y="188640"/>
            <a:ext cx="4248472" cy="6320685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 bwMode="auto">
          <a:xfrm>
            <a:off x="3563888" y="836712"/>
            <a:ext cx="2952328" cy="5616624"/>
          </a:xfrm>
          <a:prstGeom prst="rect">
            <a:avLst/>
          </a:prstGeom>
          <a:noFill/>
          <a:ln w="762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hteck 4"/>
          <p:cNvSpPr/>
          <p:nvPr/>
        </p:nvSpPr>
        <p:spPr bwMode="auto">
          <a:xfrm>
            <a:off x="3635896" y="1196752"/>
            <a:ext cx="1512168" cy="5184576"/>
          </a:xfrm>
          <a:prstGeom prst="rect">
            <a:avLst/>
          </a:prstGeom>
          <a:noFill/>
          <a:ln w="571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5148064" y="1196752"/>
            <a:ext cx="1296144" cy="5184576"/>
          </a:xfrm>
          <a:prstGeom prst="rect">
            <a:avLst/>
          </a:prstGeom>
          <a:noFill/>
          <a:ln w="571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5220072" y="1268760"/>
            <a:ext cx="1152128" cy="3528392"/>
          </a:xfrm>
          <a:prstGeom prst="rect">
            <a:avLst/>
          </a:prstGeom>
          <a:noFill/>
          <a:ln w="5715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3707904" y="1268760"/>
            <a:ext cx="1368152" cy="1440160"/>
          </a:xfrm>
          <a:prstGeom prst="rect">
            <a:avLst/>
          </a:prstGeom>
          <a:noFill/>
          <a:ln w="5715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3707904" y="2852936"/>
            <a:ext cx="1368152" cy="864096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hteck 9"/>
          <p:cNvSpPr/>
          <p:nvPr/>
        </p:nvSpPr>
        <p:spPr bwMode="auto">
          <a:xfrm>
            <a:off x="3707904" y="4077072"/>
            <a:ext cx="1368152" cy="576064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hteck 10"/>
          <p:cNvSpPr/>
          <p:nvPr/>
        </p:nvSpPr>
        <p:spPr bwMode="auto">
          <a:xfrm>
            <a:off x="5220072" y="4869160"/>
            <a:ext cx="1152128" cy="1368152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6588224" y="980728"/>
            <a:ext cx="1008112" cy="1512168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hteck 12"/>
          <p:cNvSpPr/>
          <p:nvPr/>
        </p:nvSpPr>
        <p:spPr bwMode="auto">
          <a:xfrm>
            <a:off x="3563888" y="260648"/>
            <a:ext cx="4032448" cy="504056"/>
          </a:xfrm>
          <a:prstGeom prst="rect">
            <a:avLst/>
          </a:prstGeom>
          <a:noFill/>
          <a:ln w="762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Changes </a:t>
            </a:r>
            <a:r>
              <a:rPr lang="en-US" dirty="0" smtClean="0"/>
              <a:t>over time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87624" y="1844824"/>
            <a:ext cx="7219950" cy="3581400"/>
          </a:xfrm>
        </p:spPr>
        <p:txBody>
          <a:bodyPr/>
          <a:lstStyle/>
          <a:p>
            <a:r>
              <a:rPr lang="en-US" dirty="0" smtClean="0"/>
              <a:t>Change in the </a:t>
            </a:r>
            <a:r>
              <a:rPr lang="en-US" b="1" dirty="0" smtClean="0">
                <a:solidFill>
                  <a:srgbClr val="C00000"/>
                </a:solidFill>
              </a:rPr>
              <a:t>medium</a:t>
            </a:r>
            <a:endParaRPr lang="en-US" dirty="0" smtClean="0"/>
          </a:p>
          <a:p>
            <a:pPr lvl="1"/>
            <a:r>
              <a:rPr lang="en-US" dirty="0" smtClean="0"/>
              <a:t>page-based media making increased use of the page-flow semiotic mode</a:t>
            </a:r>
          </a:p>
          <a:p>
            <a:pPr lvl="1"/>
            <a:r>
              <a:rPr lang="en-US" dirty="0" smtClean="0"/>
              <a:t>rhetorical strategies then free to be expressed using the broader range of semiotic modes that can be combined</a:t>
            </a:r>
          </a:p>
          <a:p>
            <a:pPr lvl="1"/>
            <a:r>
              <a:rPr lang="en-US" dirty="0" smtClean="0"/>
              <a:t>web-based documents still imitating previous page-based media by and large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Motivations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59632" y="1772816"/>
            <a:ext cx="7219950" cy="3581400"/>
          </a:xfrm>
        </p:spPr>
        <p:txBody>
          <a:bodyPr/>
          <a:lstStyle/>
          <a:p>
            <a:r>
              <a:rPr lang="en-US" dirty="0" smtClean="0"/>
              <a:t>We need to make these separations in order to track semiotic modes across time more effectively, to some extent independently of their particular manifestations in individual genres</a:t>
            </a:r>
          </a:p>
          <a:p>
            <a:r>
              <a:rPr lang="en-US" dirty="0" smtClean="0"/>
              <a:t>We also need these to separate out </a:t>
            </a:r>
            <a:br>
              <a:rPr lang="en-US" dirty="0" smtClean="0"/>
            </a:br>
            <a:r>
              <a:rPr lang="en-US" dirty="0" smtClean="0"/>
              <a:t>features of the medium (and its </a:t>
            </a:r>
            <a:br>
              <a:rPr lang="en-US" dirty="0" smtClean="0"/>
            </a:br>
            <a:r>
              <a:rPr lang="en-US" dirty="0" smtClean="0"/>
              <a:t>virtual </a:t>
            </a:r>
            <a:r>
              <a:rPr lang="en-US" dirty="0" err="1" smtClean="0"/>
              <a:t>artefacts</a:t>
            </a:r>
            <a:r>
              <a:rPr lang="en-US" dirty="0" smtClean="0"/>
              <a:t>) and those of genres</a:t>
            </a:r>
          </a:p>
        </p:txBody>
      </p:sp>
      <p:pic>
        <p:nvPicPr>
          <p:cNvPr id="1800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3429000"/>
            <a:ext cx="1766564" cy="2853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Ellipse 6"/>
          <p:cNvSpPr/>
          <p:nvPr/>
        </p:nvSpPr>
        <p:spPr bwMode="auto">
          <a:xfrm>
            <a:off x="6732365" y="3284984"/>
            <a:ext cx="2016099" cy="504056"/>
          </a:xfrm>
          <a:prstGeom prst="ellipse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Motivations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59632" y="1772816"/>
            <a:ext cx="7219950" cy="3581400"/>
          </a:xfrm>
        </p:spPr>
        <p:txBody>
          <a:bodyPr/>
          <a:lstStyle/>
          <a:p>
            <a:r>
              <a:rPr lang="en-US" dirty="0" smtClean="0"/>
              <a:t>We need to make these separations in order to track semiotic modes across time more effectively, to some extent independently of their particular manifestations in individual genres</a:t>
            </a:r>
          </a:p>
          <a:p>
            <a:r>
              <a:rPr lang="en-US" dirty="0" smtClean="0"/>
              <a:t>We also need these to separate out </a:t>
            </a:r>
            <a:br>
              <a:rPr lang="en-US" dirty="0" smtClean="0"/>
            </a:br>
            <a:r>
              <a:rPr lang="en-US" dirty="0" smtClean="0"/>
              <a:t>features of the medium (and its </a:t>
            </a:r>
            <a:br>
              <a:rPr lang="en-US" dirty="0" smtClean="0"/>
            </a:br>
            <a:r>
              <a:rPr lang="en-US" dirty="0" smtClean="0"/>
              <a:t>virtual </a:t>
            </a:r>
            <a:r>
              <a:rPr lang="en-US" dirty="0" err="1" smtClean="0"/>
              <a:t>artefacts</a:t>
            </a:r>
            <a:r>
              <a:rPr lang="en-US" dirty="0" smtClean="0"/>
              <a:t>) and those of genres</a:t>
            </a:r>
          </a:p>
        </p:txBody>
      </p:sp>
      <p:pic>
        <p:nvPicPr>
          <p:cNvPr id="4" name="Grafik 3" descr="social-media-tags-englis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8344" y="3429000"/>
            <a:ext cx="519072" cy="2952650"/>
          </a:xfrm>
          <a:prstGeom prst="rect">
            <a:avLst/>
          </a:prstGeom>
        </p:spPr>
      </p:pic>
      <p:pic>
        <p:nvPicPr>
          <p:cNvPr id="5" name="Grafik 4" descr="social-media-tags-germa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5013176"/>
            <a:ext cx="5301096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Reasons</a:t>
            </a:r>
            <a:r>
              <a:rPr lang="en-US" dirty="0" smtClean="0"/>
              <a:t>...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59632" y="1628800"/>
            <a:ext cx="7219950" cy="3581400"/>
          </a:xfrm>
        </p:spPr>
        <p:txBody>
          <a:bodyPr/>
          <a:lstStyle/>
          <a:p>
            <a:r>
              <a:rPr lang="en-US" dirty="0" smtClean="0"/>
              <a:t>we have pretty good intuitions about which genres </a:t>
            </a:r>
            <a:r>
              <a:rPr lang="en-US" i="1" dirty="0" smtClean="0"/>
              <a:t>particular texts </a:t>
            </a:r>
            <a:r>
              <a:rPr lang="en-US" dirty="0" smtClean="0"/>
              <a:t>belong </a:t>
            </a:r>
            <a:r>
              <a:rPr lang="en-US" dirty="0" smtClean="0"/>
              <a:t>to</a:t>
            </a:r>
            <a:endParaRPr lang="en-US" dirty="0" smtClean="0"/>
          </a:p>
          <a:p>
            <a:r>
              <a:rPr lang="en-US" dirty="0" smtClean="0"/>
              <a:t>we have </a:t>
            </a:r>
            <a:r>
              <a:rPr lang="en-US" b="1" i="1" dirty="0" smtClean="0">
                <a:solidFill>
                  <a:srgbClr val="C00000"/>
                </a:solidFill>
              </a:rPr>
              <a:t>very poor and varied intuitions </a:t>
            </a:r>
            <a:r>
              <a:rPr lang="en-US" dirty="0" smtClean="0"/>
              <a:t>about which genres multimodal </a:t>
            </a:r>
            <a:r>
              <a:rPr lang="en-US" dirty="0" err="1" smtClean="0"/>
              <a:t>artefacts</a:t>
            </a:r>
            <a:r>
              <a:rPr lang="en-US" dirty="0" smtClean="0"/>
              <a:t> belong to ...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(This </a:t>
            </a:r>
            <a:r>
              <a:rPr lang="en-US" dirty="0" smtClean="0"/>
              <a:t>is sometimes attributed to fuzziness, </a:t>
            </a:r>
            <a:r>
              <a:rPr lang="en-US" dirty="0" err="1" smtClean="0"/>
              <a:t>hybridisation</a:t>
            </a:r>
            <a:r>
              <a:rPr lang="en-US" dirty="0" smtClean="0"/>
              <a:t> and permeable boundaries, but this can become just an excuse</a:t>
            </a:r>
            <a:r>
              <a:rPr lang="en-US" dirty="0" smtClean="0"/>
              <a:t>....)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Mapping between modes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133600"/>
            <a:ext cx="5203825" cy="3581400"/>
          </a:xfrm>
        </p:spPr>
        <p:txBody>
          <a:bodyPr/>
          <a:lstStyle/>
          <a:p>
            <a:r>
              <a:rPr lang="en-US" sz="2000" smtClean="0"/>
              <a:t>Defining formal relations between different domains allows meanings made in one domain to put in correspondence with meanings made in another.</a:t>
            </a:r>
          </a:p>
          <a:p>
            <a:endParaRPr lang="en-US" sz="2000" smtClean="0"/>
          </a:p>
          <a:p>
            <a:r>
              <a:rPr lang="en-US" sz="2000" smtClean="0"/>
              <a:t>If we can establish a structural/semantic relationship across domains, then meaning can ‘flow’</a:t>
            </a: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1785938"/>
            <a:ext cx="5940425" cy="1800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sz="3200">
              <a:solidFill>
                <a:srgbClr val="000000"/>
              </a:solidFill>
            </a:endParaRPr>
          </a:p>
        </p:txBody>
      </p:sp>
      <p:sp>
        <p:nvSpPr>
          <p:cNvPr id="56325" name="AutoShape 5"/>
          <p:cNvSpPr>
            <a:spLocks noChangeArrowheads="1"/>
          </p:cNvSpPr>
          <p:nvPr/>
        </p:nvSpPr>
        <p:spPr bwMode="auto">
          <a:xfrm>
            <a:off x="6011863" y="4076700"/>
            <a:ext cx="1296987" cy="504825"/>
          </a:xfrm>
          <a:prstGeom prst="leftArrow">
            <a:avLst>
              <a:gd name="adj1" fmla="val 50000"/>
              <a:gd name="adj2" fmla="val 64230"/>
            </a:avLst>
          </a:prstGeom>
          <a:solidFill>
            <a:srgbClr val="CC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6443663" y="1700213"/>
            <a:ext cx="2424112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800">
                <a:solidFill>
                  <a:srgbClr val="000000"/>
                </a:solidFill>
              </a:rPr>
              <a:t>This appears to be precisely what we do </a:t>
            </a:r>
            <a:r>
              <a:rPr lang="en-US" sz="2800" b="1">
                <a:solidFill>
                  <a:srgbClr val="CC0000"/>
                </a:solidFill>
              </a:rPr>
              <a:t>multimodally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286125" y="928688"/>
            <a:ext cx="4522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</a:rPr>
              <a:t>Intersemiotic translation (between sign systems)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nimBg="1"/>
      <p:bldP spid="56325" grpId="0" animBg="1"/>
      <p:bldP spid="56326" grpId="0"/>
      <p:bldP spid="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283575" cy="936625"/>
          </a:xfrm>
        </p:spPr>
        <p:txBody>
          <a:bodyPr/>
          <a:lstStyle/>
          <a:p>
            <a:pPr algn="l"/>
            <a:r>
              <a:rPr lang="en-US" smtClean="0"/>
              <a:t>Combining modes…</a:t>
            </a:r>
          </a:p>
        </p:txBody>
      </p:sp>
      <p:graphicFrame>
        <p:nvGraphicFramePr>
          <p:cNvPr id="1377283" name="Object 2"/>
          <p:cNvGraphicFramePr>
            <a:graphicFrameLocks noChangeAspect="1"/>
          </p:cNvGraphicFramePr>
          <p:nvPr/>
        </p:nvGraphicFramePr>
        <p:xfrm>
          <a:off x="2124075" y="3213100"/>
          <a:ext cx="4538663" cy="2432050"/>
        </p:xfrm>
        <a:graphic>
          <a:graphicData uri="http://schemas.openxmlformats.org/presentationml/2006/ole">
            <p:oleObj spid="_x0000_s529410" name="Image" r:id="rId4" imgW="2819048" imgH="1511111" progId="">
              <p:embed/>
            </p:oleObj>
          </a:graphicData>
        </a:graphic>
      </p:graphicFrame>
      <p:pic>
        <p:nvPicPr>
          <p:cNvPr id="1377284" name="Picture 4" descr="gannet_collin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8638" y="260350"/>
            <a:ext cx="367030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7285" name="Rectangle 5"/>
          <p:cNvSpPr>
            <a:spLocks noChangeArrowheads="1"/>
          </p:cNvSpPr>
          <p:nvPr/>
        </p:nvSpPr>
        <p:spPr bwMode="auto">
          <a:xfrm>
            <a:off x="5435600" y="5373688"/>
            <a:ext cx="2520950" cy="1150937"/>
          </a:xfrm>
          <a:prstGeom prst="rect">
            <a:avLst/>
          </a:prstGeom>
          <a:noFill/>
          <a:ln w="38100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377286" name="AutoShape 6"/>
          <p:cNvSpPr>
            <a:spLocks noChangeArrowheads="1"/>
          </p:cNvSpPr>
          <p:nvPr/>
        </p:nvSpPr>
        <p:spPr bwMode="auto">
          <a:xfrm flipH="1">
            <a:off x="2555875" y="4221163"/>
            <a:ext cx="4679950" cy="720725"/>
          </a:xfrm>
          <a:prstGeom prst="notchedRightArrow">
            <a:avLst>
              <a:gd name="adj1" fmla="val 53741"/>
              <a:gd name="adj2" fmla="val 113935"/>
            </a:avLst>
          </a:prstGeom>
          <a:solidFill>
            <a:srgbClr val="FF0000">
              <a:alpha val="52156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377287" name="AutoShape 7"/>
          <p:cNvSpPr>
            <a:spLocks noChangeArrowheads="1"/>
          </p:cNvSpPr>
          <p:nvPr/>
        </p:nvSpPr>
        <p:spPr bwMode="auto">
          <a:xfrm>
            <a:off x="2843213" y="3789363"/>
            <a:ext cx="3817937" cy="144462"/>
          </a:xfrm>
          <a:prstGeom prst="rightArrow">
            <a:avLst>
              <a:gd name="adj1" fmla="val 50000"/>
              <a:gd name="adj2" fmla="val 66071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pic>
        <p:nvPicPr>
          <p:cNvPr id="8" name="Grafik 7" descr="gannet-page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6350" y="1643063"/>
            <a:ext cx="9148763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7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377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377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377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7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377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7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37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7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377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7285" grpId="0" animBg="1"/>
      <p:bldP spid="1377285" grpId="1" animBg="1"/>
      <p:bldP spid="1377286" grpId="0" animBg="1"/>
      <p:bldP spid="1377287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basic challenge of </a:t>
            </a:r>
            <a:r>
              <a:rPr lang="en-US" dirty="0" smtClean="0"/>
              <a:t>‘multimodality’</a:t>
            </a:r>
          </a:p>
        </p:txBody>
      </p:sp>
      <p:sp>
        <p:nvSpPr>
          <p:cNvPr id="3" name="Untertite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</a:t>
            </a:r>
            <a:r>
              <a:rPr lang="en-US" dirty="0" smtClean="0"/>
              <a:t>can we start describing how these different kinds of meanings are combined</a:t>
            </a:r>
            <a:r>
              <a:rPr lang="en-US" dirty="0" smtClean="0"/>
              <a:t>?</a:t>
            </a:r>
          </a:p>
          <a:p>
            <a:r>
              <a:rPr lang="en-US" dirty="0" smtClean="0"/>
              <a:t>How can very different systems ‘work together’?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Metaphor</a:t>
            </a:r>
            <a:endParaRPr lang="en-US" dirty="0"/>
          </a:p>
        </p:txBody>
      </p:sp>
      <p:sp>
        <p:nvSpPr>
          <p:cNvPr id="3" name="Wolke 2"/>
          <p:cNvSpPr/>
          <p:nvPr/>
        </p:nvSpPr>
        <p:spPr>
          <a:xfrm>
            <a:off x="971600" y="2924944"/>
            <a:ext cx="3168352" cy="165618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Wolke 3"/>
          <p:cNvSpPr/>
          <p:nvPr/>
        </p:nvSpPr>
        <p:spPr>
          <a:xfrm>
            <a:off x="5220072" y="2996952"/>
            <a:ext cx="3168352" cy="165618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feld 4"/>
          <p:cNvSpPr txBox="1"/>
          <p:nvPr/>
        </p:nvSpPr>
        <p:spPr>
          <a:xfrm>
            <a:off x="1691680" y="4869160"/>
            <a:ext cx="1574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 domain</a:t>
            </a:r>
            <a:endParaRPr lang="en-US" dirty="0"/>
          </a:p>
        </p:txBody>
      </p:sp>
      <p:sp>
        <p:nvSpPr>
          <p:cNvPr id="6" name="Textfeld 5"/>
          <p:cNvSpPr txBox="1"/>
          <p:nvPr/>
        </p:nvSpPr>
        <p:spPr>
          <a:xfrm>
            <a:off x="6012160" y="4869160"/>
            <a:ext cx="1510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target domain</a:t>
            </a:r>
            <a:endParaRPr lang="en-US" dirty="0"/>
          </a:p>
        </p:txBody>
      </p:sp>
      <p:sp>
        <p:nvSpPr>
          <p:cNvPr id="7" name="Nach unten gekrümmter Pfeil 6"/>
          <p:cNvSpPr/>
          <p:nvPr/>
        </p:nvSpPr>
        <p:spPr>
          <a:xfrm>
            <a:off x="2699792" y="2564904"/>
            <a:ext cx="3744416" cy="864096"/>
          </a:xfrm>
          <a:prstGeom prst="curvedDownArrow">
            <a:avLst>
              <a:gd name="adj1" fmla="val 25000"/>
              <a:gd name="adj2" fmla="val 50000"/>
              <a:gd name="adj3" fmla="val 35854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‘Conceptual Blending’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1619672" y="2348880"/>
            <a:ext cx="54726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what’s the difference between a Houseboat and a Boathouse? 	</a:t>
            </a:r>
            <a:r>
              <a:rPr lang="en-US" sz="4000" dirty="0" smtClean="0">
                <a:sym typeface="Wingdings" pitchFamily="2" charset="2"/>
              </a:rPr>
              <a:t>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8534400" cy="936625"/>
          </a:xfrm>
        </p:spPr>
        <p:txBody>
          <a:bodyPr>
            <a:noAutofit/>
          </a:bodyPr>
          <a:lstStyle/>
          <a:p>
            <a:r>
              <a:rPr lang="en-US" sz="1800" dirty="0" smtClean="0"/>
              <a:t>Making Conceptual Blends</a:t>
            </a:r>
            <a:br>
              <a:rPr lang="en-US" sz="1800" dirty="0" smtClean="0"/>
            </a:br>
            <a:r>
              <a:rPr lang="en-US" sz="1800" dirty="0" smtClean="0"/>
              <a:t>(</a:t>
            </a:r>
            <a:r>
              <a:rPr lang="en-US" sz="1800" dirty="0" err="1" smtClean="0"/>
              <a:t>Goguen</a:t>
            </a:r>
            <a:r>
              <a:rPr lang="en-US" sz="1800" dirty="0" smtClean="0"/>
              <a:t>)</a:t>
            </a:r>
            <a:endParaRPr lang="en-US" sz="1800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09550"/>
            <a:ext cx="5886450" cy="643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hteck 3"/>
          <p:cNvSpPr/>
          <p:nvPr/>
        </p:nvSpPr>
        <p:spPr>
          <a:xfrm>
            <a:off x="4572000" y="116632"/>
            <a:ext cx="3960440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hteck 4"/>
          <p:cNvSpPr/>
          <p:nvPr/>
        </p:nvSpPr>
        <p:spPr>
          <a:xfrm>
            <a:off x="5796136" y="980728"/>
            <a:ext cx="2655912" cy="3808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hteck 5"/>
          <p:cNvSpPr/>
          <p:nvPr/>
        </p:nvSpPr>
        <p:spPr>
          <a:xfrm>
            <a:off x="2492152" y="980728"/>
            <a:ext cx="2655912" cy="3808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eck 7"/>
          <p:cNvSpPr/>
          <p:nvPr/>
        </p:nvSpPr>
        <p:spPr>
          <a:xfrm>
            <a:off x="2483768" y="116632"/>
            <a:ext cx="3960440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feld 9"/>
          <p:cNvSpPr txBox="1"/>
          <p:nvPr/>
        </p:nvSpPr>
        <p:spPr>
          <a:xfrm>
            <a:off x="179512" y="3429000"/>
            <a:ext cx="17281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difference </a:t>
            </a:r>
            <a:r>
              <a:rPr lang="en-US" sz="2000" dirty="0" smtClean="0"/>
              <a:t>between a </a:t>
            </a:r>
            <a:r>
              <a:rPr lang="en-US" sz="2000" dirty="0" smtClean="0"/>
              <a:t>houseboat </a:t>
            </a:r>
            <a:r>
              <a:rPr lang="en-US" sz="2000" dirty="0" smtClean="0"/>
              <a:t>and a </a:t>
            </a:r>
            <a:r>
              <a:rPr lang="en-US" sz="2000" dirty="0" smtClean="0"/>
              <a:t>boathouse</a:t>
            </a:r>
            <a:endParaRPr lang="en-US" sz="2000" dirty="0"/>
          </a:p>
        </p:txBody>
      </p:sp>
      <p:sp>
        <p:nvSpPr>
          <p:cNvPr id="11" name="Rechteck 10"/>
          <p:cNvSpPr/>
          <p:nvPr/>
        </p:nvSpPr>
        <p:spPr>
          <a:xfrm>
            <a:off x="1115616" y="548680"/>
            <a:ext cx="1824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houseboat 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4907702" y="548680"/>
            <a:ext cx="1824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boathouse 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" grpId="1" animBg="1"/>
      <p:bldP spid="6" grpId="2" animBg="1"/>
      <p:bldP spid="8" grpId="0" animBg="1"/>
      <p:bldP spid="11" grpId="0"/>
      <p:bldP spid="12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bgerundetes Rechteck 4"/>
          <p:cNvSpPr/>
          <p:nvPr/>
        </p:nvSpPr>
        <p:spPr bwMode="auto">
          <a:xfrm>
            <a:off x="1835696" y="3284984"/>
            <a:ext cx="1512168" cy="936104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Semiotic Multiplication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2050662" y="3356992"/>
            <a:ext cx="10118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text</a:t>
            </a:r>
            <a:endParaRPr lang="en-US" sz="4000" dirty="0"/>
          </a:p>
        </p:txBody>
      </p:sp>
      <p:sp>
        <p:nvSpPr>
          <p:cNvPr id="6" name="Abgerundetes Rechteck 5"/>
          <p:cNvSpPr/>
          <p:nvPr/>
        </p:nvSpPr>
        <p:spPr bwMode="auto">
          <a:xfrm>
            <a:off x="4644008" y="3284984"/>
            <a:ext cx="1872208" cy="936104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858974" y="3356992"/>
            <a:ext cx="15824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image</a:t>
            </a:r>
            <a:endParaRPr lang="en-US" sz="4000" dirty="0"/>
          </a:p>
        </p:txBody>
      </p:sp>
      <p:sp>
        <p:nvSpPr>
          <p:cNvPr id="8" name="Textfeld 7"/>
          <p:cNvSpPr txBox="1"/>
          <p:nvPr/>
        </p:nvSpPr>
        <p:spPr>
          <a:xfrm>
            <a:off x="539552" y="3789040"/>
            <a:ext cx="14061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field:</a:t>
            </a:r>
          </a:p>
          <a:p>
            <a:r>
              <a:rPr lang="en-US" dirty="0" smtClean="0"/>
              <a:t> activities:</a:t>
            </a:r>
          </a:p>
          <a:p>
            <a:r>
              <a:rPr lang="en-US" dirty="0" smtClean="0"/>
              <a:t>   participants</a:t>
            </a:r>
            <a:endParaRPr lang="en-US" dirty="0"/>
          </a:p>
        </p:txBody>
      </p:sp>
      <p:sp>
        <p:nvSpPr>
          <p:cNvPr id="9" name="Textfeld 8"/>
          <p:cNvSpPr txBox="1"/>
          <p:nvPr/>
        </p:nvSpPr>
        <p:spPr>
          <a:xfrm>
            <a:off x="6639203" y="3861048"/>
            <a:ext cx="192873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visual processes</a:t>
            </a:r>
          </a:p>
          <a:p>
            <a:r>
              <a:rPr lang="en-US" dirty="0" smtClean="0"/>
              <a:t>  visual participants</a:t>
            </a:r>
          </a:p>
          <a:p>
            <a:r>
              <a:rPr lang="en-US" dirty="0" smtClean="0"/>
              <a:t>  visual attributes</a:t>
            </a:r>
          </a:p>
          <a:p>
            <a:r>
              <a:rPr lang="en-US" dirty="0" smtClean="0"/>
              <a:t>spatial relations</a:t>
            </a:r>
            <a:endParaRPr lang="en-US" dirty="0"/>
          </a:p>
        </p:txBody>
      </p:sp>
      <p:sp>
        <p:nvSpPr>
          <p:cNvPr id="10" name="Abgerundetes Rechteck 9"/>
          <p:cNvSpPr/>
          <p:nvPr/>
        </p:nvSpPr>
        <p:spPr bwMode="auto">
          <a:xfrm>
            <a:off x="2268538" y="4869160"/>
            <a:ext cx="3744416" cy="936104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2483768" y="4869160"/>
            <a:ext cx="344036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200" dirty="0" smtClean="0"/>
              <a:t>abstract common </a:t>
            </a:r>
            <a:br>
              <a:rPr lang="en-US" sz="3200" dirty="0" smtClean="0"/>
            </a:br>
            <a:r>
              <a:rPr lang="en-US" sz="3200" dirty="0" smtClean="0"/>
              <a:t>ground</a:t>
            </a:r>
            <a:endParaRPr lang="en-US" sz="3200" dirty="0"/>
          </a:p>
        </p:txBody>
      </p:sp>
      <p:cxnSp>
        <p:nvCxnSpPr>
          <p:cNvPr id="13" name="Gerade Verbindung 12"/>
          <p:cNvCxnSpPr>
            <a:stCxn id="11" idx="0"/>
            <a:endCxn id="5" idx="2"/>
          </p:cNvCxnSpPr>
          <p:nvPr/>
        </p:nvCxnSpPr>
        <p:spPr bwMode="auto">
          <a:xfrm rot="16200000" flipV="1">
            <a:off x="3073830" y="3739038"/>
            <a:ext cx="648072" cy="161217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Gerade Verbindung 14"/>
          <p:cNvCxnSpPr>
            <a:stCxn id="11" idx="0"/>
            <a:endCxn id="6" idx="2"/>
          </p:cNvCxnSpPr>
          <p:nvPr/>
        </p:nvCxnSpPr>
        <p:spPr bwMode="auto">
          <a:xfrm rot="5400000" flipH="1" flipV="1">
            <a:off x="4567995" y="3857044"/>
            <a:ext cx="648072" cy="137616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Abgerundetes Rechteck 15"/>
          <p:cNvSpPr/>
          <p:nvPr/>
        </p:nvSpPr>
        <p:spPr bwMode="auto">
          <a:xfrm>
            <a:off x="3131840" y="1558251"/>
            <a:ext cx="2160240" cy="936104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3491880" y="1750611"/>
            <a:ext cx="135646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200" dirty="0" smtClean="0"/>
              <a:t>‘blend’</a:t>
            </a:r>
            <a:endParaRPr lang="en-US" sz="3200" dirty="0"/>
          </a:p>
        </p:txBody>
      </p:sp>
      <p:cxnSp>
        <p:nvCxnSpPr>
          <p:cNvPr id="18" name="Gerade Verbindung 17"/>
          <p:cNvCxnSpPr>
            <a:stCxn id="16" idx="2"/>
            <a:endCxn id="5" idx="0"/>
          </p:cNvCxnSpPr>
          <p:nvPr/>
        </p:nvCxnSpPr>
        <p:spPr bwMode="auto">
          <a:xfrm rot="5400000">
            <a:off x="3006556" y="2079579"/>
            <a:ext cx="790629" cy="162018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Gerade Verbindung 18"/>
          <p:cNvCxnSpPr>
            <a:stCxn id="16" idx="2"/>
            <a:endCxn id="6" idx="0"/>
          </p:cNvCxnSpPr>
          <p:nvPr/>
        </p:nvCxnSpPr>
        <p:spPr bwMode="auto">
          <a:xfrm rot="16200000" flipH="1">
            <a:off x="4500722" y="2205593"/>
            <a:ext cx="790629" cy="136815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Rechteck 19"/>
          <p:cNvSpPr/>
          <p:nvPr/>
        </p:nvSpPr>
        <p:spPr>
          <a:xfrm>
            <a:off x="2268538" y="908720"/>
            <a:ext cx="66239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Goguen</a:t>
            </a:r>
            <a:r>
              <a:rPr lang="en-US" dirty="0" smtClean="0"/>
              <a:t>, J.A.: An Introduction to Algebraic Semiotics (1999)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6" grpId="0" animBg="1"/>
      <p:bldP spid="17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6242" name="Object 2"/>
          <p:cNvGraphicFramePr>
            <a:graphicFrameLocks noChangeAspect="1"/>
          </p:cNvGraphicFramePr>
          <p:nvPr/>
        </p:nvGraphicFramePr>
        <p:xfrm>
          <a:off x="0" y="1187450"/>
          <a:ext cx="9144000" cy="4481513"/>
        </p:xfrm>
        <a:graphic>
          <a:graphicData uri="http://schemas.openxmlformats.org/presentationml/2006/ole">
            <p:oleObj spid="_x0000_s524290" name="Image" r:id="rId4" imgW="5077548" imgH="2486962" progId="">
              <p:embed/>
            </p:oleObj>
          </a:graphicData>
        </a:graphic>
      </p:graphicFrame>
      <p:sp>
        <p:nvSpPr>
          <p:cNvPr id="906243" name="Text Box 3"/>
          <p:cNvSpPr txBox="1">
            <a:spLocks noChangeArrowheads="1"/>
          </p:cNvSpPr>
          <p:nvPr/>
        </p:nvSpPr>
        <p:spPr bwMode="auto">
          <a:xfrm>
            <a:off x="6242050" y="5661025"/>
            <a:ext cx="2901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800">
                <a:solidFill>
                  <a:prstClr val="black"/>
                </a:solidFill>
                <a:latin typeface="Calibri"/>
              </a:rPr>
              <a:t>Scott McCloud (1993, p95)</a:t>
            </a:r>
          </a:p>
        </p:txBody>
      </p:sp>
      <p:sp>
        <p:nvSpPr>
          <p:cNvPr id="906244" name="Rectangle 4"/>
          <p:cNvSpPr>
            <a:spLocks noChangeArrowheads="1"/>
          </p:cNvSpPr>
          <p:nvPr/>
        </p:nvSpPr>
        <p:spPr bwMode="auto">
          <a:xfrm>
            <a:off x="0" y="260350"/>
            <a:ext cx="85344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200" b="1" dirty="0" smtClean="0">
                <a:solidFill>
                  <a:srgbClr val="000099"/>
                </a:solidFill>
                <a:latin typeface="Calibri"/>
              </a:rPr>
              <a:t>Example: what semiotic resources?</a:t>
            </a:r>
            <a:endParaRPr lang="en-US" sz="3200" b="1" dirty="0">
              <a:solidFill>
                <a:srgbClr val="000099"/>
              </a:solidFill>
              <a:latin typeface="Calibri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0" y="116632"/>
            <a:ext cx="8686800" cy="85010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rgbClr val="C00000"/>
                </a:solidFill>
                <a:latin typeface="Calibri"/>
              </a:rPr>
              <a:t>What’s going on here?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6242" name="Object 2"/>
          <p:cNvGraphicFramePr>
            <a:graphicFrameLocks noChangeAspect="1"/>
          </p:cNvGraphicFramePr>
          <p:nvPr/>
        </p:nvGraphicFramePr>
        <p:xfrm>
          <a:off x="0" y="1187450"/>
          <a:ext cx="9144000" cy="4481513"/>
        </p:xfrm>
        <a:graphic>
          <a:graphicData uri="http://schemas.openxmlformats.org/presentationml/2006/ole">
            <p:oleObj spid="_x0000_s525314" name="Image" r:id="rId4" imgW="5077548" imgH="2486962" progId="">
              <p:embed/>
            </p:oleObj>
          </a:graphicData>
        </a:graphic>
      </p:graphicFrame>
      <p:sp>
        <p:nvSpPr>
          <p:cNvPr id="906243" name="Text Box 3"/>
          <p:cNvSpPr txBox="1">
            <a:spLocks noChangeArrowheads="1"/>
          </p:cNvSpPr>
          <p:nvPr/>
        </p:nvSpPr>
        <p:spPr bwMode="auto">
          <a:xfrm>
            <a:off x="6242050" y="5661025"/>
            <a:ext cx="2901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800">
                <a:solidFill>
                  <a:prstClr val="black"/>
                </a:solidFill>
                <a:latin typeface="Calibri"/>
              </a:rPr>
              <a:t>Scott McCloud (1993, p95)</a:t>
            </a:r>
          </a:p>
        </p:txBody>
      </p:sp>
      <p:sp>
        <p:nvSpPr>
          <p:cNvPr id="906245" name="AutoShape 5"/>
          <p:cNvSpPr>
            <a:spLocks noChangeArrowheads="1"/>
          </p:cNvSpPr>
          <p:nvPr/>
        </p:nvSpPr>
        <p:spPr bwMode="auto">
          <a:xfrm>
            <a:off x="0" y="3933825"/>
            <a:ext cx="8748713" cy="720725"/>
          </a:xfrm>
          <a:prstGeom prst="notchedRightArrow">
            <a:avLst>
              <a:gd name="adj1" fmla="val 53741"/>
              <a:gd name="adj2" fmla="val 212990"/>
            </a:avLst>
          </a:prstGeom>
          <a:solidFill>
            <a:srgbClr val="FF0000">
              <a:alpha val="52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6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6245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8034" name="Object 2"/>
          <p:cNvGraphicFramePr>
            <a:graphicFrameLocks noChangeAspect="1"/>
          </p:cNvGraphicFramePr>
          <p:nvPr/>
        </p:nvGraphicFramePr>
        <p:xfrm>
          <a:off x="1547813" y="1700213"/>
          <a:ext cx="2305050" cy="1130300"/>
        </p:xfrm>
        <a:graphic>
          <a:graphicData uri="http://schemas.openxmlformats.org/presentationml/2006/ole">
            <p:oleObj spid="_x0000_s526338" name="Image" r:id="rId4" imgW="5077548" imgH="2486962" progId="">
              <p:embed/>
            </p:oleObj>
          </a:graphicData>
        </a:graphic>
      </p:graphicFrame>
      <p:sp>
        <p:nvSpPr>
          <p:cNvPr id="428036" name="Rectangle 4"/>
          <p:cNvSpPr>
            <a:spLocks noChangeArrowheads="1"/>
          </p:cNvSpPr>
          <p:nvPr/>
        </p:nvSpPr>
        <p:spPr bwMode="auto">
          <a:xfrm>
            <a:off x="0" y="260350"/>
            <a:ext cx="85344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400" b="1" dirty="0" smtClean="0">
                <a:solidFill>
                  <a:srgbClr val="000099"/>
                </a:solidFill>
                <a:latin typeface="Calibri"/>
              </a:rPr>
              <a:t>First attempt....</a:t>
            </a:r>
            <a:endParaRPr lang="en-US" sz="4400" b="1" dirty="0">
              <a:solidFill>
                <a:srgbClr val="000099"/>
              </a:solidFill>
              <a:latin typeface="Calibri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71550" y="2997200"/>
            <a:ext cx="7561263" cy="3095625"/>
            <a:chOff x="385" y="1752"/>
            <a:chExt cx="4763" cy="1950"/>
          </a:xfrm>
        </p:grpSpPr>
        <p:sp>
          <p:nvSpPr>
            <p:cNvPr id="428038" name="Rectangle 6"/>
            <p:cNvSpPr>
              <a:spLocks noChangeArrowheads="1"/>
            </p:cNvSpPr>
            <p:nvPr/>
          </p:nvSpPr>
          <p:spPr bwMode="auto">
            <a:xfrm>
              <a:off x="385" y="1752"/>
              <a:ext cx="4763" cy="1950"/>
            </a:xfrm>
            <a:prstGeom prst="rect">
              <a:avLst/>
            </a:prstGeom>
            <a:solidFill>
              <a:srgbClr val="FFFFCC">
                <a:alpha val="48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8039" name="Text Box 7"/>
            <p:cNvSpPr txBox="1">
              <a:spLocks noChangeArrowheads="1"/>
            </p:cNvSpPr>
            <p:nvPr/>
          </p:nvSpPr>
          <p:spPr bwMode="auto">
            <a:xfrm>
              <a:off x="1655" y="2069"/>
              <a:ext cx="258" cy="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3200">
                  <a:solidFill>
                    <a:prstClr val="black"/>
                  </a:solidFill>
                  <a:latin typeface="Calibri"/>
                </a:rPr>
                <a:t>e</a:t>
              </a:r>
            </a:p>
          </p:txBody>
        </p:sp>
        <p:sp>
          <p:nvSpPr>
            <p:cNvPr id="428040" name="Text Box 8"/>
            <p:cNvSpPr txBox="1">
              <a:spLocks noChangeArrowheads="1"/>
            </p:cNvSpPr>
            <p:nvPr/>
          </p:nvSpPr>
          <p:spPr bwMode="auto">
            <a:xfrm>
              <a:off x="1610" y="3067"/>
              <a:ext cx="343" cy="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3200">
                  <a:solidFill>
                    <a:prstClr val="black"/>
                  </a:solidFill>
                  <a:latin typeface="Calibri"/>
                </a:rPr>
                <a:t>e</a:t>
              </a:r>
              <a:r>
                <a:rPr lang="en-US" sz="3200">
                  <a:solidFill>
                    <a:prstClr val="black"/>
                  </a:solidFill>
                  <a:latin typeface="Calibri"/>
                  <a:cs typeface="Arial" charset="0"/>
                </a:rPr>
                <a:t>´</a:t>
              </a:r>
            </a:p>
          </p:txBody>
        </p:sp>
        <p:sp>
          <p:nvSpPr>
            <p:cNvPr id="428041" name="Rectangle 9"/>
            <p:cNvSpPr>
              <a:spLocks noChangeArrowheads="1"/>
            </p:cNvSpPr>
            <p:nvPr/>
          </p:nvSpPr>
          <p:spPr bwMode="auto">
            <a:xfrm>
              <a:off x="793" y="2073"/>
              <a:ext cx="1425" cy="150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8042" name="Line 10"/>
            <p:cNvSpPr>
              <a:spLocks noChangeShapeType="1"/>
            </p:cNvSpPr>
            <p:nvPr/>
          </p:nvSpPr>
          <p:spPr bwMode="auto">
            <a:xfrm>
              <a:off x="1770" y="2442"/>
              <a:ext cx="0" cy="6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8043" name="Text Box 11"/>
            <p:cNvSpPr txBox="1">
              <a:spLocks noChangeArrowheads="1"/>
            </p:cNvSpPr>
            <p:nvPr/>
          </p:nvSpPr>
          <p:spPr bwMode="auto">
            <a:xfrm>
              <a:off x="884" y="2478"/>
              <a:ext cx="68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1" i="1">
                  <a:solidFill>
                    <a:prstClr val="black"/>
                  </a:solidFill>
                  <a:latin typeface="Calibri"/>
                </a:rPr>
                <a:t>left-to-right</a:t>
              </a:r>
            </a:p>
          </p:txBody>
        </p:sp>
        <p:sp>
          <p:nvSpPr>
            <p:cNvPr id="428044" name="Text Box 12"/>
            <p:cNvSpPr txBox="1">
              <a:spLocks noChangeArrowheads="1"/>
            </p:cNvSpPr>
            <p:nvPr/>
          </p:nvSpPr>
          <p:spPr bwMode="auto">
            <a:xfrm>
              <a:off x="1292" y="1842"/>
              <a:ext cx="96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800" i="1">
                  <a:solidFill>
                    <a:srgbClr val="CC0000"/>
                  </a:solidFill>
                  <a:latin typeface="Calibri"/>
                </a:rPr>
                <a:t>spatial extent</a:t>
              </a:r>
            </a:p>
          </p:txBody>
        </p:sp>
        <p:sp>
          <p:nvSpPr>
            <p:cNvPr id="428045" name="Text Box 13"/>
            <p:cNvSpPr txBox="1">
              <a:spLocks noChangeArrowheads="1"/>
            </p:cNvSpPr>
            <p:nvPr/>
          </p:nvSpPr>
          <p:spPr bwMode="auto">
            <a:xfrm>
              <a:off x="3923" y="2069"/>
              <a:ext cx="556" cy="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3200">
                  <a:solidFill>
                    <a:prstClr val="black"/>
                  </a:solidFill>
                  <a:latin typeface="Calibri"/>
                </a:rPr>
                <a:t>z(e)</a:t>
              </a:r>
            </a:p>
          </p:txBody>
        </p:sp>
        <p:sp>
          <p:nvSpPr>
            <p:cNvPr id="428046" name="Text Box 14"/>
            <p:cNvSpPr txBox="1">
              <a:spLocks noChangeArrowheads="1"/>
            </p:cNvSpPr>
            <p:nvPr/>
          </p:nvSpPr>
          <p:spPr bwMode="auto">
            <a:xfrm>
              <a:off x="3928" y="3131"/>
              <a:ext cx="641" cy="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3200">
                  <a:solidFill>
                    <a:prstClr val="black"/>
                  </a:solidFill>
                  <a:latin typeface="Calibri"/>
                </a:rPr>
                <a:t>z(e</a:t>
              </a:r>
              <a:r>
                <a:rPr lang="en-US" sz="3200">
                  <a:solidFill>
                    <a:prstClr val="black"/>
                  </a:solidFill>
                  <a:latin typeface="Calibri"/>
                  <a:cs typeface="Arial" charset="0"/>
                </a:rPr>
                <a:t>´)</a:t>
              </a:r>
            </a:p>
          </p:txBody>
        </p:sp>
        <p:sp>
          <p:nvSpPr>
            <p:cNvPr id="428047" name="Rectangle 15"/>
            <p:cNvSpPr>
              <a:spLocks noChangeArrowheads="1"/>
            </p:cNvSpPr>
            <p:nvPr/>
          </p:nvSpPr>
          <p:spPr bwMode="auto">
            <a:xfrm>
              <a:off x="3644" y="2104"/>
              <a:ext cx="1140" cy="150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8048" name="Line 16"/>
            <p:cNvSpPr>
              <a:spLocks noChangeShapeType="1"/>
            </p:cNvSpPr>
            <p:nvPr/>
          </p:nvSpPr>
          <p:spPr bwMode="auto">
            <a:xfrm>
              <a:off x="4173" y="2473"/>
              <a:ext cx="0" cy="6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8049" name="Text Box 17"/>
            <p:cNvSpPr txBox="1">
              <a:spLocks noChangeArrowheads="1"/>
            </p:cNvSpPr>
            <p:nvPr/>
          </p:nvSpPr>
          <p:spPr bwMode="auto">
            <a:xfrm>
              <a:off x="4376" y="2614"/>
              <a:ext cx="247" cy="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800" i="1">
                  <a:solidFill>
                    <a:prstClr val="black"/>
                  </a:solidFill>
                  <a:latin typeface="Calibri"/>
                </a:rPr>
                <a:t>&lt;</a:t>
              </a:r>
            </a:p>
          </p:txBody>
        </p:sp>
        <p:sp>
          <p:nvSpPr>
            <p:cNvPr id="428050" name="Text Box 18"/>
            <p:cNvSpPr txBox="1">
              <a:spLocks noChangeArrowheads="1"/>
            </p:cNvSpPr>
            <p:nvPr/>
          </p:nvSpPr>
          <p:spPr bwMode="auto">
            <a:xfrm>
              <a:off x="3969" y="1842"/>
              <a:ext cx="3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800" i="1">
                  <a:solidFill>
                    <a:srgbClr val="CC0000"/>
                  </a:solidFill>
                  <a:latin typeface="Calibri"/>
                </a:rPr>
                <a:t>time</a:t>
              </a:r>
            </a:p>
          </p:txBody>
        </p:sp>
        <p:sp>
          <p:nvSpPr>
            <p:cNvPr id="428051" name="Line 19"/>
            <p:cNvSpPr>
              <a:spLocks noChangeShapeType="1"/>
            </p:cNvSpPr>
            <p:nvPr/>
          </p:nvSpPr>
          <p:spPr bwMode="auto">
            <a:xfrm>
              <a:off x="1933" y="2288"/>
              <a:ext cx="191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8052" name="Line 20"/>
            <p:cNvSpPr>
              <a:spLocks noChangeShapeType="1"/>
            </p:cNvSpPr>
            <p:nvPr/>
          </p:nvSpPr>
          <p:spPr bwMode="auto">
            <a:xfrm>
              <a:off x="1974" y="3273"/>
              <a:ext cx="18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8053" name="Text Box 21"/>
            <p:cNvSpPr txBox="1">
              <a:spLocks noChangeArrowheads="1"/>
            </p:cNvSpPr>
            <p:nvPr/>
          </p:nvSpPr>
          <p:spPr bwMode="auto">
            <a:xfrm>
              <a:off x="2748" y="2094"/>
              <a:ext cx="180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800">
                  <a:solidFill>
                    <a:prstClr val="black"/>
                  </a:solidFill>
                  <a:latin typeface="Calibri"/>
                </a:rPr>
                <a:t>z</a:t>
              </a:r>
            </a:p>
          </p:txBody>
        </p:sp>
        <p:sp>
          <p:nvSpPr>
            <p:cNvPr id="428054" name="Text Box 22"/>
            <p:cNvSpPr txBox="1">
              <a:spLocks noChangeArrowheads="1"/>
            </p:cNvSpPr>
            <p:nvPr/>
          </p:nvSpPr>
          <p:spPr bwMode="auto">
            <a:xfrm>
              <a:off x="2788" y="3047"/>
              <a:ext cx="180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800">
                  <a:solidFill>
                    <a:prstClr val="black"/>
                  </a:solidFill>
                  <a:latin typeface="Calibri"/>
                </a:rPr>
                <a:t>z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Genre certainly </a:t>
            </a:r>
            <a:r>
              <a:rPr lang="en-US" i="1" dirty="0" smtClean="0"/>
              <a:t>should</a:t>
            </a:r>
            <a:r>
              <a:rPr lang="en-US" dirty="0" smtClean="0"/>
              <a:t> be adapted to multimodality ...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15616" y="1484784"/>
            <a:ext cx="7219950" cy="3581400"/>
          </a:xfrm>
        </p:spPr>
        <p:txBody>
          <a:bodyPr/>
          <a:lstStyle/>
          <a:p>
            <a:r>
              <a:rPr lang="en-US" dirty="0" smtClean="0"/>
              <a:t>Jay Lemke (2005): </a:t>
            </a:r>
          </a:p>
          <a:p>
            <a:pPr lvl="1"/>
            <a:r>
              <a:rPr lang="en-US" dirty="0" smtClean="0"/>
              <a:t>‘texts’ are becoming increasingly multimodal</a:t>
            </a:r>
          </a:p>
          <a:p>
            <a:pPr lvl="1"/>
            <a:r>
              <a:rPr lang="en-US" dirty="0" smtClean="0"/>
              <a:t>genres are increasingly relying on non-linguistic means as modes of expression</a:t>
            </a:r>
          </a:p>
          <a:p>
            <a:pPr lvl="1"/>
            <a:r>
              <a:rPr lang="en-US" dirty="0" smtClean="0"/>
              <a:t>genre definitions and studies then need to consider how such non-linguistic modes of expression contribute to a more complete picture of genre.</a:t>
            </a:r>
          </a:p>
          <a:p>
            <a:pPr lvl="1"/>
            <a:r>
              <a:rPr lang="en-US" dirty="0" smtClean="0"/>
              <a:t>(hypertext involves traversals: from one text to another: what’s the genre?)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en-US" dirty="0" smtClean="0"/>
              <a:t>Composing the modes</a:t>
            </a:r>
            <a:endParaRPr lang="en-US" dirty="0"/>
          </a:p>
        </p:txBody>
      </p:sp>
      <p:graphicFrame>
        <p:nvGraphicFramePr>
          <p:cNvPr id="285698" name="Object 2"/>
          <p:cNvGraphicFramePr>
            <a:graphicFrameLocks noChangeAspect="1"/>
          </p:cNvGraphicFramePr>
          <p:nvPr/>
        </p:nvGraphicFramePr>
        <p:xfrm>
          <a:off x="799299" y="2492896"/>
          <a:ext cx="2938477" cy="1440160"/>
        </p:xfrm>
        <a:graphic>
          <a:graphicData uri="http://schemas.openxmlformats.org/presentationml/2006/ole">
            <p:oleObj spid="_x0000_s228354" name="Image" r:id="rId4" imgW="5077548" imgH="2486962" progId="">
              <p:embed/>
            </p:oleObj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1979712" y="4509120"/>
            <a:ext cx="1845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/>
            <a:r>
              <a:rPr lang="en-US" sz="2000" b="1" dirty="0">
                <a:solidFill>
                  <a:prstClr val="black"/>
                </a:solidFill>
                <a:latin typeface="Albertus Extra Bold" pitchFamily="34" charset="0"/>
              </a:rPr>
              <a:t>speech events</a:t>
            </a:r>
          </a:p>
        </p:txBody>
      </p:sp>
      <p:sp>
        <p:nvSpPr>
          <p:cNvPr id="6" name="Abgerundetes Rechteck 5"/>
          <p:cNvSpPr/>
          <p:nvPr/>
        </p:nvSpPr>
        <p:spPr bwMode="auto">
          <a:xfrm>
            <a:off x="1835696" y="4437112"/>
            <a:ext cx="2016224" cy="504056"/>
          </a:xfrm>
          <a:prstGeom prst="round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8" name="Gerade Verbindung mit Pfeil 7"/>
          <p:cNvCxnSpPr/>
          <p:nvPr/>
        </p:nvCxnSpPr>
        <p:spPr bwMode="auto">
          <a:xfrm rot="16200000" flipH="1">
            <a:off x="971600" y="3356992"/>
            <a:ext cx="1584176" cy="57606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Gerade Verbindung mit Pfeil 9"/>
          <p:cNvCxnSpPr/>
          <p:nvPr/>
        </p:nvCxnSpPr>
        <p:spPr bwMode="auto">
          <a:xfrm rot="16200000" flipH="1">
            <a:off x="611560" y="3140968"/>
            <a:ext cx="1728192" cy="86409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Gerade Verbindung mit Pfeil 11"/>
          <p:cNvCxnSpPr/>
          <p:nvPr/>
        </p:nvCxnSpPr>
        <p:spPr bwMode="auto">
          <a:xfrm rot="16200000" flipH="1">
            <a:off x="1296033" y="3464607"/>
            <a:ext cx="1368152" cy="57685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Gerade Verbindung mit Pfeil 13"/>
          <p:cNvCxnSpPr/>
          <p:nvPr/>
        </p:nvCxnSpPr>
        <p:spPr bwMode="auto">
          <a:xfrm rot="16200000" flipH="1">
            <a:off x="1439652" y="3392996"/>
            <a:ext cx="1656184" cy="4320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Gerade Verbindung mit Pfeil 16"/>
          <p:cNvCxnSpPr>
            <a:endCxn id="6" idx="0"/>
          </p:cNvCxnSpPr>
          <p:nvPr/>
        </p:nvCxnSpPr>
        <p:spPr bwMode="auto">
          <a:xfrm rot="16200000" flipH="1">
            <a:off x="2015716" y="3609020"/>
            <a:ext cx="1296144" cy="3600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9" name="Textfeld 18"/>
          <p:cNvSpPr txBox="1"/>
          <p:nvPr/>
        </p:nvSpPr>
        <p:spPr>
          <a:xfrm>
            <a:off x="2915816" y="5373216"/>
            <a:ext cx="833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/>
            <a:r>
              <a:rPr lang="en-US" sz="2000" b="1" dirty="0">
                <a:solidFill>
                  <a:prstClr val="black"/>
                </a:solidFill>
                <a:latin typeface="Albertus Extra Bold" pitchFamily="34" charset="0"/>
              </a:rPr>
              <a:t>times</a:t>
            </a:r>
          </a:p>
        </p:txBody>
      </p:sp>
      <p:sp>
        <p:nvSpPr>
          <p:cNvPr id="20" name="Abgerundetes Rechteck 19"/>
          <p:cNvSpPr/>
          <p:nvPr/>
        </p:nvSpPr>
        <p:spPr bwMode="auto">
          <a:xfrm>
            <a:off x="2771800" y="5301208"/>
            <a:ext cx="1151334" cy="504056"/>
          </a:xfrm>
          <a:prstGeom prst="round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6660232" y="4437112"/>
            <a:ext cx="1053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/>
            <a:r>
              <a:rPr lang="en-US" sz="2000" b="1" dirty="0">
                <a:solidFill>
                  <a:prstClr val="black"/>
                </a:solidFill>
                <a:latin typeface="Albertus Extra Bold" pitchFamily="34" charset="0"/>
              </a:rPr>
              <a:t>regions</a:t>
            </a:r>
          </a:p>
        </p:txBody>
      </p:sp>
      <p:sp>
        <p:nvSpPr>
          <p:cNvPr id="22" name="Abgerundetes Rechteck 21"/>
          <p:cNvSpPr/>
          <p:nvPr/>
        </p:nvSpPr>
        <p:spPr bwMode="auto">
          <a:xfrm>
            <a:off x="6516216" y="4365104"/>
            <a:ext cx="1368152" cy="504056"/>
          </a:xfrm>
          <a:prstGeom prst="round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24" name="Gerade Verbindung 23"/>
          <p:cNvCxnSpPr>
            <a:stCxn id="6" idx="2"/>
            <a:endCxn id="20" idx="0"/>
          </p:cNvCxnSpPr>
          <p:nvPr/>
        </p:nvCxnSpPr>
        <p:spPr bwMode="auto">
          <a:xfrm rot="16200000" flipH="1">
            <a:off x="2915617" y="4869358"/>
            <a:ext cx="360040" cy="503659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Gerade Verbindung 24"/>
          <p:cNvCxnSpPr>
            <a:stCxn id="31" idx="1"/>
            <a:endCxn id="20" idx="3"/>
          </p:cNvCxnSpPr>
          <p:nvPr/>
        </p:nvCxnSpPr>
        <p:spPr bwMode="auto">
          <a:xfrm rot="10800000">
            <a:off x="3923134" y="5553236"/>
            <a:ext cx="108091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Textfeld 29"/>
          <p:cNvSpPr txBox="1"/>
          <p:nvPr/>
        </p:nvSpPr>
        <p:spPr>
          <a:xfrm>
            <a:off x="5105011" y="5373216"/>
            <a:ext cx="2347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/>
            <a:r>
              <a:rPr lang="en-US" sz="2000" b="1" dirty="0">
                <a:solidFill>
                  <a:prstClr val="black"/>
                </a:solidFill>
                <a:latin typeface="Albertus Extra Bold" pitchFamily="34" charset="0"/>
              </a:rPr>
              <a:t>bounded intervals</a:t>
            </a:r>
          </a:p>
        </p:txBody>
      </p:sp>
      <p:sp>
        <p:nvSpPr>
          <p:cNvPr id="31" name="Abgerundetes Rechteck 30"/>
          <p:cNvSpPr/>
          <p:nvPr/>
        </p:nvSpPr>
        <p:spPr bwMode="auto">
          <a:xfrm>
            <a:off x="5004048" y="5301208"/>
            <a:ext cx="2520280" cy="504056"/>
          </a:xfrm>
          <a:prstGeom prst="round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33" name="Gerade Verbindung 32"/>
          <p:cNvCxnSpPr>
            <a:stCxn id="22" idx="2"/>
            <a:endCxn id="31" idx="0"/>
          </p:cNvCxnSpPr>
          <p:nvPr/>
        </p:nvCxnSpPr>
        <p:spPr bwMode="auto">
          <a:xfrm rot="5400000">
            <a:off x="6516216" y="4617132"/>
            <a:ext cx="432048" cy="93610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85699" name="Object 3"/>
          <p:cNvGraphicFramePr>
            <a:graphicFrameLocks noChangeAspect="1"/>
          </p:cNvGraphicFramePr>
          <p:nvPr/>
        </p:nvGraphicFramePr>
        <p:xfrm>
          <a:off x="5796136" y="2564904"/>
          <a:ext cx="2940050" cy="1439863"/>
        </p:xfrm>
        <a:graphic>
          <a:graphicData uri="http://schemas.openxmlformats.org/presentationml/2006/ole">
            <p:oleObj spid="_x0000_s228355" name="Image" r:id="rId5" imgW="5077548" imgH="2486962" progId="">
              <p:embed/>
            </p:oleObj>
          </a:graphicData>
        </a:graphic>
      </p:graphicFrame>
      <p:sp>
        <p:nvSpPr>
          <p:cNvPr id="37" name="Abgerundetes Rechteck 36"/>
          <p:cNvSpPr/>
          <p:nvPr/>
        </p:nvSpPr>
        <p:spPr bwMode="auto">
          <a:xfrm>
            <a:off x="5868144" y="2564904"/>
            <a:ext cx="936104" cy="1440160"/>
          </a:xfrm>
          <a:prstGeom prst="roundRect">
            <a:avLst/>
          </a:prstGeom>
          <a:solidFill>
            <a:srgbClr val="47FFD1">
              <a:alpha val="18824"/>
            </a:srgbClr>
          </a:solidFill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>
              <a:solidFill>
                <a:prstClr val="black"/>
              </a:solidFill>
            </a:endParaRPr>
          </a:p>
        </p:txBody>
      </p:sp>
      <p:sp>
        <p:nvSpPr>
          <p:cNvPr id="38" name="Abgerundetes Rechteck 37"/>
          <p:cNvSpPr/>
          <p:nvPr/>
        </p:nvSpPr>
        <p:spPr bwMode="auto">
          <a:xfrm>
            <a:off x="6948264" y="2564904"/>
            <a:ext cx="720080" cy="1440160"/>
          </a:xfrm>
          <a:prstGeom prst="roundRect">
            <a:avLst/>
          </a:prstGeom>
          <a:solidFill>
            <a:srgbClr val="47FFD1">
              <a:alpha val="18824"/>
            </a:srgbClr>
          </a:solidFill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>
              <a:solidFill>
                <a:prstClr val="black"/>
              </a:solidFill>
            </a:endParaRPr>
          </a:p>
        </p:txBody>
      </p:sp>
      <p:sp>
        <p:nvSpPr>
          <p:cNvPr id="39" name="Abgerundetes Rechteck 38"/>
          <p:cNvSpPr/>
          <p:nvPr/>
        </p:nvSpPr>
        <p:spPr bwMode="auto">
          <a:xfrm>
            <a:off x="7812360" y="2564904"/>
            <a:ext cx="936104" cy="1440160"/>
          </a:xfrm>
          <a:prstGeom prst="roundRect">
            <a:avLst/>
          </a:prstGeom>
          <a:solidFill>
            <a:srgbClr val="47FFD1">
              <a:alpha val="18824"/>
            </a:srgbClr>
          </a:solidFill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40" name="Gerade Verbindung mit Pfeil 39"/>
          <p:cNvCxnSpPr>
            <a:endCxn id="37" idx="2"/>
          </p:cNvCxnSpPr>
          <p:nvPr/>
        </p:nvCxnSpPr>
        <p:spPr bwMode="auto">
          <a:xfrm rot="10800000">
            <a:off x="6336196" y="4005064"/>
            <a:ext cx="684076" cy="3600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Gerade Verbindung mit Pfeil 42"/>
          <p:cNvCxnSpPr>
            <a:stCxn id="22" idx="0"/>
            <a:endCxn id="38" idx="2"/>
          </p:cNvCxnSpPr>
          <p:nvPr/>
        </p:nvCxnSpPr>
        <p:spPr bwMode="auto">
          <a:xfrm rot="5400000" flipH="1" flipV="1">
            <a:off x="7074278" y="4131078"/>
            <a:ext cx="360040" cy="10801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4" name="Gerade Verbindung mit Pfeil 43"/>
          <p:cNvCxnSpPr>
            <a:endCxn id="39" idx="2"/>
          </p:cNvCxnSpPr>
          <p:nvPr/>
        </p:nvCxnSpPr>
        <p:spPr bwMode="auto">
          <a:xfrm flipV="1">
            <a:off x="7380312" y="4005064"/>
            <a:ext cx="900100" cy="3600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9" name="Textfeld 48"/>
          <p:cNvSpPr txBox="1"/>
          <p:nvPr/>
        </p:nvSpPr>
        <p:spPr>
          <a:xfrm>
            <a:off x="3347864" y="1340768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/>
            <a:r>
              <a:rPr lang="en-US" dirty="0">
                <a:solidFill>
                  <a:prstClr val="black"/>
                </a:solidFill>
              </a:rPr>
              <a:t>following an analysis of Neil Cohn (2010) “The limits of time and transitions: challenges to the theories of sequential image comprehension.” </a:t>
            </a:r>
            <a:r>
              <a:rPr lang="en-US" i="1" dirty="0">
                <a:solidFill>
                  <a:prstClr val="black"/>
                </a:solidFill>
              </a:rPr>
              <a:t>Studies in Comics </a:t>
            </a:r>
            <a:r>
              <a:rPr lang="en-US" dirty="0">
                <a:solidFill>
                  <a:prstClr val="black"/>
                </a:solidFill>
              </a:rPr>
              <a:t>1.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85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9" grpId="0"/>
      <p:bldP spid="20" grpId="0" animBg="1"/>
      <p:bldP spid="21" grpId="0"/>
      <p:bldP spid="22" grpId="0" animBg="1"/>
      <p:bldP spid="30" grpId="0"/>
      <p:bldP spid="31" grpId="0" animBg="1"/>
      <p:bldP spid="37" grpId="0" animBg="1"/>
      <p:bldP spid="38" grpId="0" animBg="1"/>
      <p:bldP spid="39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dirty="0" smtClean="0"/>
              <a:t>Putting the modes together again...</a:t>
            </a:r>
            <a:endParaRPr lang="en-US" dirty="0"/>
          </a:p>
        </p:txBody>
      </p:sp>
      <p:sp>
        <p:nvSpPr>
          <p:cNvPr id="5" name="Textfeld 4"/>
          <p:cNvSpPr txBox="1"/>
          <p:nvPr/>
        </p:nvSpPr>
        <p:spPr>
          <a:xfrm>
            <a:off x="1691680" y="3933056"/>
            <a:ext cx="1845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/>
            <a:r>
              <a:rPr lang="en-US" sz="2000" b="1" dirty="0">
                <a:solidFill>
                  <a:prstClr val="black"/>
                </a:solidFill>
                <a:latin typeface="Albertus Extra Bold" pitchFamily="34" charset="0"/>
              </a:rPr>
              <a:t>speech </a:t>
            </a:r>
            <a:r>
              <a:rPr lang="en-US" sz="2000" b="1" dirty="0">
                <a:solidFill>
                  <a:srgbClr val="FF0000"/>
                </a:solidFill>
                <a:latin typeface="Albertus Extra Bold" pitchFamily="34" charset="0"/>
              </a:rPr>
              <a:t>events</a:t>
            </a:r>
          </a:p>
        </p:txBody>
      </p:sp>
      <p:sp>
        <p:nvSpPr>
          <p:cNvPr id="6" name="Abgerundetes Rechteck 5"/>
          <p:cNvSpPr/>
          <p:nvPr/>
        </p:nvSpPr>
        <p:spPr bwMode="auto">
          <a:xfrm>
            <a:off x="1547664" y="3861048"/>
            <a:ext cx="2016224" cy="504056"/>
          </a:xfrm>
          <a:prstGeom prst="round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2627784" y="4797152"/>
            <a:ext cx="833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/>
            <a:r>
              <a:rPr lang="en-US" sz="2000" b="1" dirty="0">
                <a:solidFill>
                  <a:prstClr val="black"/>
                </a:solidFill>
                <a:latin typeface="Albertus Extra Bold" pitchFamily="34" charset="0"/>
              </a:rPr>
              <a:t>times</a:t>
            </a:r>
          </a:p>
        </p:txBody>
      </p:sp>
      <p:sp>
        <p:nvSpPr>
          <p:cNvPr id="20" name="Abgerundetes Rechteck 19"/>
          <p:cNvSpPr/>
          <p:nvPr/>
        </p:nvSpPr>
        <p:spPr bwMode="auto">
          <a:xfrm>
            <a:off x="2483768" y="4725144"/>
            <a:ext cx="1151334" cy="504056"/>
          </a:xfrm>
          <a:prstGeom prst="round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6372200" y="3861048"/>
            <a:ext cx="1053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/>
            <a:r>
              <a:rPr lang="en-US" sz="2000" b="1" dirty="0">
                <a:solidFill>
                  <a:srgbClr val="1F497D"/>
                </a:solidFill>
                <a:latin typeface="Albertus Extra Bold" pitchFamily="34" charset="0"/>
              </a:rPr>
              <a:t>regions</a:t>
            </a:r>
          </a:p>
        </p:txBody>
      </p:sp>
      <p:sp>
        <p:nvSpPr>
          <p:cNvPr id="22" name="Abgerundetes Rechteck 21"/>
          <p:cNvSpPr/>
          <p:nvPr/>
        </p:nvSpPr>
        <p:spPr bwMode="auto">
          <a:xfrm>
            <a:off x="6228184" y="3789040"/>
            <a:ext cx="1368152" cy="504056"/>
          </a:xfrm>
          <a:prstGeom prst="round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24" name="Gerade Verbindung 23"/>
          <p:cNvCxnSpPr>
            <a:stCxn id="6" idx="2"/>
            <a:endCxn id="20" idx="0"/>
          </p:cNvCxnSpPr>
          <p:nvPr/>
        </p:nvCxnSpPr>
        <p:spPr bwMode="auto">
          <a:xfrm rot="16200000" flipH="1">
            <a:off x="2627585" y="4293294"/>
            <a:ext cx="360040" cy="503659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Gerade Verbindung 24"/>
          <p:cNvCxnSpPr>
            <a:stCxn id="31" idx="1"/>
            <a:endCxn id="20" idx="3"/>
          </p:cNvCxnSpPr>
          <p:nvPr/>
        </p:nvCxnSpPr>
        <p:spPr bwMode="auto">
          <a:xfrm rot="10800000">
            <a:off x="3635102" y="4977172"/>
            <a:ext cx="108091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Textfeld 29"/>
          <p:cNvSpPr txBox="1"/>
          <p:nvPr/>
        </p:nvSpPr>
        <p:spPr>
          <a:xfrm>
            <a:off x="4860032" y="4797152"/>
            <a:ext cx="2347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/>
            <a:r>
              <a:rPr lang="en-US" sz="2000" b="1" dirty="0">
                <a:solidFill>
                  <a:prstClr val="black"/>
                </a:solidFill>
                <a:latin typeface="Albertus Extra Bold" pitchFamily="34" charset="0"/>
              </a:rPr>
              <a:t>bounded intervals</a:t>
            </a:r>
          </a:p>
        </p:txBody>
      </p:sp>
      <p:sp>
        <p:nvSpPr>
          <p:cNvPr id="31" name="Abgerundetes Rechteck 30"/>
          <p:cNvSpPr/>
          <p:nvPr/>
        </p:nvSpPr>
        <p:spPr bwMode="auto">
          <a:xfrm>
            <a:off x="4716016" y="4725144"/>
            <a:ext cx="2520280" cy="504056"/>
          </a:xfrm>
          <a:prstGeom prst="round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33" name="Gerade Verbindung 32"/>
          <p:cNvCxnSpPr>
            <a:stCxn id="22" idx="2"/>
            <a:endCxn id="31" idx="0"/>
          </p:cNvCxnSpPr>
          <p:nvPr/>
        </p:nvCxnSpPr>
        <p:spPr bwMode="auto">
          <a:xfrm rot="5400000">
            <a:off x="6228184" y="4041068"/>
            <a:ext cx="432048" cy="93610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feld 26"/>
          <p:cNvSpPr txBox="1"/>
          <p:nvPr/>
        </p:nvSpPr>
        <p:spPr>
          <a:xfrm>
            <a:off x="3563888" y="2492896"/>
            <a:ext cx="18054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/>
            <a:r>
              <a:rPr lang="en-US" sz="2000" b="1" dirty="0">
                <a:solidFill>
                  <a:srgbClr val="FF0000"/>
                </a:solidFill>
                <a:latin typeface="Albertus Extra Bold" pitchFamily="34" charset="0"/>
              </a:rPr>
              <a:t>event</a:t>
            </a:r>
            <a:r>
              <a:rPr lang="en-US" sz="2000" b="1" dirty="0">
                <a:solidFill>
                  <a:prstClr val="black"/>
                </a:solidFill>
                <a:latin typeface="Albertus Extra Bold" pitchFamily="34" charset="0"/>
              </a:rPr>
              <a:t>-</a:t>
            </a:r>
            <a:r>
              <a:rPr lang="en-US" sz="2000" b="1" dirty="0">
                <a:solidFill>
                  <a:srgbClr val="1F497D"/>
                </a:solidFill>
                <a:latin typeface="Albertus Extra Bold" pitchFamily="34" charset="0"/>
              </a:rPr>
              <a:t>regions</a:t>
            </a:r>
          </a:p>
        </p:txBody>
      </p:sp>
      <p:sp>
        <p:nvSpPr>
          <p:cNvPr id="28" name="Abgerundetes Rechteck 27"/>
          <p:cNvSpPr/>
          <p:nvPr/>
        </p:nvSpPr>
        <p:spPr bwMode="auto">
          <a:xfrm>
            <a:off x="3419872" y="2420888"/>
            <a:ext cx="2088232" cy="504056"/>
          </a:xfrm>
          <a:prstGeom prst="round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29" name="Gerade Verbindung 28"/>
          <p:cNvCxnSpPr>
            <a:stCxn id="28" idx="2"/>
            <a:endCxn id="6" idx="0"/>
          </p:cNvCxnSpPr>
          <p:nvPr/>
        </p:nvCxnSpPr>
        <p:spPr bwMode="auto">
          <a:xfrm rot="5400000">
            <a:off x="3041830" y="2438890"/>
            <a:ext cx="936104" cy="190821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Gerade Verbindung 34"/>
          <p:cNvCxnSpPr>
            <a:stCxn id="28" idx="2"/>
            <a:endCxn id="22" idx="0"/>
          </p:cNvCxnSpPr>
          <p:nvPr/>
        </p:nvCxnSpPr>
        <p:spPr bwMode="auto">
          <a:xfrm rot="16200000" flipH="1">
            <a:off x="5256076" y="2132856"/>
            <a:ext cx="864096" cy="244827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2" name="Textfeld 41"/>
          <p:cNvSpPr txBox="1"/>
          <p:nvPr/>
        </p:nvSpPr>
        <p:spPr>
          <a:xfrm>
            <a:off x="7380312" y="1916832"/>
            <a:ext cx="12266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/>
            <a:r>
              <a:rPr lang="en-US" sz="2800" dirty="0">
                <a:solidFill>
                  <a:prstClr val="white">
                    <a:lumMod val="65000"/>
                  </a:prstClr>
                </a:solidFill>
              </a:rPr>
              <a:t>‘blend’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42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395288" y="333375"/>
          <a:ext cx="8353425" cy="5483225"/>
        </p:xfrm>
        <a:graphic>
          <a:graphicData uri="http://schemas.openxmlformats.org/presentationml/2006/ole">
            <p:oleObj spid="_x0000_s528386" name="Image" r:id="rId4" imgW="4093126" imgH="2685293" progId="">
              <p:embed/>
            </p:oleObj>
          </a:graphicData>
        </a:graphic>
      </p:graphicFrame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5868144" y="5733256"/>
            <a:ext cx="290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Scott McCloud (1993, p46)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Combining Modes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916113"/>
            <a:ext cx="7219950" cy="3581400"/>
          </a:xfrm>
        </p:spPr>
        <p:txBody>
          <a:bodyPr/>
          <a:lstStyle/>
          <a:p>
            <a:r>
              <a:rPr lang="en-GB" smtClean="0"/>
              <a:t>Providing:</a:t>
            </a:r>
          </a:p>
          <a:p>
            <a:pPr lvl="1"/>
            <a:r>
              <a:rPr lang="en-GB" smtClean="0"/>
              <a:t>a formalised account of the kinds of semantics that applies</a:t>
            </a:r>
          </a:p>
          <a:p>
            <a:pPr lvl="1"/>
            <a:r>
              <a:rPr lang="en-GB" smtClean="0"/>
              <a:t>a close mapping between properties of the articulated material and those semantics</a:t>
            </a:r>
          </a:p>
          <a:p>
            <a:r>
              <a:rPr lang="en-GB" smtClean="0"/>
              <a:t>allows a well-founded account of modes both individually and in combination…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283575" cy="936625"/>
          </a:xfrm>
        </p:spPr>
        <p:txBody>
          <a:bodyPr/>
          <a:lstStyle/>
          <a:p>
            <a:pPr algn="l"/>
            <a:r>
              <a:rPr lang="en-US" smtClean="0"/>
              <a:t>Combining modes…</a:t>
            </a:r>
          </a:p>
        </p:txBody>
      </p:sp>
      <p:graphicFrame>
        <p:nvGraphicFramePr>
          <p:cNvPr id="1377283" name="Object 2"/>
          <p:cNvGraphicFramePr>
            <a:graphicFrameLocks noChangeAspect="1"/>
          </p:cNvGraphicFramePr>
          <p:nvPr/>
        </p:nvGraphicFramePr>
        <p:xfrm>
          <a:off x="2124075" y="3213100"/>
          <a:ext cx="4538663" cy="2432050"/>
        </p:xfrm>
        <a:graphic>
          <a:graphicData uri="http://schemas.openxmlformats.org/presentationml/2006/ole">
            <p:oleObj spid="_x0000_s201730" name="Image" r:id="rId4" imgW="2819048" imgH="1511111" progId="">
              <p:embed/>
            </p:oleObj>
          </a:graphicData>
        </a:graphic>
      </p:graphicFrame>
      <p:sp>
        <p:nvSpPr>
          <p:cNvPr id="1377286" name="AutoShape 6"/>
          <p:cNvSpPr>
            <a:spLocks noChangeArrowheads="1"/>
          </p:cNvSpPr>
          <p:nvPr/>
        </p:nvSpPr>
        <p:spPr bwMode="auto">
          <a:xfrm flipH="1">
            <a:off x="2555875" y="4221163"/>
            <a:ext cx="4679950" cy="720725"/>
          </a:xfrm>
          <a:prstGeom prst="notchedRightArrow">
            <a:avLst>
              <a:gd name="adj1" fmla="val 53741"/>
              <a:gd name="adj2" fmla="val 113935"/>
            </a:avLst>
          </a:prstGeom>
          <a:solidFill>
            <a:srgbClr val="FF0000">
              <a:alpha val="52156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77287" name="AutoShape 7"/>
          <p:cNvSpPr>
            <a:spLocks noChangeArrowheads="1"/>
          </p:cNvSpPr>
          <p:nvPr/>
        </p:nvSpPr>
        <p:spPr bwMode="auto">
          <a:xfrm>
            <a:off x="2843213" y="3789363"/>
            <a:ext cx="3817937" cy="144462"/>
          </a:xfrm>
          <a:prstGeom prst="rightArrow">
            <a:avLst>
              <a:gd name="adj1" fmla="val 50000"/>
              <a:gd name="adj2" fmla="val 66071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Grafik 7" descr="gannet-page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6350" y="1643063"/>
            <a:ext cx="9148763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Summary: Genre, Semiotic Modes &amp; Media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87624" y="1700808"/>
            <a:ext cx="7219950" cy="3581400"/>
          </a:xfrm>
        </p:spPr>
        <p:txBody>
          <a:bodyPr/>
          <a:lstStyle/>
          <a:p>
            <a:r>
              <a:rPr lang="en-US" sz="2000" dirty="0" smtClean="0"/>
              <a:t>In short, we can’t talk of achieving goals as stages contributing to a social purpose </a:t>
            </a:r>
            <a:r>
              <a:rPr lang="en-US" sz="2000" b="1" dirty="0" smtClean="0">
                <a:solidFill>
                  <a:srgbClr val="C00000"/>
                </a:solidFill>
              </a:rPr>
              <a:t>[genre</a:t>
            </a:r>
            <a:r>
              <a:rPr lang="en-US" sz="2000" dirty="0" smtClean="0"/>
              <a:t>] if we do not know what the contribution of the participating resources </a:t>
            </a:r>
            <a:r>
              <a:rPr lang="en-US" sz="2000" b="1" dirty="0" smtClean="0">
                <a:solidFill>
                  <a:srgbClr val="C00000"/>
                </a:solidFill>
              </a:rPr>
              <a:t>[modes] </a:t>
            </a:r>
            <a:r>
              <a:rPr lang="en-US" sz="2000" dirty="0" smtClean="0"/>
              <a:t>are.</a:t>
            </a:r>
          </a:p>
          <a:p>
            <a:r>
              <a:rPr lang="en-US" sz="2000" dirty="0" smtClean="0"/>
              <a:t>To know this, we need to know the functions, which also means we need to know those resources’ </a:t>
            </a:r>
            <a:r>
              <a:rPr lang="en-US" sz="2000" b="1" i="1" dirty="0" smtClean="0">
                <a:solidFill>
                  <a:srgbClr val="C00000"/>
                </a:solidFill>
              </a:rPr>
              <a:t>semantics</a:t>
            </a:r>
          </a:p>
          <a:p>
            <a:r>
              <a:rPr lang="en-US" sz="2000" b="1" dirty="0" smtClean="0">
                <a:solidFill>
                  <a:srgbClr val="C00000"/>
                </a:solidFill>
              </a:rPr>
              <a:t>Semiotic modes </a:t>
            </a:r>
            <a:r>
              <a:rPr lang="en-US" sz="2000" dirty="0" smtClean="0"/>
              <a:t>provide semantics. We can then start talking about how co-deployed modes </a:t>
            </a:r>
            <a:r>
              <a:rPr lang="en-US" sz="2000" i="1" dirty="0" smtClean="0"/>
              <a:t>together</a:t>
            </a:r>
            <a:r>
              <a:rPr lang="en-US" sz="2000" dirty="0" smtClean="0"/>
              <a:t> </a:t>
            </a:r>
            <a:r>
              <a:rPr lang="en-US" sz="2000" dirty="0" err="1" smtClean="0"/>
              <a:t>realise</a:t>
            </a:r>
            <a:r>
              <a:rPr lang="en-US" sz="2000" dirty="0" smtClean="0"/>
              <a:t> aspects of generic </a:t>
            </a:r>
            <a:r>
              <a:rPr lang="en-US" sz="2000" dirty="0" err="1" smtClean="0"/>
              <a:t>organisation</a:t>
            </a:r>
            <a:endParaRPr lang="en-US" sz="2000" dirty="0" smtClean="0"/>
          </a:p>
          <a:p>
            <a:r>
              <a:rPr lang="en-US" sz="2000" b="1" dirty="0" smtClean="0">
                <a:solidFill>
                  <a:srgbClr val="C00000"/>
                </a:solidFill>
              </a:rPr>
              <a:t>Media</a:t>
            </a:r>
            <a:r>
              <a:rPr lang="en-US" sz="2000" dirty="0" smtClean="0"/>
              <a:t> provide the palette of semiotic modes that may be drawn upon for a given </a:t>
            </a:r>
            <a:r>
              <a:rPr lang="en-US" sz="2000" dirty="0" err="1" smtClean="0"/>
              <a:t>artefact</a:t>
            </a:r>
            <a:r>
              <a:rPr lang="en-US" sz="2000" dirty="0" smtClean="0"/>
              <a:t>/performance.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Consequences for Multimodal Analysis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99592" y="1988840"/>
            <a:ext cx="7219950" cy="3581400"/>
          </a:xfrm>
          <a:solidFill>
            <a:srgbClr val="FFFF99"/>
          </a:solidFill>
        </p:spPr>
        <p:txBody>
          <a:bodyPr/>
          <a:lstStyle/>
          <a:p>
            <a:r>
              <a:rPr lang="en-US" dirty="0" smtClean="0"/>
              <a:t>For any </a:t>
            </a:r>
            <a:r>
              <a:rPr lang="en-US" dirty="0" err="1" smtClean="0"/>
              <a:t>artefact</a:t>
            </a:r>
            <a:r>
              <a:rPr lang="en-US" dirty="0" smtClean="0"/>
              <a:t>/activity to be </a:t>
            </a:r>
            <a:r>
              <a:rPr lang="en-US" dirty="0" err="1" smtClean="0"/>
              <a:t>analysed</a:t>
            </a:r>
            <a:r>
              <a:rPr lang="en-US" dirty="0" smtClean="0"/>
              <a:t>: </a:t>
            </a:r>
            <a:r>
              <a:rPr lang="en-US" b="1" dirty="0" smtClean="0"/>
              <a:t>determine the medium</a:t>
            </a:r>
          </a:p>
          <a:p>
            <a:pPr lvl="1"/>
            <a:r>
              <a:rPr lang="en-US" dirty="0" err="1" smtClean="0"/>
              <a:t>characterise</a:t>
            </a:r>
            <a:r>
              <a:rPr lang="en-US" dirty="0" smtClean="0"/>
              <a:t> the semiotic modes operating in that medium</a:t>
            </a:r>
          </a:p>
          <a:p>
            <a:pPr lvl="1"/>
            <a:r>
              <a:rPr lang="en-US" dirty="0" err="1" smtClean="0"/>
              <a:t>characterise</a:t>
            </a:r>
            <a:r>
              <a:rPr lang="en-US" dirty="0" smtClean="0"/>
              <a:t> the resulting virtual </a:t>
            </a:r>
            <a:r>
              <a:rPr lang="en-US" dirty="0" err="1" smtClean="0"/>
              <a:t>artefacts</a:t>
            </a:r>
            <a:r>
              <a:rPr lang="en-US" dirty="0" smtClean="0"/>
              <a:t> of the medium</a:t>
            </a:r>
          </a:p>
          <a:p>
            <a:r>
              <a:rPr lang="en-US" dirty="0" smtClean="0"/>
              <a:t>This gives the range of possibilities that may be drawn on for </a:t>
            </a:r>
            <a:r>
              <a:rPr lang="en-US" dirty="0" err="1" smtClean="0"/>
              <a:t>realising</a:t>
            </a:r>
            <a:r>
              <a:rPr lang="en-US" dirty="0" smtClean="0"/>
              <a:t> genres </a:t>
            </a:r>
            <a:r>
              <a:rPr lang="en-US" i="1" dirty="0" smtClean="0"/>
              <a:t>in that medium.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Consequences for Multimodal Analysis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99592" y="1988840"/>
            <a:ext cx="7219950" cy="1440160"/>
          </a:xfrm>
          <a:solidFill>
            <a:srgbClr val="CCECFF"/>
          </a:solidFill>
        </p:spPr>
        <p:txBody>
          <a:bodyPr/>
          <a:lstStyle/>
          <a:p>
            <a:r>
              <a:rPr lang="en-US" dirty="0" smtClean="0"/>
              <a:t>For any genre, consider its generic structure in terms of staged social activity and the rhetorical strategies that support that activity’s achievement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Consequences for Multimodal Analysis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99592" y="1988840"/>
            <a:ext cx="7219950" cy="1440160"/>
          </a:xfrm>
          <a:solidFill>
            <a:srgbClr val="FFCCFF"/>
          </a:solidFill>
        </p:spPr>
        <p:txBody>
          <a:bodyPr/>
          <a:lstStyle/>
          <a:p>
            <a:r>
              <a:rPr lang="en-US" dirty="0" smtClean="0"/>
              <a:t>For any rhetorical strategy, consider which semiotic modes have been used to support it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Consequences for Multimodal Analysis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99592" y="1988840"/>
            <a:ext cx="7219950" cy="1440160"/>
          </a:xfrm>
          <a:solidFill>
            <a:srgbClr val="CCFFCC"/>
          </a:solidFill>
        </p:spPr>
        <p:txBody>
          <a:bodyPr/>
          <a:lstStyle/>
          <a:p>
            <a:r>
              <a:rPr lang="en-US" dirty="0" smtClean="0"/>
              <a:t>For any semiotic mode, determine its semantics and commitments in material form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A research challenge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need to achieve more precision when talking about genre in the multimodal context as the transfer of the notion is </a:t>
            </a:r>
            <a:r>
              <a:rPr lang="en-US" i="1" dirty="0" smtClean="0"/>
              <a:t>not</a:t>
            </a:r>
            <a:r>
              <a:rPr lang="en-US" dirty="0" smtClean="0"/>
              <a:t> straightforward</a:t>
            </a:r>
          </a:p>
          <a:p>
            <a:pPr lvl="1"/>
            <a:r>
              <a:rPr lang="en-US" dirty="0" smtClean="0"/>
              <a:t>several basic facets of definitions of genre come under threat in the multimodal context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Consequences for Multimodal Analysis</a:t>
            </a:r>
            <a:endParaRPr lang="en-US" dirty="0"/>
          </a:p>
        </p:txBody>
      </p:sp>
      <p:pic>
        <p:nvPicPr>
          <p:cNvPr id="1801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88840"/>
            <a:ext cx="4388063" cy="222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01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8109" y="1988840"/>
            <a:ext cx="4536504" cy="9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012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35487" y="3356992"/>
            <a:ext cx="4608513" cy="1002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0122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4581128"/>
            <a:ext cx="4634323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Thought </a:t>
            </a:r>
            <a:r>
              <a:rPr lang="en-US" dirty="0" smtClean="0"/>
              <a:t>for the </a:t>
            </a:r>
            <a:r>
              <a:rPr lang="en-US" dirty="0" smtClean="0"/>
              <a:t>day...</a:t>
            </a:r>
            <a:endParaRPr lang="en-US" dirty="0"/>
          </a:p>
        </p:txBody>
      </p:sp>
      <p:sp>
        <p:nvSpPr>
          <p:cNvPr id="3" name="Rechteck 2"/>
          <p:cNvSpPr/>
          <p:nvPr/>
        </p:nvSpPr>
        <p:spPr>
          <a:xfrm>
            <a:off x="1259632" y="2060848"/>
            <a:ext cx="63904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>
                <a:solidFill>
                  <a:srgbClr val="000000"/>
                </a:solidFill>
              </a:rPr>
              <a:t>“[. . . ] we have come from a period in which there had been a stable constellation of the mode of writing with the medium of the book. That had led to a kind of naturalization in which to talk about the mode seemed like talking about the medium.” </a:t>
            </a:r>
          </a:p>
          <a:p>
            <a:pPr algn="r"/>
            <a:r>
              <a:rPr lang="en-US" sz="2400" dirty="0">
                <a:solidFill>
                  <a:srgbClr val="000000"/>
                </a:solidFill>
              </a:rPr>
              <a:t>(Kress, 2004: 446)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some concluding remarks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87624" y="1412776"/>
            <a:ext cx="7219950" cy="3581400"/>
          </a:xfrm>
        </p:spPr>
        <p:txBody>
          <a:bodyPr/>
          <a:lstStyle/>
          <a:p>
            <a:r>
              <a:rPr lang="en-US" dirty="0" smtClean="0"/>
              <a:t>we do not yet have a good idea of the </a:t>
            </a:r>
            <a:r>
              <a:rPr lang="en-US" dirty="0" err="1" smtClean="0"/>
              <a:t>organisation</a:t>
            </a:r>
            <a:r>
              <a:rPr lang="en-US" dirty="0" smtClean="0"/>
              <a:t> of the space of ‘semiotic modes’</a:t>
            </a:r>
          </a:p>
          <a:p>
            <a:r>
              <a:rPr lang="en-US" dirty="0" smtClean="0"/>
              <a:t>therefore we need to approach multimodal </a:t>
            </a:r>
            <a:r>
              <a:rPr lang="en-US" dirty="0" err="1" smtClean="0"/>
              <a:t>artefacts</a:t>
            </a:r>
            <a:r>
              <a:rPr lang="en-US" dirty="0" smtClean="0"/>
              <a:t> with an open mind concerning the resources they may be deploying</a:t>
            </a:r>
          </a:p>
          <a:p>
            <a:r>
              <a:rPr lang="en-US" dirty="0" smtClean="0"/>
              <a:t>need considerably more empirical work to tease apart potential semiotic modes and their interrelationships</a:t>
            </a:r>
          </a:p>
          <a:p>
            <a:r>
              <a:rPr lang="en-US" dirty="0" smtClean="0"/>
              <a:t>Lots of interesting questions for BA </a:t>
            </a:r>
            <a:r>
              <a:rPr lang="en-US" dirty="0" smtClean="0"/>
              <a:t>theses, MA theses, PhDs </a:t>
            </a:r>
            <a:r>
              <a:rPr lang="en-US" dirty="0" smtClean="0"/>
              <a:t>and beyond!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uni-ppt">
  <a:themeElements>
    <a:clrScheme name="uni-ppt.po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ni-ppt.po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ni-ppt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-ppt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uni-ppt">
  <a:themeElements>
    <a:clrScheme name="uni-ppt.po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ni-ppt.po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ni-ppt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-ppt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uni-ppt">
  <a:themeElements>
    <a:clrScheme name="uni-ppt.po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ni-ppt.po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ni-ppt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-ppt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uni-ppt">
  <a:themeElements>
    <a:clrScheme name="uni-ppt.po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ni-ppt.po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ni-ppt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-ppt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uni-ppt">
  <a:themeElements>
    <a:clrScheme name="uni-pp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ni-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uni-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-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7_uni-ppt">
  <a:themeElements>
    <a:clrScheme name="uni-pp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ni-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uni-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-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8_uni-ppt">
  <a:themeElements>
    <a:clrScheme name="uni-pp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ni-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uni-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-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uni-ppt">
  <a:themeElements>
    <a:clrScheme name="uni-ppt.po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ni-ppt.po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ni-ppt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-ppt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-ppt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C:\Programme\Microsoft Office\Vorlagen\uni-ppt.pot</Template>
  <TotalTime>0</TotalTime>
  <Words>3037</Words>
  <Application>Microsoft Office PowerPoint</Application>
  <PresentationFormat>Bildschirmpräsentation (4:3)</PresentationFormat>
  <Paragraphs>554</Paragraphs>
  <Slides>92</Slides>
  <Notes>92</Notes>
  <HiddenSlides>0</HiddenSlides>
  <MMClips>0</MMClips>
  <ScaleCrop>false</ScaleCrop>
  <HeadingPairs>
    <vt:vector size="6" baseType="variant">
      <vt:variant>
        <vt:lpstr>Design</vt:lpstr>
      </vt:variant>
      <vt:variant>
        <vt:i4>9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92</vt:i4>
      </vt:variant>
    </vt:vector>
  </HeadingPairs>
  <TitlesOfParts>
    <vt:vector size="103" baseType="lpstr">
      <vt:lpstr>uni-ppt</vt:lpstr>
      <vt:lpstr>1_uni-ppt</vt:lpstr>
      <vt:lpstr>2_uni-ppt</vt:lpstr>
      <vt:lpstr>4_uni-ppt</vt:lpstr>
      <vt:lpstr>6_uni-ppt</vt:lpstr>
      <vt:lpstr>7_uni-ppt</vt:lpstr>
      <vt:lpstr>8_uni-ppt</vt:lpstr>
      <vt:lpstr>9_uni-ppt</vt:lpstr>
      <vt:lpstr>Larissa-Design</vt:lpstr>
      <vt:lpstr>Folie</vt:lpstr>
      <vt:lpstr>Image</vt:lpstr>
      <vt:lpstr>The technical analysis of multimodal artefacts: medium, mode and genre in multimodal contexts</vt:lpstr>
      <vt:lpstr>Orientation for the talk</vt:lpstr>
      <vt:lpstr>Broader considerations and assumptions</vt:lpstr>
      <vt:lpstr>Broader considerations and assumptions</vt:lpstr>
      <vt:lpstr>Several ways to approach this...</vt:lpstr>
      <vt:lpstr>Difficulties of web genre classifications</vt:lpstr>
      <vt:lpstr>Some Reasons...</vt:lpstr>
      <vt:lpstr>Genre certainly should be adapted to multimodality ...</vt:lpstr>
      <vt:lpstr> A research challenge</vt:lpstr>
      <vt:lpstr>Swales</vt:lpstr>
      <vt:lpstr>van Leeuwen</vt:lpstr>
      <vt:lpstr>But this threatens  to dissolve the area of study...</vt:lpstr>
      <vt:lpstr>Different kinds of genres:  different kinds of structures</vt:lpstr>
      <vt:lpstr>Holsanova / Nord (2010)</vt:lpstr>
      <vt:lpstr>So lets think about ‘genre’...</vt:lpstr>
      <vt:lpstr>Basic Issue</vt:lpstr>
      <vt:lpstr>Edward Tufte on Design</vt:lpstr>
      <vt:lpstr>Folie 18</vt:lpstr>
      <vt:lpstr>Edward Tufte on Design</vt:lpstr>
      <vt:lpstr>Multimodal Literacy </vt:lpstr>
      <vt:lpstr>And: going further...</vt:lpstr>
      <vt:lpstr>Sources of constraint</vt:lpstr>
      <vt:lpstr>So...</vt:lpstr>
      <vt:lpstr>Sources of constraint</vt:lpstr>
      <vt:lpstr>The GeM annotation layers (1998—2001)</vt:lpstr>
      <vt:lpstr>Functionally Motivated Variation</vt:lpstr>
      <vt:lpstr>Folie 27</vt:lpstr>
      <vt:lpstr>Folie 28</vt:lpstr>
      <vt:lpstr>Layout Structure of the Page</vt:lpstr>
      <vt:lpstr>Relations between social practice and multimodal genre in the GeM model</vt:lpstr>
      <vt:lpstr>The nature and role of multimodal genre</vt:lpstr>
      <vt:lpstr>Further Development</vt:lpstr>
      <vt:lpstr>Further Development</vt:lpstr>
      <vt:lpstr>Media</vt:lpstr>
      <vt:lpstr>Recap of distinctions</vt:lpstr>
      <vt:lpstr>Essential Research Tasks</vt:lpstr>
      <vt:lpstr>... which raises the basic issue</vt:lpstr>
      <vt:lpstr>Two pronged approach</vt:lpstr>
      <vt:lpstr>Meaning-carrying resources:  similarity-as-similarity / segmentation</vt:lpstr>
      <vt:lpstr>Materially present distinctions</vt:lpstr>
      <vt:lpstr>Framing (naturalised)</vt:lpstr>
      <vt:lpstr>What relations? </vt:lpstr>
      <vt:lpstr>Further questions that can then be asked...</vt:lpstr>
      <vt:lpstr>Another example... projection</vt:lpstr>
      <vt:lpstr>Relations within pages are often quite different than this...</vt:lpstr>
      <vt:lpstr>Page-flow</vt:lpstr>
      <vt:lpstr>Page-flow: semantics</vt:lpstr>
      <vt:lpstr>‘Back-and-forth’ mappings</vt:lpstr>
      <vt:lpstr>Image-flow (static)</vt:lpstr>
      <vt:lpstr>Image-flow (static): semantics</vt:lpstr>
      <vt:lpstr>Image-flow (dynamic): semantics</vt:lpstr>
      <vt:lpstr>Characterising Semantics</vt:lpstr>
      <vt:lpstr>Three modes: Three Semantics</vt:lpstr>
      <vt:lpstr>Folie 54</vt:lpstr>
      <vt:lpstr>Folie 55</vt:lpstr>
      <vt:lpstr>And there are more...</vt:lpstr>
      <vt:lpstr>Composite Modal Contributions</vt:lpstr>
      <vt:lpstr>Analysis of genre development over time</vt:lpstr>
      <vt:lpstr>Systemic-functional view  of the ‘language’ system</vt:lpstr>
      <vt:lpstr>Semiotic Modes</vt:lpstr>
      <vt:lpstr>The social system provides an environment for mobilising semiotic modes</vt:lpstr>
      <vt:lpstr>The social system provides an environment for mobilising semiotic modes</vt:lpstr>
      <vt:lpstr>Folie 63</vt:lpstr>
      <vt:lpstr>Folie 64</vt:lpstr>
      <vt:lpstr>Folie 65</vt:lpstr>
      <vt:lpstr>Folie 66</vt:lpstr>
      <vt:lpstr>Changes over time</vt:lpstr>
      <vt:lpstr>Further Motivations</vt:lpstr>
      <vt:lpstr>Further Motivations</vt:lpstr>
      <vt:lpstr>Mapping between modes</vt:lpstr>
      <vt:lpstr>Combining modes…</vt:lpstr>
      <vt:lpstr>The basic challenge of ‘multimodality’</vt:lpstr>
      <vt:lpstr>Metaphor</vt:lpstr>
      <vt:lpstr>‘Conceptual Blending’</vt:lpstr>
      <vt:lpstr>Making Conceptual Blends (Goguen)</vt:lpstr>
      <vt:lpstr>Semiotic Multiplication</vt:lpstr>
      <vt:lpstr>Folie 77</vt:lpstr>
      <vt:lpstr>Folie 78</vt:lpstr>
      <vt:lpstr>Folie 79</vt:lpstr>
      <vt:lpstr>Composing the modes</vt:lpstr>
      <vt:lpstr>Putting the modes together again...</vt:lpstr>
      <vt:lpstr>Folie 82</vt:lpstr>
      <vt:lpstr>Combining Modes</vt:lpstr>
      <vt:lpstr>Combining modes…</vt:lpstr>
      <vt:lpstr>Summary: Genre, Semiotic Modes &amp; Media</vt:lpstr>
      <vt:lpstr>Consequences for Multimodal Analysis</vt:lpstr>
      <vt:lpstr>Consequences for Multimodal Analysis</vt:lpstr>
      <vt:lpstr>Consequences for Multimodal Analysis</vt:lpstr>
      <vt:lpstr>Consequences for Multimodal Analysis</vt:lpstr>
      <vt:lpstr>Consequences for Multimodal Analysis</vt:lpstr>
      <vt:lpstr>Thought for the day...</vt:lpstr>
      <vt:lpstr>And some concluding remarks</vt:lpstr>
    </vt:vector>
  </TitlesOfParts>
  <Company>Uni-Bremen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Kein Folientitel</dc:title>
  <dc:creator>Bateman</dc:creator>
  <cp:lastModifiedBy>John</cp:lastModifiedBy>
  <cp:revision>279</cp:revision>
  <cp:lastPrinted>2003-12-16T05:18:03Z</cp:lastPrinted>
  <dcterms:created xsi:type="dcterms:W3CDTF">2003-02-26T20:58:25Z</dcterms:created>
  <dcterms:modified xsi:type="dcterms:W3CDTF">2012-10-02T02:20:22Z</dcterms:modified>
</cp:coreProperties>
</file>