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16"/>
  </p:notesMasterIdLst>
  <p:sldIdLst>
    <p:sldId id="256" r:id="rId2"/>
    <p:sldId id="269" r:id="rId3"/>
    <p:sldId id="257" r:id="rId4"/>
    <p:sldId id="258" r:id="rId5"/>
    <p:sldId id="259" r:id="rId6"/>
    <p:sldId id="260" r:id="rId7"/>
    <p:sldId id="262" r:id="rId8"/>
    <p:sldId id="263" r:id="rId9"/>
    <p:sldId id="267" r:id="rId10"/>
    <p:sldId id="261" r:id="rId11"/>
    <p:sldId id="268" r:id="rId12"/>
    <p:sldId id="265" r:id="rId13"/>
    <p:sldId id="264" r:id="rId14"/>
    <p:sldId id="266"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37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0E8B0-734F-4B60-AC43-E94C21FBDA4E}" type="datetimeFigureOut">
              <a:rPr lang="de-DE" smtClean="0"/>
              <a:pPr/>
              <a:t>29.05.2017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D0EA6D-0F1E-4BD3-A542-10C02138A5F9}" type="slidenum">
              <a:rPr lang="de-DE" smtClean="0"/>
              <a:pPr/>
              <a:t>‹Nr.›</a:t>
            </a:fld>
            <a:endParaRPr lang="de-DE"/>
          </a:p>
        </p:txBody>
      </p:sp>
    </p:spTree>
    <p:extLst>
      <p:ext uri="{BB962C8B-B14F-4D97-AF65-F5344CB8AC3E}">
        <p14:creationId xmlns:p14="http://schemas.microsoft.com/office/powerpoint/2010/main" val="207884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D0CCA68-7708-441E-8459-D37CC0D1E300}" type="datetime1">
              <a:rPr lang="de-DE" smtClean="0"/>
              <a:pPr/>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347987820"/>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3019773-C7CF-41B5-AF14-26DD8EFEB92B}" type="datetime1">
              <a:rPr lang="de-DE" smtClean="0"/>
              <a:pPr/>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43533317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821CB7E-0F1D-4208-B2FD-6582C5D872A6}" type="datetime1">
              <a:rPr lang="de-DE" smtClean="0"/>
              <a:pPr/>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60006912"/>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0619632-7C83-4F14-B6FD-7E6A268AB16D}" type="datetime1">
              <a:rPr lang="de-DE" smtClean="0"/>
              <a:pPr/>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338211567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C975863-C4BB-41D8-B24D-C4AB0667AFD4}" type="datetime1">
              <a:rPr lang="de-DE" smtClean="0"/>
              <a:pPr/>
              <a:t>29.05.2017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314651005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076BCC1-77BF-4D77-A349-1F7C5C6E8579}" type="datetime1">
              <a:rPr lang="de-DE" smtClean="0"/>
              <a:pPr/>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879747737"/>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7A2CB06-F1B7-4FA6-8207-B495559FA68B}" type="datetime1">
              <a:rPr lang="de-DE" smtClean="0"/>
              <a:pPr/>
              <a:t>29.05.2017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18274220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1F260A3-22FB-441A-AA29-594AE713CA7F}" type="datetime1">
              <a:rPr lang="de-DE" smtClean="0"/>
              <a:pPr/>
              <a:t>29.05.2017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32968234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2012B0-F17E-42F4-AFA9-D2DE4836735A}" type="datetime1">
              <a:rPr lang="de-DE" smtClean="0"/>
              <a:pPr/>
              <a:t>29.05.2017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186261913"/>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7F4C0EA-39DC-4B6C-9561-51E7E660ADA5}" type="datetime1">
              <a:rPr lang="de-DE" smtClean="0"/>
              <a:pPr/>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2418704627"/>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D30D272-8587-4933-B1D8-B13205B0B709}" type="datetime1">
              <a:rPr lang="de-DE" smtClean="0"/>
              <a:pPr/>
              <a:t>29.05.2017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648D383-EDDA-4818-AF7F-37CE854BD11A}" type="slidenum">
              <a:rPr lang="de-DE" smtClean="0"/>
              <a:pPr/>
              <a:t>‹Nr.›</a:t>
            </a:fld>
            <a:endParaRPr lang="de-DE"/>
          </a:p>
        </p:txBody>
      </p:sp>
    </p:spTree>
    <p:extLst>
      <p:ext uri="{BB962C8B-B14F-4D97-AF65-F5344CB8AC3E}">
        <p14:creationId xmlns:p14="http://schemas.microsoft.com/office/powerpoint/2010/main" val="3810940568"/>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FC153-6F49-44A0-A740-30C095C7531D}" type="datetime1">
              <a:rPr lang="de-DE" smtClean="0"/>
              <a:pPr/>
              <a:t>29.05.2017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8D383-EDDA-4818-AF7F-37CE854BD11A}" type="slidenum">
              <a:rPr lang="de-DE" smtClean="0"/>
              <a:pPr/>
              <a:t>‹Nr.›</a:t>
            </a:fld>
            <a:endParaRPr lang="de-DE"/>
          </a:p>
        </p:txBody>
      </p:sp>
    </p:spTree>
    <p:extLst>
      <p:ext uri="{BB962C8B-B14F-4D97-AF65-F5344CB8AC3E}">
        <p14:creationId xmlns:p14="http://schemas.microsoft.com/office/powerpoint/2010/main" val="272086553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wip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908720"/>
            <a:ext cx="8136904" cy="3024336"/>
          </a:xfrm>
        </p:spPr>
        <p:txBody>
          <a:bodyPr>
            <a:normAutofit fontScale="90000"/>
          </a:bodyPr>
          <a:lstStyle/>
          <a:p>
            <a:r>
              <a:rPr lang="fr-FR" dirty="0"/>
              <a:t>Wolfgang </a:t>
            </a:r>
            <a:r>
              <a:rPr lang="fr-FR" dirty="0" smtClean="0"/>
              <a:t>Wildgen</a:t>
            </a:r>
            <a:br>
              <a:rPr lang="fr-FR" dirty="0" smtClean="0"/>
            </a:br>
            <a:r>
              <a:rPr lang="fr-FR" dirty="0" smtClean="0"/>
              <a:t>Une </a:t>
            </a:r>
            <a:r>
              <a:rPr lang="fr-FR" dirty="0"/>
              <a:t>sémiotique de l’image et de la musique au-delà de la « sémiotique linguistique » de Greimas</a:t>
            </a:r>
            <a:endParaRPr lang="de-DE" dirty="0"/>
          </a:p>
        </p:txBody>
      </p:sp>
      <p:sp>
        <p:nvSpPr>
          <p:cNvPr id="3" name="Untertitel 2"/>
          <p:cNvSpPr>
            <a:spLocks noGrp="1"/>
          </p:cNvSpPr>
          <p:nvPr>
            <p:ph type="subTitle" idx="1"/>
          </p:nvPr>
        </p:nvSpPr>
        <p:spPr>
          <a:xfrm>
            <a:off x="323528" y="4509120"/>
            <a:ext cx="8352928" cy="1512168"/>
          </a:xfrm>
        </p:spPr>
        <p:txBody>
          <a:bodyPr>
            <a:normAutofit lnSpcReduction="10000"/>
          </a:bodyPr>
          <a:lstStyle/>
          <a:p>
            <a:r>
              <a:rPr lang="fr-FR" dirty="0">
                <a:solidFill>
                  <a:schemeClr val="tx2"/>
                </a:solidFill>
              </a:rPr>
              <a:t>Contribution au congrès : „Greimas aujourd’hui: L’avenir de la structure“, Paris, 30 mai au 2 juin 2017</a:t>
            </a:r>
            <a:endParaRPr lang="de-DE" dirty="0">
              <a:solidFill>
                <a:schemeClr val="tx2"/>
              </a:solidFill>
            </a:endParaRPr>
          </a:p>
          <a:p>
            <a:endParaRPr lang="de-DE" dirty="0"/>
          </a:p>
        </p:txBody>
      </p:sp>
    </p:spTree>
    <p:extLst>
      <p:ext uri="{BB962C8B-B14F-4D97-AF65-F5344CB8AC3E}">
        <p14:creationId xmlns:p14="http://schemas.microsoft.com/office/powerpoint/2010/main" val="368490930"/>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52"/>
          <p:cNvGrpSpPr>
            <a:grpSpLocks/>
          </p:cNvGrpSpPr>
          <p:nvPr/>
        </p:nvGrpSpPr>
        <p:grpSpPr bwMode="auto">
          <a:xfrm>
            <a:off x="820667" y="830145"/>
            <a:ext cx="4536504" cy="3581236"/>
            <a:chOff x="2668" y="6982"/>
            <a:chExt cx="4682" cy="3251"/>
          </a:xfrm>
        </p:grpSpPr>
        <p:grpSp>
          <p:nvGrpSpPr>
            <p:cNvPr id="5" name="Group 245"/>
            <p:cNvGrpSpPr>
              <a:grpSpLocks/>
            </p:cNvGrpSpPr>
            <p:nvPr/>
          </p:nvGrpSpPr>
          <p:grpSpPr bwMode="auto">
            <a:xfrm>
              <a:off x="2668" y="6982"/>
              <a:ext cx="4682" cy="3251"/>
              <a:chOff x="2668" y="6982"/>
              <a:chExt cx="4682" cy="3251"/>
            </a:xfrm>
          </p:grpSpPr>
          <p:cxnSp>
            <p:nvCxnSpPr>
              <p:cNvPr id="10" name="AutoShape 166"/>
              <p:cNvCxnSpPr>
                <a:cxnSpLocks noChangeShapeType="1"/>
              </p:cNvCxnSpPr>
              <p:nvPr/>
            </p:nvCxnSpPr>
            <p:spPr bwMode="auto">
              <a:xfrm>
                <a:off x="2744" y="10232"/>
                <a:ext cx="4606" cy="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AutoShape 168"/>
              <p:cNvCxnSpPr>
                <a:cxnSpLocks noChangeShapeType="1"/>
              </p:cNvCxnSpPr>
              <p:nvPr/>
            </p:nvCxnSpPr>
            <p:spPr bwMode="auto">
              <a:xfrm>
                <a:off x="2668" y="7151"/>
                <a:ext cx="71" cy="3082"/>
              </a:xfrm>
              <a:prstGeom prst="straightConnector1">
                <a:avLst/>
              </a:prstGeom>
              <a:noFill/>
              <a:ln w="28575">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12" name="Freeform 169"/>
              <p:cNvSpPr>
                <a:spLocks/>
              </p:cNvSpPr>
              <p:nvPr/>
            </p:nvSpPr>
            <p:spPr bwMode="auto">
              <a:xfrm>
                <a:off x="2739" y="6982"/>
                <a:ext cx="4163" cy="3250"/>
              </a:xfrm>
              <a:custGeom>
                <a:avLst/>
                <a:gdLst>
                  <a:gd name="T0" fmla="*/ 0 w 4163"/>
                  <a:gd name="T1" fmla="*/ 3250 h 3250"/>
                  <a:gd name="T2" fmla="*/ 337 w 4163"/>
                  <a:gd name="T3" fmla="*/ 263 h 3250"/>
                  <a:gd name="T4" fmla="*/ 755 w 4163"/>
                  <a:gd name="T5" fmla="*/ 1667 h 3250"/>
                  <a:gd name="T6" fmla="*/ 1149 w 4163"/>
                  <a:gd name="T7" fmla="*/ 1765 h 3250"/>
                  <a:gd name="T8" fmla="*/ 1290 w 4163"/>
                  <a:gd name="T9" fmla="*/ 2067 h 3250"/>
                  <a:gd name="T10" fmla="*/ 1506 w 4163"/>
                  <a:gd name="T11" fmla="*/ 1590 h 3250"/>
                  <a:gd name="T12" fmla="*/ 1506 w 4163"/>
                  <a:gd name="T13" fmla="*/ 1593 h 3250"/>
                  <a:gd name="T14" fmla="*/ 1593 w 4163"/>
                  <a:gd name="T15" fmla="*/ 1422 h 3250"/>
                  <a:gd name="T16" fmla="*/ 1839 w 4163"/>
                  <a:gd name="T17" fmla="*/ 1382 h 3250"/>
                  <a:gd name="T18" fmla="*/ 2200 w 4163"/>
                  <a:gd name="T19" fmla="*/ 2573 h 3250"/>
                  <a:gd name="T20" fmla="*/ 2447 w 4163"/>
                  <a:gd name="T21" fmla="*/ 1634 h 3250"/>
                  <a:gd name="T22" fmla="*/ 2890 w 4163"/>
                  <a:gd name="T23" fmla="*/ 1806 h 3250"/>
                  <a:gd name="T24" fmla="*/ 3588 w 4163"/>
                  <a:gd name="T25" fmla="*/ 622 h 3250"/>
                  <a:gd name="T26" fmla="*/ 4163 w 4163"/>
                  <a:gd name="T27" fmla="*/ 3250 h 3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63" h="3250">
                    <a:moveTo>
                      <a:pt x="0" y="3250"/>
                    </a:moveTo>
                    <a:cubicBezTo>
                      <a:pt x="105" y="1888"/>
                      <a:pt x="211" y="527"/>
                      <a:pt x="337" y="263"/>
                    </a:cubicBezTo>
                    <a:cubicBezTo>
                      <a:pt x="463" y="0"/>
                      <a:pt x="620" y="1417"/>
                      <a:pt x="755" y="1667"/>
                    </a:cubicBezTo>
                    <a:cubicBezTo>
                      <a:pt x="891" y="1917"/>
                      <a:pt x="1061" y="1698"/>
                      <a:pt x="1149" y="1765"/>
                    </a:cubicBezTo>
                    <a:cubicBezTo>
                      <a:pt x="1238" y="1831"/>
                      <a:pt x="1231" y="2096"/>
                      <a:pt x="1290" y="2067"/>
                    </a:cubicBezTo>
                    <a:cubicBezTo>
                      <a:pt x="1349" y="2038"/>
                      <a:pt x="1470" y="1669"/>
                      <a:pt x="1506" y="1590"/>
                    </a:cubicBezTo>
                    <a:cubicBezTo>
                      <a:pt x="1542" y="1511"/>
                      <a:pt x="1491" y="1621"/>
                      <a:pt x="1506" y="1593"/>
                    </a:cubicBezTo>
                    <a:cubicBezTo>
                      <a:pt x="1521" y="1565"/>
                      <a:pt x="1537" y="1457"/>
                      <a:pt x="1593" y="1422"/>
                    </a:cubicBezTo>
                    <a:cubicBezTo>
                      <a:pt x="1649" y="1387"/>
                      <a:pt x="1738" y="1190"/>
                      <a:pt x="1839" y="1382"/>
                    </a:cubicBezTo>
                    <a:cubicBezTo>
                      <a:pt x="1940" y="1573"/>
                      <a:pt x="2100" y="2531"/>
                      <a:pt x="2200" y="2573"/>
                    </a:cubicBezTo>
                    <a:cubicBezTo>
                      <a:pt x="2301" y="2616"/>
                      <a:pt x="2332" y="1762"/>
                      <a:pt x="2447" y="1634"/>
                    </a:cubicBezTo>
                    <a:cubicBezTo>
                      <a:pt x="2562" y="1507"/>
                      <a:pt x="2699" y="1975"/>
                      <a:pt x="2890" y="1806"/>
                    </a:cubicBezTo>
                    <a:cubicBezTo>
                      <a:pt x="3080" y="1638"/>
                      <a:pt x="3376" y="382"/>
                      <a:pt x="3588" y="622"/>
                    </a:cubicBezTo>
                    <a:cubicBezTo>
                      <a:pt x="3801" y="863"/>
                      <a:pt x="4068" y="2812"/>
                      <a:pt x="4163" y="3250"/>
                    </a:cubicBezTo>
                  </a:path>
                </a:pathLst>
              </a:cu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de-DE"/>
              </a:p>
            </p:txBody>
          </p:sp>
        </p:grpSp>
        <p:cxnSp>
          <p:nvCxnSpPr>
            <p:cNvPr id="6" name="AutoShape 246"/>
            <p:cNvCxnSpPr>
              <a:cxnSpLocks noChangeShapeType="1"/>
            </p:cNvCxnSpPr>
            <p:nvPr/>
          </p:nvCxnSpPr>
          <p:spPr bwMode="auto">
            <a:xfrm flipV="1">
              <a:off x="3668" y="8811"/>
              <a:ext cx="0" cy="1362"/>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 name="AutoShape 248"/>
            <p:cNvCxnSpPr>
              <a:cxnSpLocks noChangeShapeType="1"/>
            </p:cNvCxnSpPr>
            <p:nvPr/>
          </p:nvCxnSpPr>
          <p:spPr bwMode="auto">
            <a:xfrm flipV="1">
              <a:off x="4014" y="9075"/>
              <a:ext cx="0" cy="1071"/>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8" name="AutoShape 249"/>
            <p:cNvCxnSpPr>
              <a:cxnSpLocks noChangeShapeType="1"/>
            </p:cNvCxnSpPr>
            <p:nvPr/>
          </p:nvCxnSpPr>
          <p:spPr bwMode="auto">
            <a:xfrm flipV="1">
              <a:off x="4933" y="9585"/>
              <a:ext cx="0" cy="58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9" name="AutoShape 250"/>
            <p:cNvCxnSpPr>
              <a:cxnSpLocks noChangeShapeType="1"/>
            </p:cNvCxnSpPr>
            <p:nvPr/>
          </p:nvCxnSpPr>
          <p:spPr bwMode="auto">
            <a:xfrm flipV="1">
              <a:off x="5579" y="8870"/>
              <a:ext cx="0" cy="1276"/>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grpSp>
      <p:sp>
        <p:nvSpPr>
          <p:cNvPr id="13" name="Rectangle 11"/>
          <p:cNvSpPr>
            <a:spLocks noChangeArrowheads="1"/>
          </p:cNvSpPr>
          <p:nvPr/>
        </p:nvSpPr>
        <p:spPr bwMode="auto">
          <a:xfrm>
            <a:off x="209138" y="4428857"/>
            <a:ext cx="53883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lgn="just"/>
            <a:r>
              <a:rPr lang="fr-FR" altLang="de-DE" sz="1600" b="1" dirty="0">
                <a:ea typeface="Times New Roman" pitchFamily="18" charset="0"/>
                <a:cs typeface="Times New Roman" pitchFamily="18" charset="0"/>
              </a:rPr>
              <a:t>Unisson Tierce Quarte </a:t>
            </a:r>
            <a:r>
              <a:rPr lang="fr-FR" altLang="de-DE" sz="1600" b="1" dirty="0" smtClean="0">
                <a:ea typeface="Times New Roman" pitchFamily="18" charset="0"/>
                <a:cs typeface="Times New Roman" pitchFamily="18" charset="0"/>
              </a:rPr>
              <a:t>Quinte </a:t>
            </a:r>
            <a:r>
              <a:rPr lang="fr-FR" altLang="de-DE" sz="1600" b="1" dirty="0">
                <a:ea typeface="Times New Roman" pitchFamily="18" charset="0"/>
                <a:cs typeface="Times New Roman" pitchFamily="18" charset="0"/>
              </a:rPr>
              <a:t>Sixte     </a:t>
            </a:r>
            <a:r>
              <a:rPr lang="fr-FR" altLang="de-DE" sz="1600" b="1" dirty="0" smtClean="0">
                <a:ea typeface="Times New Roman" pitchFamily="18" charset="0"/>
                <a:cs typeface="Times New Roman" pitchFamily="18" charset="0"/>
              </a:rPr>
              <a:t>Octave</a:t>
            </a:r>
            <a:r>
              <a:rPr kumimoji="0" lang="fr-FR" altLang="de-DE"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de-DE" altLang="de-DE"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hteck 13"/>
          <p:cNvSpPr/>
          <p:nvPr/>
        </p:nvSpPr>
        <p:spPr>
          <a:xfrm>
            <a:off x="5220072" y="3852144"/>
            <a:ext cx="2131220" cy="338554"/>
          </a:xfrm>
          <a:prstGeom prst="rect">
            <a:avLst/>
          </a:prstGeom>
        </p:spPr>
        <p:txBody>
          <a:bodyPr wrap="square">
            <a:spAutoFit/>
          </a:bodyPr>
          <a:lstStyle/>
          <a:p>
            <a:r>
              <a:rPr lang="fr-FR" altLang="de-DE" sz="1600" b="1" dirty="0">
                <a:solidFill>
                  <a:prstClr val="black"/>
                </a:solidFill>
                <a:latin typeface="Arial" pitchFamily="34" charset="0"/>
                <a:ea typeface="Times New Roman" pitchFamily="18" charset="0"/>
                <a:cs typeface="Times New Roman" pitchFamily="18" charset="0"/>
              </a:rPr>
              <a:t>axe des fréquences</a:t>
            </a:r>
            <a:endParaRPr lang="de-DE" sz="3600" dirty="0"/>
          </a:p>
        </p:txBody>
      </p:sp>
      <p:sp>
        <p:nvSpPr>
          <p:cNvPr id="15" name="Rechteck 14"/>
          <p:cNvSpPr/>
          <p:nvPr/>
        </p:nvSpPr>
        <p:spPr>
          <a:xfrm>
            <a:off x="878731" y="676256"/>
            <a:ext cx="1931989" cy="307777"/>
          </a:xfrm>
          <a:prstGeom prst="rect">
            <a:avLst/>
          </a:prstGeom>
        </p:spPr>
        <p:txBody>
          <a:bodyPr wrap="square">
            <a:spAutoFit/>
          </a:bodyPr>
          <a:lstStyle/>
          <a:p>
            <a:r>
              <a:rPr lang="fr-FR" sz="1400" b="1" dirty="0"/>
              <a:t>Mesure de dissonance</a:t>
            </a:r>
            <a:endParaRPr lang="de-DE" sz="1400" dirty="0"/>
          </a:p>
        </p:txBody>
      </p:sp>
      <p:sp>
        <p:nvSpPr>
          <p:cNvPr id="3" name="Foliennummernplatzhalter 2"/>
          <p:cNvSpPr>
            <a:spLocks noGrp="1"/>
          </p:cNvSpPr>
          <p:nvPr>
            <p:ph type="sldNum" sz="quarter" idx="12"/>
          </p:nvPr>
        </p:nvSpPr>
        <p:spPr/>
        <p:txBody>
          <a:bodyPr/>
          <a:lstStyle/>
          <a:p>
            <a:fld id="{C648D383-EDDA-4818-AF7F-37CE854BD11A}" type="slidenum">
              <a:rPr lang="de-DE" smtClean="0"/>
              <a:pPr/>
              <a:t>10</a:t>
            </a:fld>
            <a:endParaRPr lang="de-DE"/>
          </a:p>
        </p:txBody>
      </p:sp>
      <p:sp>
        <p:nvSpPr>
          <p:cNvPr id="16" name="Textfeld 15"/>
          <p:cNvSpPr txBox="1"/>
          <p:nvPr/>
        </p:nvSpPr>
        <p:spPr>
          <a:xfrm>
            <a:off x="323528" y="4869160"/>
            <a:ext cx="8280920" cy="1477328"/>
          </a:xfrm>
          <a:prstGeom prst="rect">
            <a:avLst/>
          </a:prstGeom>
          <a:noFill/>
        </p:spPr>
        <p:txBody>
          <a:bodyPr wrap="square" rtlCol="0">
            <a:spAutoFit/>
          </a:bodyPr>
          <a:lstStyle/>
          <a:p>
            <a:pPr marL="285750" indent="-285750">
              <a:buFont typeface="Arial" panose="020B0604020202020204" pitchFamily="34" charset="0"/>
              <a:buChar char="•"/>
            </a:pPr>
            <a:r>
              <a:rPr lang="fr-FR" dirty="0"/>
              <a:t>Contrairement au langage on ne peut pas établir une </a:t>
            </a:r>
            <a:r>
              <a:rPr lang="fr-FR" b="1" dirty="0"/>
              <a:t>hiérarchie</a:t>
            </a:r>
            <a:r>
              <a:rPr lang="fr-FR" dirty="0"/>
              <a:t> générale du tout et de ses </a:t>
            </a:r>
            <a:r>
              <a:rPr lang="fr-FR" dirty="0" smtClean="0"/>
              <a:t>parties. </a:t>
            </a:r>
            <a:endParaRPr lang="fr-FR" dirty="0" smtClean="0"/>
          </a:p>
          <a:p>
            <a:pPr marL="285750" indent="-285750">
              <a:buFont typeface="Arial" panose="020B0604020202020204" pitchFamily="34" charset="0"/>
              <a:buChar char="•"/>
            </a:pPr>
            <a:r>
              <a:rPr lang="fr-FR" dirty="0"/>
              <a:t>Les signifiés musicaux contribuent dans leur ensemble à une dynamique émotionnelle, passionnelle comparable à une suite d’actions avec leur profil individuel de tension et d’équilibre. </a:t>
            </a:r>
            <a:endParaRPr lang="de-DE" dirty="0"/>
          </a:p>
        </p:txBody>
      </p:sp>
    </p:spTree>
    <p:extLst>
      <p:ext uri="{BB962C8B-B14F-4D97-AF65-F5344CB8AC3E}">
        <p14:creationId xmlns:p14="http://schemas.microsoft.com/office/powerpoint/2010/main" val="40701955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fontScale="90000"/>
          </a:bodyPr>
          <a:lstStyle/>
          <a:p>
            <a:r>
              <a:rPr lang="fr-FR" dirty="0" smtClean="0"/>
              <a:t>Les c</a:t>
            </a:r>
            <a:r>
              <a:rPr lang="fr-FR" dirty="0" smtClean="0"/>
              <a:t>ontenus </a:t>
            </a:r>
            <a:r>
              <a:rPr lang="fr-FR" dirty="0" smtClean="0"/>
              <a:t>narratifs de la musique</a:t>
            </a:r>
            <a:endParaRPr lang="fr-FR" dirty="0"/>
          </a:p>
        </p:txBody>
      </p:sp>
      <p:sp>
        <p:nvSpPr>
          <p:cNvPr id="3" name="Inhaltsplatzhalter 2"/>
          <p:cNvSpPr>
            <a:spLocks noGrp="1"/>
          </p:cNvSpPr>
          <p:nvPr>
            <p:ph idx="1"/>
          </p:nvPr>
        </p:nvSpPr>
        <p:spPr>
          <a:xfrm>
            <a:off x="323528" y="1412776"/>
            <a:ext cx="8640960" cy="4853136"/>
          </a:xfrm>
        </p:spPr>
        <p:txBody>
          <a:bodyPr>
            <a:normAutofit lnSpcReduction="10000"/>
          </a:bodyPr>
          <a:lstStyle/>
          <a:p>
            <a:r>
              <a:rPr lang="fr-FR" dirty="0" smtClean="0"/>
              <a:t>Quoique </a:t>
            </a:r>
            <a:r>
              <a:rPr lang="fr-FR" dirty="0" smtClean="0"/>
              <a:t>la musique ne partage guère avec le langage la référence directe à une réalité externe (un monde possible), la majorité des analyses en musique essaye de trouver des contenus narratifs dans l’œuvre musicale. </a:t>
            </a:r>
          </a:p>
          <a:p>
            <a:r>
              <a:rPr lang="fr-FR" dirty="0" smtClean="0"/>
              <a:t>Ce qui peut être attribué à la musique, c’est plutôt un type très général de configuration d’une séquence de parties (qui peut avoir une connotation dramatique), mais ce n’est pas un récit.</a:t>
            </a:r>
            <a:endParaRPr lang="fr-FR" dirty="0"/>
          </a:p>
        </p:txBody>
      </p:sp>
      <p:sp>
        <p:nvSpPr>
          <p:cNvPr id="4" name="Foliennummernplatzhalter 3"/>
          <p:cNvSpPr>
            <a:spLocks noGrp="1"/>
          </p:cNvSpPr>
          <p:nvPr>
            <p:ph type="sldNum" sz="quarter" idx="12"/>
          </p:nvPr>
        </p:nvSpPr>
        <p:spPr/>
        <p:txBody>
          <a:bodyPr/>
          <a:lstStyle/>
          <a:p>
            <a:fld id="{C648D383-EDDA-4818-AF7F-37CE854BD11A}" type="slidenum">
              <a:rPr lang="de-DE" smtClean="0"/>
              <a:pPr/>
              <a:t>11</a:t>
            </a:fld>
            <a:endParaRPr lang="de-DE"/>
          </a:p>
        </p:txBody>
      </p:sp>
    </p:spTree>
    <p:extLst>
      <p:ext uri="{BB962C8B-B14F-4D97-AF65-F5344CB8AC3E}">
        <p14:creationId xmlns:p14="http://schemas.microsoft.com/office/powerpoint/2010/main" val="20114582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90066"/>
          </a:xfrm>
        </p:spPr>
        <p:txBody>
          <a:bodyPr>
            <a:normAutofit fontScale="90000"/>
          </a:bodyPr>
          <a:lstStyle/>
          <a:p>
            <a:r>
              <a:rPr lang="fr-FR" b="1" dirty="0" smtClean="0"/>
              <a:t>Conclusions</a:t>
            </a:r>
            <a:endParaRPr lang="de-DE" dirty="0"/>
          </a:p>
        </p:txBody>
      </p:sp>
      <p:sp>
        <p:nvSpPr>
          <p:cNvPr id="3" name="Inhaltsplatzhalter 2"/>
          <p:cNvSpPr>
            <a:spLocks noGrp="1"/>
          </p:cNvSpPr>
          <p:nvPr>
            <p:ph idx="1"/>
          </p:nvPr>
        </p:nvSpPr>
        <p:spPr>
          <a:xfrm>
            <a:off x="179512" y="980728"/>
            <a:ext cx="8640960" cy="5400600"/>
          </a:xfrm>
        </p:spPr>
        <p:txBody>
          <a:bodyPr>
            <a:normAutofit fontScale="70000" lnSpcReduction="20000"/>
          </a:bodyPr>
          <a:lstStyle/>
          <a:p>
            <a:r>
              <a:rPr lang="fr-FR" dirty="0"/>
              <a:t>Il est vrai que dans la perception humaine d’aujourd’hui le langage occupe la première place en tant que système de signes. On oublie pourtant que les autres systèmes, tels les signes visuels, auditifs, olfactifs etc. ont une </a:t>
            </a:r>
            <a:r>
              <a:rPr lang="fr-FR" dirty="0" smtClean="0"/>
              <a:t>histoire </a:t>
            </a:r>
            <a:r>
              <a:rPr lang="fr-FR" dirty="0"/>
              <a:t>beaucoup plus profonde et nous la partageons avec beaucoup d’animaux. Le système linguistique, qui fut probablement biologiquement en place lors de la spéciation de l’homme (environ 200.000 ans </a:t>
            </a:r>
            <a:r>
              <a:rPr lang="fr-FR" dirty="0" smtClean="0"/>
              <a:t>BP) et il </a:t>
            </a:r>
            <a:r>
              <a:rPr lang="fr-FR" dirty="0"/>
              <a:t>exploite les capacités cognitives et communicationnelles des animaux qui ont trouvé leur structure des millions d’années avant l’apparition de l’homme. </a:t>
            </a:r>
            <a:endParaRPr lang="fr-FR" dirty="0" smtClean="0"/>
          </a:p>
          <a:p>
            <a:r>
              <a:rPr lang="fr-FR" dirty="0" smtClean="0"/>
              <a:t>Le </a:t>
            </a:r>
            <a:r>
              <a:rPr lang="fr-FR" dirty="0"/>
              <a:t>relativisme culturel du langage, hypothèse surtout mise en avant par Benjamin Whorf (dans la tradition de Herder et Humboldt) est le produit d’un processus historique lié aux besoins et aux contextes d’une culture humaine. Il concerne surtout les champs lexicaux et l’ordre syntaxique caractéristique pour une langue spécifique. Les aspects iconiques et indexicaux et la structure profonde, par exemple la valence, sont beaucoup moins idiosyncratiques. Les ressources cognitives fondamentales (perceptuelles et mémorielles) ne sont pourtant que marginalement influencées par le développement culturel et elles sont beaucoup moins relatives à la culture. </a:t>
            </a:r>
            <a:endParaRPr lang="de-DE" dirty="0"/>
          </a:p>
        </p:txBody>
      </p:sp>
      <p:sp>
        <p:nvSpPr>
          <p:cNvPr id="4" name="Foliennummernplatzhalter 3"/>
          <p:cNvSpPr>
            <a:spLocks noGrp="1"/>
          </p:cNvSpPr>
          <p:nvPr>
            <p:ph type="sldNum" sz="quarter" idx="12"/>
          </p:nvPr>
        </p:nvSpPr>
        <p:spPr/>
        <p:txBody>
          <a:bodyPr/>
          <a:lstStyle/>
          <a:p>
            <a:fld id="{C648D383-EDDA-4818-AF7F-37CE854BD11A}" type="slidenum">
              <a:rPr lang="de-DE" smtClean="0"/>
              <a:pPr/>
              <a:t>12</a:t>
            </a:fld>
            <a:endParaRPr lang="de-DE"/>
          </a:p>
        </p:txBody>
      </p:sp>
    </p:spTree>
    <p:extLst>
      <p:ext uri="{BB962C8B-B14F-4D97-AF65-F5344CB8AC3E}">
        <p14:creationId xmlns:p14="http://schemas.microsoft.com/office/powerpoint/2010/main" val="2743304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332656"/>
            <a:ext cx="8640960" cy="6186309"/>
          </a:xfrm>
          <a:prstGeom prst="rect">
            <a:avLst/>
          </a:prstGeom>
        </p:spPr>
        <p:txBody>
          <a:bodyPr wrap="square">
            <a:spAutoFit/>
          </a:bodyPr>
          <a:lstStyle/>
          <a:p>
            <a:pPr marL="342900" indent="-342900">
              <a:buFont typeface="Arial" panose="020B0604020202020204" pitchFamily="34" charset="0"/>
              <a:buChar char="•"/>
            </a:pPr>
            <a:r>
              <a:rPr lang="fr-FR" sz="2200" dirty="0"/>
              <a:t>Cette stabilité biologique caractérise les systèmes de signes visuels et auditifs (musicaux) et pour cette raison on ne peut guère parler de « langages » visuels ou musicaux. Ce fait est dû aux différences cognitives (biologiques) et il a pour conséquence qu’une sémiotique visuelle qui se réduit à la mise en discours du visuel perd son accès à cette forme de sémiotisation et réduit les phénomènes visuels aux épiphénomènes de leur reflet dans le langage. Le même vaut pour la </a:t>
            </a:r>
            <a:r>
              <a:rPr lang="fr-FR" sz="2200" dirty="0" smtClean="0"/>
              <a:t>musique.</a:t>
            </a:r>
          </a:p>
          <a:p>
            <a:pPr marL="342900" indent="-342900">
              <a:buFont typeface="Arial" panose="020B0604020202020204" pitchFamily="34" charset="0"/>
              <a:buChar char="•"/>
            </a:pPr>
            <a:r>
              <a:rPr lang="fr-FR" sz="2200" dirty="0" smtClean="0"/>
              <a:t>Nous </a:t>
            </a:r>
            <a:r>
              <a:rPr lang="fr-FR" sz="2200" dirty="0"/>
              <a:t>avons essayé de développer une sémiotique visuelle et musicale qui est d’abord indépendante du langage. L’interaction avec le langage, le récit peut être thématisée par la suite. Dans une perspective évolutionnaire les signes linguistiques sont un phénomène émergent sur l’arrière fond de la communication visuelle, auditive etc., qui existait avant l’apparition du langage. Après cette émergence un processus secondaire dû aux effets de la communication multimodale a modifié et enrichi les systèmes visuels et musicaux surtout dans le contexte de la fonction illustrative de l’art visuel et le décor musical de la chanson (de la poésie, du texte dramatique dans l’opéra et le musical).</a:t>
            </a:r>
            <a:endParaRPr lang="de-DE" sz="2200" dirty="0"/>
          </a:p>
        </p:txBody>
      </p:sp>
      <p:sp>
        <p:nvSpPr>
          <p:cNvPr id="3" name="Foliennummernplatzhalter 2"/>
          <p:cNvSpPr>
            <a:spLocks noGrp="1"/>
          </p:cNvSpPr>
          <p:nvPr>
            <p:ph type="sldNum" sz="quarter" idx="12"/>
          </p:nvPr>
        </p:nvSpPr>
        <p:spPr/>
        <p:txBody>
          <a:bodyPr/>
          <a:lstStyle/>
          <a:p>
            <a:fld id="{C648D383-EDDA-4818-AF7F-37CE854BD11A}" type="slidenum">
              <a:rPr lang="de-DE" smtClean="0"/>
              <a:pPr/>
              <a:t>13</a:t>
            </a:fld>
            <a:endParaRPr lang="de-DE"/>
          </a:p>
        </p:txBody>
      </p:sp>
    </p:spTree>
    <p:extLst>
      <p:ext uri="{BB962C8B-B14F-4D97-AF65-F5344CB8AC3E}">
        <p14:creationId xmlns:p14="http://schemas.microsoft.com/office/powerpoint/2010/main" val="6884960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39552" y="764704"/>
            <a:ext cx="5256584" cy="369332"/>
          </a:xfrm>
          <a:prstGeom prst="rect">
            <a:avLst/>
          </a:prstGeom>
          <a:noFill/>
        </p:spPr>
        <p:txBody>
          <a:bodyPr wrap="square" rtlCol="0">
            <a:spAutoFit/>
          </a:bodyPr>
          <a:lstStyle/>
          <a:p>
            <a:endParaRPr lang="de-DE"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8634735" cy="6244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liennummernplatzhalter 2"/>
          <p:cNvSpPr>
            <a:spLocks noGrp="1"/>
          </p:cNvSpPr>
          <p:nvPr>
            <p:ph type="sldNum" sz="quarter" idx="12"/>
          </p:nvPr>
        </p:nvSpPr>
        <p:spPr/>
        <p:txBody>
          <a:bodyPr/>
          <a:lstStyle/>
          <a:p>
            <a:fld id="{C648D383-EDDA-4818-AF7F-37CE854BD11A}" type="slidenum">
              <a:rPr lang="de-DE" smtClean="0"/>
              <a:pPr/>
              <a:t>14</a:t>
            </a:fld>
            <a:endParaRPr lang="de-DE"/>
          </a:p>
        </p:txBody>
      </p:sp>
      <p:sp>
        <p:nvSpPr>
          <p:cNvPr id="4" name="Textfeld 3"/>
          <p:cNvSpPr txBox="1"/>
          <p:nvPr/>
        </p:nvSpPr>
        <p:spPr>
          <a:xfrm>
            <a:off x="107503" y="6434880"/>
            <a:ext cx="8778751" cy="369332"/>
          </a:xfrm>
          <a:prstGeom prst="rect">
            <a:avLst/>
          </a:prstGeom>
          <a:noFill/>
        </p:spPr>
        <p:txBody>
          <a:bodyPr wrap="square" rtlCol="0">
            <a:spAutoFit/>
          </a:bodyPr>
          <a:lstStyle/>
          <a:p>
            <a:r>
              <a:rPr lang="fr-FR" dirty="0" smtClean="0"/>
              <a:t>Sémiotique musicale: Signes musicaux, cognition, langage, sous presse,</a:t>
            </a:r>
            <a:r>
              <a:rPr lang="de-DE" dirty="0" smtClean="0"/>
              <a:t> à </a:t>
            </a:r>
            <a:r>
              <a:rPr lang="fr-FR" dirty="0" smtClean="0"/>
              <a:t>paraître</a:t>
            </a:r>
            <a:r>
              <a:rPr lang="de-DE" dirty="0" smtClean="0"/>
              <a:t> en 2017</a:t>
            </a:r>
            <a:endParaRPr lang="de-DE" dirty="0"/>
          </a:p>
        </p:txBody>
      </p:sp>
    </p:spTree>
    <p:extLst>
      <p:ext uri="{BB962C8B-B14F-4D97-AF65-F5344CB8AC3E}">
        <p14:creationId xmlns:p14="http://schemas.microsoft.com/office/powerpoint/2010/main" val="353774867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Suite thématique</a:t>
            </a:r>
            <a:endParaRPr lang="fr-FR" dirty="0"/>
          </a:p>
        </p:txBody>
      </p:sp>
      <p:sp>
        <p:nvSpPr>
          <p:cNvPr id="3" name="Inhaltsplatzhalter 2"/>
          <p:cNvSpPr>
            <a:spLocks noGrp="1"/>
          </p:cNvSpPr>
          <p:nvPr>
            <p:ph idx="1"/>
          </p:nvPr>
        </p:nvSpPr>
        <p:spPr/>
        <p:txBody>
          <a:bodyPr>
            <a:normAutofit fontScale="92500" lnSpcReduction="20000"/>
          </a:bodyPr>
          <a:lstStyle/>
          <a:p>
            <a:r>
              <a:rPr lang="fr-FR" dirty="0" smtClean="0"/>
              <a:t>La sémiotique visuelle et musicale chez Greimas</a:t>
            </a:r>
            <a:endParaRPr lang="de-DE" dirty="0" smtClean="0"/>
          </a:p>
          <a:p>
            <a:r>
              <a:rPr lang="fr-FR" dirty="0" smtClean="0"/>
              <a:t>Les signes visuels et leurs signifiés dynamiques</a:t>
            </a:r>
            <a:endParaRPr lang="de-DE" dirty="0" smtClean="0"/>
          </a:p>
          <a:p>
            <a:r>
              <a:rPr lang="fr-FR" dirty="0" smtClean="0"/>
              <a:t>Une analyse dynamique (gestaltiste) de l’art visuel</a:t>
            </a:r>
            <a:r>
              <a:rPr lang="de-DE" dirty="0" smtClean="0"/>
              <a:t>	</a:t>
            </a:r>
          </a:p>
          <a:p>
            <a:r>
              <a:rPr lang="fr-FR" dirty="0" smtClean="0"/>
              <a:t>Aspects géométriques et dynamiques de la musique</a:t>
            </a:r>
            <a:endParaRPr lang="de-DE" dirty="0" smtClean="0"/>
          </a:p>
          <a:p>
            <a:r>
              <a:rPr lang="fr-FR" dirty="0" smtClean="0"/>
              <a:t>Les signifiants et signifiés dynamiques de la musique</a:t>
            </a:r>
            <a:endParaRPr lang="de-DE" dirty="0" smtClean="0"/>
          </a:p>
          <a:p>
            <a:r>
              <a:rPr lang="fr-FR" dirty="0" smtClean="0"/>
              <a:t>Les contenus narratifs de la musique</a:t>
            </a:r>
            <a:endParaRPr lang="de-DE" dirty="0" smtClean="0"/>
          </a:p>
          <a:p>
            <a:r>
              <a:rPr lang="fr-FR" dirty="0" smtClean="0"/>
              <a:t>Conclusions</a:t>
            </a:r>
            <a:endParaRPr lang="de-DE" dirty="0"/>
          </a:p>
        </p:txBody>
      </p:sp>
      <p:sp>
        <p:nvSpPr>
          <p:cNvPr id="4" name="Foliennummernplatzhalter 3"/>
          <p:cNvSpPr>
            <a:spLocks noGrp="1"/>
          </p:cNvSpPr>
          <p:nvPr>
            <p:ph type="sldNum" sz="quarter" idx="12"/>
          </p:nvPr>
        </p:nvSpPr>
        <p:spPr/>
        <p:txBody>
          <a:bodyPr/>
          <a:lstStyle/>
          <a:p>
            <a:fld id="{C648D383-EDDA-4818-AF7F-37CE854BD11A}" type="slidenum">
              <a:rPr lang="de-DE" smtClean="0"/>
              <a:pPr/>
              <a:t>2</a:t>
            </a:fld>
            <a:endParaRPr lang="de-DE"/>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fr-FR" b="1" dirty="0"/>
              <a:t>La sémiotique visuelle et musicale chez </a:t>
            </a:r>
            <a:r>
              <a:rPr lang="fr-FR" b="1" dirty="0" smtClean="0"/>
              <a:t>Greimas</a:t>
            </a:r>
            <a:endParaRPr lang="de-DE" dirty="0"/>
          </a:p>
        </p:txBody>
      </p:sp>
      <p:sp>
        <p:nvSpPr>
          <p:cNvPr id="3" name="Inhaltsplatzhalter 2"/>
          <p:cNvSpPr>
            <a:spLocks noGrp="1"/>
          </p:cNvSpPr>
          <p:nvPr>
            <p:ph idx="1"/>
          </p:nvPr>
        </p:nvSpPr>
        <p:spPr/>
        <p:txBody>
          <a:bodyPr>
            <a:normAutofit fontScale="92500" lnSpcReduction="20000"/>
          </a:bodyPr>
          <a:lstStyle/>
          <a:p>
            <a:r>
              <a:rPr lang="fr-FR" dirty="0" smtClean="0"/>
              <a:t>«</a:t>
            </a:r>
            <a:r>
              <a:rPr lang="fr-FR" dirty="0"/>
              <a:t>  Il semble bien que a dialectique </a:t>
            </a:r>
            <a:r>
              <a:rPr lang="fr-FR" dirty="0" err="1"/>
              <a:t>hégelienne</a:t>
            </a:r>
            <a:r>
              <a:rPr lang="fr-FR" dirty="0"/>
              <a:t> ait joué, au XIXe siècle, le même rôle de catalyseur épistémologique que l’on attribue actuellement au structuralisme, en y voyant le seul moyen de déterminer les totalités et de procéder à leur analyse. » (Greimas, Du sens I, 1970 : 20</a:t>
            </a:r>
            <a:r>
              <a:rPr lang="fr-FR" dirty="0" smtClean="0"/>
              <a:t>).</a:t>
            </a:r>
          </a:p>
          <a:p>
            <a:r>
              <a:rPr lang="fr-FR" dirty="0" smtClean="0"/>
              <a:t>Présupposé </a:t>
            </a:r>
            <a:r>
              <a:rPr lang="fr-FR" dirty="0"/>
              <a:t>relativiste (</a:t>
            </a:r>
            <a:r>
              <a:rPr lang="fr-FR" dirty="0" err="1"/>
              <a:t>whorfien</a:t>
            </a:r>
            <a:r>
              <a:rPr lang="fr-FR" dirty="0"/>
              <a:t> ou </a:t>
            </a:r>
            <a:r>
              <a:rPr lang="fr-FR" dirty="0" err="1"/>
              <a:t>humboldtien</a:t>
            </a:r>
            <a:r>
              <a:rPr lang="fr-FR" dirty="0"/>
              <a:t>) : </a:t>
            </a:r>
            <a:r>
              <a:rPr lang="fr-FR" i="1" dirty="0"/>
              <a:t>Tout le savoir doit passer par un langage, en concret une langue naturelle qui transforme nos expériences, nos observations, nos inférences en textes.</a:t>
            </a:r>
            <a:r>
              <a:rPr lang="fr-FR" dirty="0"/>
              <a:t> </a:t>
            </a:r>
          </a:p>
          <a:p>
            <a:endParaRPr lang="de-DE" dirty="0"/>
          </a:p>
        </p:txBody>
      </p:sp>
      <p:sp>
        <p:nvSpPr>
          <p:cNvPr id="4" name="Foliennummernplatzhalter 3"/>
          <p:cNvSpPr>
            <a:spLocks noGrp="1"/>
          </p:cNvSpPr>
          <p:nvPr>
            <p:ph type="sldNum" sz="quarter" idx="12"/>
          </p:nvPr>
        </p:nvSpPr>
        <p:spPr/>
        <p:txBody>
          <a:bodyPr/>
          <a:lstStyle/>
          <a:p>
            <a:fld id="{C648D383-EDDA-4818-AF7F-37CE854BD11A}" type="slidenum">
              <a:rPr lang="de-DE" smtClean="0"/>
              <a:pPr/>
              <a:t>3</a:t>
            </a:fld>
            <a:endParaRPr lang="de-DE"/>
          </a:p>
        </p:txBody>
      </p:sp>
    </p:spTree>
    <p:extLst>
      <p:ext uri="{BB962C8B-B14F-4D97-AF65-F5344CB8AC3E}">
        <p14:creationId xmlns:p14="http://schemas.microsoft.com/office/powerpoint/2010/main" val="37533204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Quelques citations de Greimas</a:t>
            </a:r>
            <a:endParaRPr lang="fr-FR" dirty="0"/>
          </a:p>
        </p:txBody>
      </p:sp>
      <p:sp>
        <p:nvSpPr>
          <p:cNvPr id="3" name="Inhaltsplatzhalter 2"/>
          <p:cNvSpPr>
            <a:spLocks noGrp="1"/>
          </p:cNvSpPr>
          <p:nvPr>
            <p:ph idx="1"/>
          </p:nvPr>
        </p:nvSpPr>
        <p:spPr>
          <a:xfrm>
            <a:off x="467544" y="1600200"/>
            <a:ext cx="8219256" cy="4709120"/>
          </a:xfrm>
        </p:spPr>
        <p:txBody>
          <a:bodyPr>
            <a:normAutofit fontScale="70000" lnSpcReduction="20000"/>
          </a:bodyPr>
          <a:lstStyle/>
          <a:p>
            <a:r>
              <a:rPr lang="de-DE" dirty="0"/>
              <a:t> </a:t>
            </a:r>
            <a:r>
              <a:rPr lang="fr-FR" dirty="0"/>
              <a:t>« Le concept de langage […] : on pourrait le remplacer par celui de sémiotique, […]. Ainsi chaque science particulière constitue une sémiotique particulière, la totalité des sémiotiques étant visée par le savoir dans son ensemble. » </a:t>
            </a:r>
            <a:endParaRPr lang="de-DE" dirty="0"/>
          </a:p>
          <a:p>
            <a:r>
              <a:rPr lang="fr-FR" dirty="0"/>
              <a:t>« La science n’est langage que dans la mesure où celui-ci est compris comme un lieu de médiation, comme un écran sur lequel se dessinent les formes intelligibles du monde. » (Greimas, du sens I, 1979 : 20)</a:t>
            </a:r>
            <a:endParaRPr lang="de-DE" dirty="0"/>
          </a:p>
          <a:p>
            <a:r>
              <a:rPr lang="fr-FR" dirty="0"/>
              <a:t>Lors du deuxième volume de « Du sens » paru en 1983 Greimas concède pourtant en se rapportant à René Thom et sa théorie des prégnances  la possibilité d’une sémiotique plus réaliste:</a:t>
            </a:r>
            <a:endParaRPr lang="de-DE" dirty="0"/>
          </a:p>
          <a:p>
            <a:r>
              <a:rPr lang="fr-FR" dirty="0"/>
              <a:t>« la problématique peut néanmoins être inversée en affirmant le « déjà là » des figures du monde […]. Ce retour de pendule, pour redoutable qu’il soit, permettrait peut-être à la sémiotique de dépasser, une fois de plus, les limites qu’elle s’est imposée. » (Greimas, 1983 : 13</a:t>
            </a:r>
            <a:r>
              <a:rPr lang="fr-FR" dirty="0" smtClean="0"/>
              <a:t>).</a:t>
            </a:r>
            <a:endParaRPr lang="de-DE" dirty="0"/>
          </a:p>
        </p:txBody>
      </p:sp>
      <p:sp>
        <p:nvSpPr>
          <p:cNvPr id="4" name="Foliennummernplatzhalter 3"/>
          <p:cNvSpPr>
            <a:spLocks noGrp="1"/>
          </p:cNvSpPr>
          <p:nvPr>
            <p:ph type="sldNum" sz="quarter" idx="12"/>
          </p:nvPr>
        </p:nvSpPr>
        <p:spPr/>
        <p:txBody>
          <a:bodyPr/>
          <a:lstStyle/>
          <a:p>
            <a:fld id="{C648D383-EDDA-4818-AF7F-37CE854BD11A}" type="slidenum">
              <a:rPr lang="de-DE" smtClean="0"/>
              <a:pPr/>
              <a:t>4</a:t>
            </a:fld>
            <a:endParaRPr lang="de-DE"/>
          </a:p>
        </p:txBody>
      </p:sp>
    </p:spTree>
    <p:extLst>
      <p:ext uri="{BB962C8B-B14F-4D97-AF65-F5344CB8AC3E}">
        <p14:creationId xmlns:p14="http://schemas.microsoft.com/office/powerpoint/2010/main" val="2200909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274638"/>
            <a:ext cx="8712968" cy="706090"/>
          </a:xfrm>
        </p:spPr>
        <p:txBody>
          <a:bodyPr>
            <a:noAutofit/>
          </a:bodyPr>
          <a:lstStyle/>
          <a:p>
            <a:r>
              <a:rPr lang="fr-FR" sz="3200" dirty="0"/>
              <a:t>Les signes visuels et leurs </a:t>
            </a:r>
            <a:r>
              <a:rPr lang="fr-FR" sz="3200" dirty="0" smtClean="0"/>
              <a:t>signifiés dynamiques</a:t>
            </a:r>
            <a:endParaRPr lang="de-DE" sz="3200" dirty="0"/>
          </a:p>
        </p:txBody>
      </p:sp>
      <p:sp>
        <p:nvSpPr>
          <p:cNvPr id="3" name="Inhaltsplatzhalter 2"/>
          <p:cNvSpPr>
            <a:spLocks noGrp="1"/>
          </p:cNvSpPr>
          <p:nvPr>
            <p:ph idx="1"/>
          </p:nvPr>
        </p:nvSpPr>
        <p:spPr>
          <a:xfrm>
            <a:off x="395536" y="1196752"/>
            <a:ext cx="8291264" cy="5112568"/>
          </a:xfrm>
        </p:spPr>
        <p:txBody>
          <a:bodyPr>
            <a:normAutofit fontScale="77500" lnSpcReduction="20000"/>
          </a:bodyPr>
          <a:lstStyle/>
          <a:p>
            <a:r>
              <a:rPr lang="fr-FR" dirty="0"/>
              <a:t>Le signe visuel dépend essentiellement de son ancrage dans la perception visuelle et dans la mémoire visuelle qui en émane. Les signifiés visuels héritent cette base dans le visuel et profitent des réseaux de mémoire visuelle que le cerveau humain peut établir. Comme toute communication visuelle recourt en permanence à des perceptions visuelles, des comportements observés de manière visuelle, le système de signes visuels reste enveloppé par des processus visuels (même à un niveau très abstrait).</a:t>
            </a:r>
            <a:endParaRPr lang="fr-FR" dirty="0" smtClean="0"/>
          </a:p>
          <a:p>
            <a:r>
              <a:rPr lang="fr-FR" dirty="0" smtClean="0"/>
              <a:t>Greimas </a:t>
            </a:r>
            <a:r>
              <a:rPr lang="fr-FR" dirty="0"/>
              <a:t>(1987 : 77) envisage d’ailleurs une double lecture en sémiotique visuelle : « Si la sémiotique visuelle réussit, tant bien que mal, à proposer une interprétation cohérente de la double lecture – </a:t>
            </a:r>
            <a:r>
              <a:rPr lang="fr-FR" dirty="0" err="1"/>
              <a:t>iconisante</a:t>
            </a:r>
            <a:r>
              <a:rPr lang="fr-FR" dirty="0"/>
              <a:t> et plastique – des objets du monde […] encore faut-il, […] étendre ce genre d’analyses, en les généralisant, à l’ensemble des canaux sensoriels. </a:t>
            </a:r>
            <a:r>
              <a:rPr lang="fr-FR" dirty="0" smtClean="0"/>
              <a:t>»</a:t>
            </a:r>
          </a:p>
        </p:txBody>
      </p:sp>
      <p:sp>
        <p:nvSpPr>
          <p:cNvPr id="4" name="Foliennummernplatzhalter 3"/>
          <p:cNvSpPr>
            <a:spLocks noGrp="1"/>
          </p:cNvSpPr>
          <p:nvPr>
            <p:ph type="sldNum" sz="quarter" idx="12"/>
          </p:nvPr>
        </p:nvSpPr>
        <p:spPr/>
        <p:txBody>
          <a:bodyPr/>
          <a:lstStyle/>
          <a:p>
            <a:fld id="{C648D383-EDDA-4818-AF7F-37CE854BD11A}" type="slidenum">
              <a:rPr lang="de-DE" smtClean="0"/>
              <a:pPr/>
              <a:t>5</a:t>
            </a:fld>
            <a:endParaRPr lang="de-DE"/>
          </a:p>
        </p:txBody>
      </p:sp>
    </p:spTree>
    <p:extLst>
      <p:ext uri="{BB962C8B-B14F-4D97-AF65-F5344CB8AC3E}">
        <p14:creationId xmlns:p14="http://schemas.microsoft.com/office/powerpoint/2010/main" val="1789286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 name="Zeichenbereich 311"/>
          <p:cNvGrpSpPr/>
          <p:nvPr/>
        </p:nvGrpSpPr>
        <p:grpSpPr>
          <a:xfrm>
            <a:off x="420352" y="573300"/>
            <a:ext cx="8208912" cy="4392488"/>
            <a:chOff x="0" y="0"/>
            <a:chExt cx="3957320" cy="1964055"/>
          </a:xfrm>
        </p:grpSpPr>
        <p:sp>
          <p:nvSpPr>
            <p:cNvPr id="4" name="Rechteck 3"/>
            <p:cNvSpPr/>
            <p:nvPr/>
          </p:nvSpPr>
          <p:spPr>
            <a:xfrm>
              <a:off x="0" y="0"/>
              <a:ext cx="3957320" cy="1964055"/>
            </a:xfrm>
            <a:prstGeom prst="rect">
              <a:avLst/>
            </a:prstGeom>
            <a:noFill/>
            <a:ln w="38100">
              <a:solidFill>
                <a:schemeClr val="tx1"/>
              </a:solidFill>
            </a:ln>
          </p:spPr>
        </p:sp>
        <p:cxnSp>
          <p:nvCxnSpPr>
            <p:cNvPr id="5" name="Line 56"/>
            <p:cNvCxnSpPr/>
            <p:nvPr/>
          </p:nvCxnSpPr>
          <p:spPr bwMode="auto">
            <a:xfrm>
              <a:off x="32500" y="18901"/>
              <a:ext cx="3856319" cy="1924754"/>
            </a:xfrm>
            <a:prstGeom prst="line">
              <a:avLst/>
            </a:prstGeom>
            <a:noFill/>
            <a:ln w="38100">
              <a:solidFill>
                <a:srgbClr val="99CC00"/>
              </a:solidFill>
              <a:prstDash val="sysDot"/>
              <a:round/>
              <a:headEnd type="triangle" w="med" len="med"/>
              <a:tailEnd type="triangle" w="med" len="med"/>
            </a:ln>
            <a:extLst>
              <a:ext uri="{909E8E84-426E-40DD-AFC4-6F175D3DCCD1}">
                <a14:hiddenFill xmlns:a14="http://schemas.microsoft.com/office/drawing/2010/main">
                  <a:noFill/>
                </a14:hiddenFill>
              </a:ext>
            </a:extLst>
          </p:spPr>
        </p:cxnSp>
        <p:cxnSp>
          <p:nvCxnSpPr>
            <p:cNvPr id="6" name="Line 57"/>
            <p:cNvCxnSpPr/>
            <p:nvPr/>
          </p:nvCxnSpPr>
          <p:spPr bwMode="auto">
            <a:xfrm flipH="1">
              <a:off x="13100" y="37801"/>
              <a:ext cx="3875720" cy="1912154"/>
            </a:xfrm>
            <a:prstGeom prst="line">
              <a:avLst/>
            </a:prstGeom>
            <a:noFill/>
            <a:ln w="38100">
              <a:solidFill>
                <a:srgbClr val="99CC00"/>
              </a:solidFill>
              <a:prstDash val="sysDot"/>
              <a:round/>
              <a:headEnd/>
              <a:tailEnd/>
            </a:ln>
            <a:extLst>
              <a:ext uri="{909E8E84-426E-40DD-AFC4-6F175D3DCCD1}">
                <a14:hiddenFill xmlns:a14="http://schemas.microsoft.com/office/drawing/2010/main">
                  <a:noFill/>
                </a14:hiddenFill>
              </a:ext>
            </a:extLst>
          </p:spPr>
        </p:cxnSp>
        <p:cxnSp>
          <p:nvCxnSpPr>
            <p:cNvPr id="7" name="Line 58"/>
            <p:cNvCxnSpPr/>
            <p:nvPr/>
          </p:nvCxnSpPr>
          <p:spPr bwMode="auto">
            <a:xfrm>
              <a:off x="19600" y="984428"/>
              <a:ext cx="3888620" cy="0"/>
            </a:xfrm>
            <a:prstGeom prst="line">
              <a:avLst/>
            </a:prstGeom>
            <a:noFill/>
            <a:ln w="38100">
              <a:solidFill>
                <a:srgbClr val="FF9900"/>
              </a:solidFill>
              <a:prstDash val="dash"/>
              <a:round/>
              <a:headEnd/>
              <a:tailEnd/>
            </a:ln>
            <a:extLst>
              <a:ext uri="{909E8E84-426E-40DD-AFC4-6F175D3DCCD1}">
                <a14:hiddenFill xmlns:a14="http://schemas.microsoft.com/office/drawing/2010/main">
                  <a:noFill/>
                </a14:hiddenFill>
              </a:ext>
            </a:extLst>
          </p:spPr>
        </p:cxnSp>
        <p:sp>
          <p:nvSpPr>
            <p:cNvPr id="8" name="Arc 59"/>
            <p:cNvSpPr>
              <a:spLocks/>
            </p:cNvSpPr>
            <p:nvPr/>
          </p:nvSpPr>
          <p:spPr bwMode="auto">
            <a:xfrm>
              <a:off x="1980110" y="50401"/>
              <a:ext cx="1436307" cy="934026"/>
            </a:xfrm>
            <a:custGeom>
              <a:avLst/>
              <a:gdLst>
                <a:gd name="T0" fmla="*/ 0 w 21600"/>
                <a:gd name="T1" fmla="*/ 0 h 21600"/>
                <a:gd name="T2" fmla="*/ 1436374 w 21600"/>
                <a:gd name="T3" fmla="*/ 933960 h 21600"/>
                <a:gd name="T4" fmla="*/ 0 w 21600"/>
                <a:gd name="T5" fmla="*/ 93396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38100">
              <a:solidFill>
                <a:srgbClr val="000000"/>
              </a:solidFill>
              <a:prstDash val="sysDot"/>
              <a:round/>
              <a:headEnd type="triangle" w="med" len="me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de-DE"/>
            </a:p>
          </p:txBody>
        </p:sp>
        <p:sp>
          <p:nvSpPr>
            <p:cNvPr id="9" name="Arc 67"/>
            <p:cNvSpPr>
              <a:spLocks/>
            </p:cNvSpPr>
            <p:nvPr/>
          </p:nvSpPr>
          <p:spPr bwMode="auto">
            <a:xfrm rot="10800000" flipH="1" flipV="1">
              <a:off x="1609108" y="816123"/>
              <a:ext cx="358002" cy="189305"/>
            </a:xfrm>
            <a:custGeom>
              <a:avLst/>
              <a:gdLst>
                <a:gd name="T0" fmla="*/ 0 w 21600"/>
                <a:gd name="T1" fmla="*/ 0 h 21600"/>
                <a:gd name="T2" fmla="*/ 358015 w 21600"/>
                <a:gd name="T3" fmla="*/ 189316 h 21600"/>
                <a:gd name="T4" fmla="*/ 0 w 21600"/>
                <a:gd name="T5" fmla="*/ 18931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38100">
              <a:solidFill>
                <a:srgbClr val="0000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de-DE"/>
            </a:p>
          </p:txBody>
        </p:sp>
        <p:cxnSp>
          <p:nvCxnSpPr>
            <p:cNvPr id="10" name="Line 68"/>
            <p:cNvCxnSpPr/>
            <p:nvPr/>
          </p:nvCxnSpPr>
          <p:spPr bwMode="auto">
            <a:xfrm>
              <a:off x="1986510" y="0"/>
              <a:ext cx="0" cy="1949955"/>
            </a:xfrm>
            <a:prstGeom prst="line">
              <a:avLst/>
            </a:prstGeom>
            <a:noFill/>
            <a:ln w="38100">
              <a:solidFill>
                <a:srgbClr val="FF9900"/>
              </a:solidFill>
              <a:prstDash val="sysDot"/>
              <a:round/>
              <a:headEnd/>
              <a:tailEnd/>
            </a:ln>
            <a:extLst>
              <a:ext uri="{909E8E84-426E-40DD-AFC4-6F175D3DCCD1}">
                <a14:hiddenFill xmlns:a14="http://schemas.microsoft.com/office/drawing/2010/main">
                  <a:noFill/>
                </a14:hiddenFill>
              </a:ext>
            </a:extLst>
          </p:spPr>
        </p:cxnSp>
        <p:pic>
          <p:nvPicPr>
            <p:cNvPr id="11" name="Picture 54" descr="LeonardoAbendmahlganzStrichbi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0" y="0"/>
              <a:ext cx="3953720" cy="1964055"/>
            </a:xfrm>
            <a:prstGeom prst="rect">
              <a:avLst/>
            </a:prstGeom>
            <a:noFill/>
            <a:ln w="38100">
              <a:solidFill>
                <a:srgbClr val="FFFFFF"/>
              </a:solidFill>
              <a:miter lim="800000"/>
              <a:headEnd/>
              <a:tailEnd/>
            </a:ln>
            <a:extLst>
              <a:ext uri="{909E8E84-426E-40DD-AFC4-6F175D3DCCD1}">
                <a14:hiddenFill xmlns:a14="http://schemas.microsoft.com/office/drawing/2010/main">
                  <a:solidFill>
                    <a:srgbClr val="9966FF"/>
                  </a:solidFill>
                </a14:hiddenFill>
              </a:ext>
            </a:extLst>
          </p:spPr>
        </p:pic>
        <p:sp>
          <p:nvSpPr>
            <p:cNvPr id="12" name="Gleichschenkliges Dreieck 11"/>
            <p:cNvSpPr>
              <a:spLocks noChangeArrowheads="1"/>
            </p:cNvSpPr>
            <p:nvPr/>
          </p:nvSpPr>
          <p:spPr bwMode="auto">
            <a:xfrm>
              <a:off x="1710209" y="959227"/>
              <a:ext cx="565703" cy="457613"/>
            </a:xfrm>
            <a:prstGeom prst="triangle">
              <a:avLst>
                <a:gd name="adj" fmla="val 50000"/>
              </a:avLst>
            </a:prstGeom>
            <a:noFill/>
            <a:ln w="381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de-DE"/>
            </a:p>
          </p:txBody>
        </p:sp>
        <p:grpSp>
          <p:nvGrpSpPr>
            <p:cNvPr id="13" name="Gruppieren 12"/>
            <p:cNvGrpSpPr>
              <a:grpSpLocks/>
            </p:cNvGrpSpPr>
            <p:nvPr/>
          </p:nvGrpSpPr>
          <p:grpSpPr bwMode="auto">
            <a:xfrm>
              <a:off x="3600" y="0"/>
              <a:ext cx="3952420" cy="1964055"/>
              <a:chOff x="36" y="0"/>
              <a:chExt cx="39524" cy="19640"/>
            </a:xfrm>
          </p:grpSpPr>
          <p:grpSp>
            <p:nvGrpSpPr>
              <p:cNvPr id="14" name="Gruppieren 13"/>
              <p:cNvGrpSpPr>
                <a:grpSpLocks/>
              </p:cNvGrpSpPr>
              <p:nvPr/>
            </p:nvGrpSpPr>
            <p:grpSpPr bwMode="auto">
              <a:xfrm>
                <a:off x="870" y="8552"/>
                <a:ext cx="37514" cy="5881"/>
                <a:chOff x="870" y="8552"/>
                <a:chExt cx="37513" cy="5881"/>
              </a:xfrm>
            </p:grpSpPr>
            <p:sp>
              <p:nvSpPr>
                <p:cNvPr id="21" name="Ellipse 20"/>
                <p:cNvSpPr>
                  <a:spLocks noChangeArrowheads="1"/>
                </p:cNvSpPr>
                <p:nvPr/>
              </p:nvSpPr>
              <p:spPr bwMode="auto">
                <a:xfrm>
                  <a:off x="870" y="8552"/>
                  <a:ext cx="8441" cy="5881"/>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de-DE"/>
                </a:p>
              </p:txBody>
            </p:sp>
            <p:sp>
              <p:nvSpPr>
                <p:cNvPr id="22" name="Ellipse 21"/>
                <p:cNvSpPr>
                  <a:spLocks noChangeArrowheads="1"/>
                </p:cNvSpPr>
                <p:nvPr/>
              </p:nvSpPr>
              <p:spPr bwMode="auto">
                <a:xfrm>
                  <a:off x="9311" y="8552"/>
                  <a:ext cx="8441" cy="5881"/>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de-DE"/>
                </a:p>
              </p:txBody>
            </p:sp>
            <p:sp>
              <p:nvSpPr>
                <p:cNvPr id="23" name="Ellipse 22"/>
                <p:cNvSpPr>
                  <a:spLocks noChangeArrowheads="1"/>
                </p:cNvSpPr>
                <p:nvPr/>
              </p:nvSpPr>
              <p:spPr bwMode="auto">
                <a:xfrm>
                  <a:off x="21503" y="8552"/>
                  <a:ext cx="8441" cy="5881"/>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de-DE"/>
                </a:p>
              </p:txBody>
            </p:sp>
            <p:sp>
              <p:nvSpPr>
                <p:cNvPr id="24" name="Ellipse 23"/>
                <p:cNvSpPr>
                  <a:spLocks noChangeArrowheads="1"/>
                </p:cNvSpPr>
                <p:nvPr/>
              </p:nvSpPr>
              <p:spPr bwMode="auto">
                <a:xfrm>
                  <a:off x="29944" y="8552"/>
                  <a:ext cx="8440" cy="5881"/>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de-DE"/>
                </a:p>
              </p:txBody>
            </p:sp>
          </p:grpSp>
          <p:cxnSp>
            <p:nvCxnSpPr>
              <p:cNvPr id="15" name="Gerade Verbindung mit Pfeil 14"/>
              <p:cNvCxnSpPr>
                <a:cxnSpLocks noChangeShapeType="1"/>
              </p:cNvCxnSpPr>
              <p:nvPr/>
            </p:nvCxnSpPr>
            <p:spPr bwMode="auto">
              <a:xfrm flipH="1">
                <a:off x="19801" y="0"/>
                <a:ext cx="19281" cy="9844"/>
              </a:xfrm>
              <a:prstGeom prst="straightConnector1">
                <a:avLst/>
              </a:prstGeom>
              <a:noFill/>
              <a:ln w="38100">
                <a:solidFill>
                  <a:schemeClr val="accent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16" name="Gerade Verbindung mit Pfeil 15"/>
              <p:cNvCxnSpPr>
                <a:cxnSpLocks noChangeShapeType="1"/>
              </p:cNvCxnSpPr>
              <p:nvPr/>
            </p:nvCxnSpPr>
            <p:spPr bwMode="auto">
              <a:xfrm flipH="1">
                <a:off x="870" y="9592"/>
                <a:ext cx="19281" cy="9844"/>
              </a:xfrm>
              <a:prstGeom prst="straightConnector1">
                <a:avLst/>
              </a:prstGeom>
              <a:noFill/>
              <a:ln w="38100">
                <a:solidFill>
                  <a:schemeClr val="accent1">
                    <a:lumMod val="95000"/>
                    <a:lumOff val="0"/>
                  </a:schemeClr>
                </a:solidFill>
                <a:round/>
                <a:headEnd type="arrow" w="med" len="med"/>
                <a:tailEnd/>
              </a:ln>
              <a:extLst>
                <a:ext uri="{909E8E84-426E-40DD-AFC4-6F175D3DCCD1}">
                  <a14:hiddenFill xmlns:a14="http://schemas.microsoft.com/office/drawing/2010/main">
                    <a:noFill/>
                  </a14:hiddenFill>
                </a:ext>
              </a:extLst>
            </p:spPr>
          </p:cxnSp>
          <p:cxnSp>
            <p:nvCxnSpPr>
              <p:cNvPr id="17" name="Gerade Verbindung mit Pfeil 16"/>
              <p:cNvCxnSpPr>
                <a:cxnSpLocks noChangeShapeType="1"/>
              </p:cNvCxnSpPr>
              <p:nvPr/>
            </p:nvCxnSpPr>
            <p:spPr bwMode="auto">
              <a:xfrm flipH="1" flipV="1">
                <a:off x="106" y="189"/>
                <a:ext cx="19759" cy="9403"/>
              </a:xfrm>
              <a:prstGeom prst="straightConnector1">
                <a:avLst/>
              </a:prstGeom>
              <a:noFill/>
              <a:ln w="38100">
                <a:solidFill>
                  <a:schemeClr val="accent1">
                    <a:lumMod val="95000"/>
                    <a:lumOff val="0"/>
                  </a:schemeClr>
                </a:solidFill>
                <a:round/>
                <a:headEnd type="arrow" w="med" len="med"/>
                <a:tailEnd/>
              </a:ln>
              <a:extLst>
                <a:ext uri="{909E8E84-426E-40DD-AFC4-6F175D3DCCD1}">
                  <a14:hiddenFill xmlns:a14="http://schemas.microsoft.com/office/drawing/2010/main">
                    <a:noFill/>
                  </a14:hiddenFill>
                </a:ext>
              </a:extLst>
            </p:spPr>
          </p:cxnSp>
          <p:cxnSp>
            <p:nvCxnSpPr>
              <p:cNvPr id="18" name="Gerade Verbindung mit Pfeil 17"/>
              <p:cNvCxnSpPr>
                <a:cxnSpLocks noChangeShapeType="1"/>
              </p:cNvCxnSpPr>
              <p:nvPr/>
            </p:nvCxnSpPr>
            <p:spPr bwMode="auto">
              <a:xfrm flipH="1" flipV="1">
                <a:off x="19801" y="9844"/>
                <a:ext cx="19759" cy="9403"/>
              </a:xfrm>
              <a:prstGeom prst="straightConnector1">
                <a:avLst/>
              </a:prstGeom>
              <a:noFill/>
              <a:ln w="38100">
                <a:solidFill>
                  <a:schemeClr val="accent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19" name="Gerade Verbindung 18"/>
              <p:cNvCxnSpPr/>
              <p:nvPr/>
            </p:nvCxnSpPr>
            <p:spPr bwMode="auto">
              <a:xfrm>
                <a:off x="36" y="9844"/>
                <a:ext cx="39046" cy="0"/>
              </a:xfrm>
              <a:prstGeom prst="line">
                <a:avLst/>
              </a:prstGeom>
              <a:noFill/>
              <a:ln w="38100">
                <a:solidFill>
                  <a:srgbClr val="FFC000"/>
                </a:solidFill>
                <a:prstDash val="sysDash"/>
                <a:round/>
                <a:headEnd/>
                <a:tailEnd/>
              </a:ln>
              <a:extLst>
                <a:ext uri="{909E8E84-426E-40DD-AFC4-6F175D3DCCD1}">
                  <a14:hiddenFill xmlns:a14="http://schemas.microsoft.com/office/drawing/2010/main">
                    <a:noFill/>
                  </a14:hiddenFill>
                </a:ext>
              </a:extLst>
            </p:spPr>
          </p:cxnSp>
          <p:cxnSp>
            <p:nvCxnSpPr>
              <p:cNvPr id="20" name="Gerade Verbindung 19"/>
              <p:cNvCxnSpPr/>
              <p:nvPr/>
            </p:nvCxnSpPr>
            <p:spPr bwMode="auto">
              <a:xfrm>
                <a:off x="20154" y="504"/>
                <a:ext cx="0" cy="19136"/>
              </a:xfrm>
              <a:prstGeom prst="line">
                <a:avLst/>
              </a:prstGeom>
              <a:noFill/>
              <a:ln w="38100">
                <a:solidFill>
                  <a:srgbClr val="FFC000"/>
                </a:solidFill>
                <a:prstDash val="sysDash"/>
                <a:round/>
                <a:headEnd/>
                <a:tailEnd/>
              </a:ln>
              <a:extLst>
                <a:ext uri="{909E8E84-426E-40DD-AFC4-6F175D3DCCD1}">
                  <a14:hiddenFill xmlns:a14="http://schemas.microsoft.com/office/drawing/2010/main">
                    <a:noFill/>
                  </a14:hiddenFill>
                </a:ext>
              </a:extLst>
            </p:spPr>
          </p:cxnSp>
        </p:grpSp>
      </p:grpSp>
      <p:sp>
        <p:nvSpPr>
          <p:cNvPr id="25" name="Rectangle 24"/>
          <p:cNvSpPr>
            <a:spLocks noChangeArrowheads="1"/>
          </p:cNvSpPr>
          <p:nvPr/>
        </p:nvSpPr>
        <p:spPr bwMode="auto">
          <a:xfrm rot="10800000" flipV="1">
            <a:off x="251520" y="5301208"/>
            <a:ext cx="864096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fr-FR" altLang="de-DE" sz="2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Lignes de force diagonales, verticales et horizontales (et le centre où elles se recoupent); champs des quatre groupes d‘Apôtres (structure arithmétique: 12 : 4 = 3)</a:t>
            </a:r>
            <a:endParaRPr kumimoji="0" lang="fr-FR" altLang="de-DE"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Foliennummernplatzhalter 25"/>
          <p:cNvSpPr>
            <a:spLocks noGrp="1"/>
          </p:cNvSpPr>
          <p:nvPr>
            <p:ph type="sldNum" sz="quarter" idx="12"/>
          </p:nvPr>
        </p:nvSpPr>
        <p:spPr/>
        <p:txBody>
          <a:bodyPr/>
          <a:lstStyle/>
          <a:p>
            <a:fld id="{C648D383-EDDA-4818-AF7F-37CE854BD11A}" type="slidenum">
              <a:rPr lang="de-DE" smtClean="0"/>
              <a:pPr/>
              <a:t>6</a:t>
            </a:fld>
            <a:endParaRPr lang="de-DE"/>
          </a:p>
        </p:txBody>
      </p:sp>
      <p:sp>
        <p:nvSpPr>
          <p:cNvPr id="27" name="Textfeld 26"/>
          <p:cNvSpPr txBox="1"/>
          <p:nvPr/>
        </p:nvSpPr>
        <p:spPr>
          <a:xfrm>
            <a:off x="1043608" y="142413"/>
            <a:ext cx="6192688" cy="430887"/>
          </a:xfrm>
          <a:prstGeom prst="rect">
            <a:avLst/>
          </a:prstGeom>
          <a:noFill/>
        </p:spPr>
        <p:txBody>
          <a:bodyPr wrap="square" rtlCol="0">
            <a:spAutoFit/>
          </a:bodyPr>
          <a:lstStyle/>
          <a:p>
            <a:r>
              <a:rPr lang="fr-FR" sz="2200" b="1" dirty="0"/>
              <a:t>Une analyse dynamique (gestaltiste) de l’art visuel</a:t>
            </a:r>
            <a:endParaRPr lang="de-DE" sz="2200" b="1" dirty="0"/>
          </a:p>
        </p:txBody>
      </p:sp>
    </p:spTree>
    <p:extLst>
      <p:ext uri="{BB962C8B-B14F-4D97-AF65-F5344CB8AC3E}">
        <p14:creationId xmlns:p14="http://schemas.microsoft.com/office/powerpoint/2010/main" val="2001451856"/>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Bild 4" descr="LeonardoAnnaselbdrittfarbigrestaurie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2247" y="151860"/>
            <a:ext cx="4668703" cy="6078122"/>
          </a:xfrm>
          <a:prstGeom prst="rect">
            <a:avLst/>
          </a:prstGeom>
          <a:noFill/>
          <a:extLst>
            <a:ext uri="{909E8E84-426E-40DD-AFC4-6F175D3DCCD1}">
              <a14:hiddenFill xmlns:a14="http://schemas.microsoft.com/office/drawing/2010/main">
                <a:solidFill>
                  <a:srgbClr val="FFFFFF"/>
                </a:solidFill>
              </a14:hiddenFill>
            </a:ext>
          </a:extLst>
        </p:spPr>
      </p:pic>
      <p:cxnSp>
        <p:nvCxnSpPr>
          <p:cNvPr id="3" name="Line 29"/>
          <p:cNvCxnSpPr>
            <a:cxnSpLocks noChangeShapeType="1"/>
          </p:cNvCxnSpPr>
          <p:nvPr/>
        </p:nvCxnSpPr>
        <p:spPr bwMode="auto">
          <a:xfrm>
            <a:off x="3165909" y="3295784"/>
            <a:ext cx="830027" cy="493256"/>
          </a:xfrm>
          <a:prstGeom prst="line">
            <a:avLst/>
          </a:prstGeom>
          <a:noFill/>
          <a:ln w="15875">
            <a:solidFill>
              <a:srgbClr val="00B050"/>
            </a:solidFill>
            <a:prstDash val="dash"/>
            <a:round/>
            <a:headEnd type="triangle"/>
            <a:tailEnd type="none" w="med" len="med"/>
          </a:ln>
          <a:extLst>
            <a:ext uri="{909E8E84-426E-40DD-AFC4-6F175D3DCCD1}">
              <a14:hiddenFill xmlns:a14="http://schemas.microsoft.com/office/drawing/2010/main">
                <a:noFill/>
              </a14:hiddenFill>
            </a:ext>
          </a:extLst>
        </p:spPr>
      </p:cxnSp>
      <p:sp>
        <p:nvSpPr>
          <p:cNvPr id="2" name="AutoShape 30"/>
          <p:cNvSpPr>
            <a:spLocks/>
          </p:cNvSpPr>
          <p:nvPr/>
        </p:nvSpPr>
        <p:spPr bwMode="auto">
          <a:xfrm>
            <a:off x="6040554" y="3279919"/>
            <a:ext cx="2579292" cy="648072"/>
          </a:xfrm>
          <a:prstGeom prst="callout2">
            <a:avLst>
              <a:gd name="adj1" fmla="val 26375"/>
              <a:gd name="adj2" fmla="val -3102"/>
              <a:gd name="adj3" fmla="val 26375"/>
              <a:gd name="adj4" fmla="val -45671"/>
              <a:gd name="adj5" fmla="val 57253"/>
              <a:gd name="adj6" fmla="val -87500"/>
            </a:avLst>
          </a:prstGeom>
          <a:solidFill>
            <a:srgbClr val="FFFFFF"/>
          </a:solidFill>
          <a:ln w="9525">
            <a:solidFill>
              <a:srgbClr val="99CC00"/>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252413" algn="l"/>
              </a:tabLst>
            </a:pPr>
            <a:r>
              <a:rPr lang="fr-FR" altLang="de-DE" sz="1100" b="1" dirty="0">
                <a:ea typeface="Times New Roman" pitchFamily="18" charset="0"/>
              </a:rPr>
              <a:t>Vecteurs de saisie (deux vecteurs : Marie saisit Jésus, Jésus saisit l’agneau)</a:t>
            </a:r>
          </a:p>
        </p:txBody>
      </p:sp>
      <p:cxnSp>
        <p:nvCxnSpPr>
          <p:cNvPr id="5" name="Line 24"/>
          <p:cNvCxnSpPr>
            <a:cxnSpLocks noChangeShapeType="1"/>
          </p:cNvCxnSpPr>
          <p:nvPr/>
        </p:nvCxnSpPr>
        <p:spPr bwMode="auto">
          <a:xfrm>
            <a:off x="3275856" y="1665288"/>
            <a:ext cx="1296144" cy="1583054"/>
          </a:xfrm>
          <a:prstGeom prst="line">
            <a:avLst/>
          </a:prstGeom>
          <a:noFill/>
          <a:ln w="12700">
            <a:solidFill>
              <a:srgbClr val="CCFFCC"/>
            </a:solidFill>
            <a:prstDash val="dashDot"/>
            <a:round/>
            <a:headEnd type="triangle" w="med" len="med"/>
            <a:tailEnd type="triangle" w="med" len="med"/>
          </a:ln>
          <a:extLst>
            <a:ext uri="{909E8E84-426E-40DD-AFC4-6F175D3DCCD1}">
              <a14:hiddenFill xmlns:a14="http://schemas.microsoft.com/office/drawing/2010/main">
                <a:noFill/>
              </a14:hiddenFill>
            </a:ext>
          </a:extLst>
        </p:spPr>
      </p:cxnSp>
      <p:sp>
        <p:nvSpPr>
          <p:cNvPr id="6" name="AutoShape 25"/>
          <p:cNvSpPr>
            <a:spLocks noChangeArrowheads="1"/>
          </p:cNvSpPr>
          <p:nvPr/>
        </p:nvSpPr>
        <p:spPr bwMode="auto">
          <a:xfrm>
            <a:off x="2483768" y="2497757"/>
            <a:ext cx="1169163" cy="1245568"/>
          </a:xfrm>
          <a:prstGeom prst="triangle">
            <a:avLst>
              <a:gd name="adj" fmla="val 42928"/>
            </a:avLst>
          </a:prstGeom>
          <a:noFill/>
          <a:ln w="28575">
            <a:solidFill>
              <a:srgbClr val="FFFF00"/>
            </a:solidFill>
            <a:prstDash val="sysDot"/>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de-DE"/>
          </a:p>
        </p:txBody>
      </p:sp>
      <p:sp>
        <p:nvSpPr>
          <p:cNvPr id="4" name="AutoShape 26"/>
          <p:cNvSpPr>
            <a:spLocks/>
          </p:cNvSpPr>
          <p:nvPr/>
        </p:nvSpPr>
        <p:spPr bwMode="auto">
          <a:xfrm>
            <a:off x="6350116" y="2456815"/>
            <a:ext cx="1960168" cy="466725"/>
          </a:xfrm>
          <a:prstGeom prst="borderCallout2">
            <a:avLst>
              <a:gd name="adj1" fmla="val 24491"/>
              <a:gd name="adj2" fmla="val -4880"/>
              <a:gd name="adj3" fmla="val 24491"/>
              <a:gd name="adj4" fmla="val -99898"/>
              <a:gd name="adj5" fmla="val 132779"/>
              <a:gd name="adj6" fmla="val -153086"/>
            </a:avLst>
          </a:prstGeom>
          <a:solidFill>
            <a:srgbClr val="FFFFFF"/>
          </a:solidFill>
          <a:ln w="3175">
            <a:solidFill>
              <a:srgbClr val="CCFFFF"/>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252413" algn="l"/>
              </a:tabLst>
            </a:pPr>
            <a:r>
              <a:rPr lang="fr-FR" altLang="de-DE" sz="1100" b="1" dirty="0">
                <a:ea typeface="Times New Roman" pitchFamily="18" charset="0"/>
              </a:rPr>
              <a:t>Champ</a:t>
            </a:r>
            <a:r>
              <a:rPr kumimoji="0" lang="fr-FR" altLang="de-DE"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fr-FR" altLang="de-DE" sz="1100" b="1" dirty="0">
                <a:ea typeface="Times New Roman" pitchFamily="18" charset="0"/>
              </a:rPr>
              <a:t>de pesanteur qui relie Anne et Marie</a:t>
            </a:r>
          </a:p>
        </p:txBody>
      </p:sp>
      <p:cxnSp>
        <p:nvCxnSpPr>
          <p:cNvPr id="8" name="Line 27"/>
          <p:cNvCxnSpPr>
            <a:cxnSpLocks noChangeShapeType="1"/>
          </p:cNvCxnSpPr>
          <p:nvPr/>
        </p:nvCxnSpPr>
        <p:spPr bwMode="auto">
          <a:xfrm flipH="1" flipV="1">
            <a:off x="4620337" y="3927991"/>
            <a:ext cx="383711" cy="509121"/>
          </a:xfrm>
          <a:prstGeom prst="line">
            <a:avLst/>
          </a:prstGeom>
          <a:noFill/>
          <a:ln w="12700">
            <a:solidFill>
              <a:srgbClr val="00B050"/>
            </a:solidFill>
            <a:prstDash val="dash"/>
            <a:round/>
            <a:headEnd/>
            <a:tailEnd type="triangle" w="med" len="med"/>
          </a:ln>
          <a:extLst>
            <a:ext uri="{909E8E84-426E-40DD-AFC4-6F175D3DCCD1}">
              <a14:hiddenFill xmlns:a14="http://schemas.microsoft.com/office/drawing/2010/main">
                <a:noFill/>
              </a14:hiddenFill>
            </a:ext>
          </a:extLst>
        </p:spPr>
      </p:cxnSp>
      <p:sp>
        <p:nvSpPr>
          <p:cNvPr id="7" name="AutoShape 28"/>
          <p:cNvSpPr>
            <a:spLocks/>
          </p:cNvSpPr>
          <p:nvPr/>
        </p:nvSpPr>
        <p:spPr bwMode="auto">
          <a:xfrm>
            <a:off x="6156176" y="1431925"/>
            <a:ext cx="1752600" cy="466725"/>
          </a:xfrm>
          <a:prstGeom prst="callout2">
            <a:avLst>
              <a:gd name="adj1" fmla="val 24491"/>
              <a:gd name="adj2" fmla="val -4347"/>
              <a:gd name="adj3" fmla="val 24491"/>
              <a:gd name="adj4" fmla="val -4347"/>
              <a:gd name="adj5" fmla="val 265054"/>
              <a:gd name="adj6" fmla="val -118827"/>
            </a:avLst>
          </a:prstGeom>
          <a:solidFill>
            <a:srgbClr val="FFFFFF"/>
          </a:solidFill>
          <a:ln w="9525">
            <a:solidFill>
              <a:srgbClr val="CCFFFF"/>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252413" algn="l"/>
              </a:tabLst>
            </a:pPr>
            <a:r>
              <a:rPr lang="fr-FR" altLang="de-DE" sz="1100" b="1" dirty="0">
                <a:ea typeface="Times New Roman" pitchFamily="18" charset="0"/>
              </a:rPr>
              <a:t>Vecteur de regard entre Anne, Marie et Jésus</a:t>
            </a:r>
          </a:p>
        </p:txBody>
      </p:sp>
      <p:sp>
        <p:nvSpPr>
          <p:cNvPr id="11" name="Akkord 10"/>
          <p:cNvSpPr>
            <a:spLocks/>
          </p:cNvSpPr>
          <p:nvPr/>
        </p:nvSpPr>
        <p:spPr>
          <a:xfrm rot="16200000">
            <a:off x="2660445" y="3645574"/>
            <a:ext cx="1167638" cy="3105165"/>
          </a:xfrm>
          <a:prstGeom prst="chord">
            <a:avLst>
              <a:gd name="adj1" fmla="val 5470342"/>
              <a:gd name="adj2" fmla="val 16155648"/>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2" name="Gleichschenkliges Dreieck 11"/>
          <p:cNvSpPr>
            <a:spLocks/>
          </p:cNvSpPr>
          <p:nvPr/>
        </p:nvSpPr>
        <p:spPr>
          <a:xfrm>
            <a:off x="1691680" y="1183686"/>
            <a:ext cx="3120512" cy="4014471"/>
          </a:xfrm>
          <a:prstGeom prst="triangle">
            <a:avLst>
              <a:gd name="adj" fmla="val 50578"/>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0" name="AutoShape 14"/>
          <p:cNvSpPr>
            <a:spLocks/>
          </p:cNvSpPr>
          <p:nvPr/>
        </p:nvSpPr>
        <p:spPr bwMode="auto">
          <a:xfrm>
            <a:off x="6245024" y="453717"/>
            <a:ext cx="1838325" cy="461963"/>
          </a:xfrm>
          <a:prstGeom prst="callout2">
            <a:avLst>
              <a:gd name="adj1" fmla="val 24741"/>
              <a:gd name="adj2" fmla="val -5130"/>
              <a:gd name="adj3" fmla="val 24741"/>
              <a:gd name="adj4" fmla="val -5130"/>
              <a:gd name="adj5" fmla="val 194067"/>
              <a:gd name="adj6" fmla="val -156852"/>
            </a:avLst>
          </a:prstGeom>
          <a:solidFill>
            <a:srgbClr val="FFFFFF"/>
          </a:solidFill>
          <a:ln w="9525">
            <a:solidFill>
              <a:srgbClr val="CCFFFF"/>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252413" algn="l"/>
              </a:tabLst>
            </a:pPr>
            <a:r>
              <a:rPr lang="en-US" altLang="de-DE" sz="1100" b="1" dirty="0">
                <a:ea typeface="Times New Roman" pitchFamily="18" charset="0"/>
              </a:rPr>
              <a:t>T</a:t>
            </a:r>
            <a:r>
              <a:rPr kumimoji="0" lang="en-US" altLang="de-DE"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riangle de la composition figurative</a:t>
            </a:r>
            <a:endParaRPr kumimoji="0" lang="en-US" altLang="de-DE"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3" name="AutoShape 13"/>
          <p:cNvSpPr>
            <a:spLocks/>
          </p:cNvSpPr>
          <p:nvPr/>
        </p:nvSpPr>
        <p:spPr bwMode="auto">
          <a:xfrm>
            <a:off x="6550755" y="5373216"/>
            <a:ext cx="2167508" cy="647700"/>
          </a:xfrm>
          <a:prstGeom prst="callout2">
            <a:avLst>
              <a:gd name="adj1" fmla="val 27243"/>
              <a:gd name="adj2" fmla="val -96912"/>
              <a:gd name="adj3" fmla="val 57396"/>
              <a:gd name="adj4" fmla="val -24417"/>
              <a:gd name="adj5" fmla="val 209554"/>
              <a:gd name="adj6" fmla="val 57917"/>
            </a:avLst>
          </a:prstGeom>
          <a:solidFill>
            <a:srgbClr val="FFFFFF"/>
          </a:solidFill>
          <a:ln w="9525">
            <a:solidFill>
              <a:srgbClr val="CCFFFF"/>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algn="just"/>
            <a:r>
              <a:rPr lang="fr-FR" altLang="de-DE" sz="1100" b="1" dirty="0">
                <a:ea typeface="Times New Roman" pitchFamily="18" charset="0"/>
              </a:rPr>
              <a:t>Position des participants relative au sol (voir : la position des pieds)</a:t>
            </a:r>
          </a:p>
        </p:txBody>
      </p:sp>
      <p:cxnSp>
        <p:nvCxnSpPr>
          <p:cNvPr id="15" name="Line 27"/>
          <p:cNvCxnSpPr>
            <a:cxnSpLocks noChangeShapeType="1"/>
          </p:cNvCxnSpPr>
          <p:nvPr/>
        </p:nvCxnSpPr>
        <p:spPr bwMode="auto">
          <a:xfrm>
            <a:off x="4323779" y="3888701"/>
            <a:ext cx="352425" cy="323256"/>
          </a:xfrm>
          <a:prstGeom prst="line">
            <a:avLst/>
          </a:prstGeom>
          <a:noFill/>
          <a:ln w="12700">
            <a:solidFill>
              <a:srgbClr val="00B050"/>
            </a:solidFill>
            <a:prstDash val="dash"/>
            <a:round/>
            <a:headEnd/>
            <a:tailEnd type="triangle" w="med" len="med"/>
          </a:ln>
          <a:extLst>
            <a:ext uri="{909E8E84-426E-40DD-AFC4-6F175D3DCCD1}">
              <a14:hiddenFill xmlns:a14="http://schemas.microsoft.com/office/drawing/2010/main">
                <a:noFill/>
              </a14:hiddenFill>
            </a:ext>
          </a:extLst>
        </p:spPr>
      </p:cxnSp>
      <p:sp>
        <p:nvSpPr>
          <p:cNvPr id="14" name="AutoShape 11"/>
          <p:cNvSpPr>
            <a:spLocks/>
          </p:cNvSpPr>
          <p:nvPr/>
        </p:nvSpPr>
        <p:spPr bwMode="auto">
          <a:xfrm>
            <a:off x="6517209" y="4612678"/>
            <a:ext cx="1905000" cy="472505"/>
          </a:xfrm>
          <a:prstGeom prst="callout2">
            <a:avLst>
              <a:gd name="adj1" fmla="val 33801"/>
              <a:gd name="adj2" fmla="val -4000"/>
              <a:gd name="adj3" fmla="val 33801"/>
              <a:gd name="adj4" fmla="val -37500"/>
              <a:gd name="adj5" fmla="val -105715"/>
              <a:gd name="adj6" fmla="val -91238"/>
            </a:avLst>
          </a:prstGeom>
          <a:solidFill>
            <a:srgbClr val="FFFFFF"/>
          </a:solidFill>
          <a:ln w="9525">
            <a:solidFill>
              <a:srgbClr val="99CC00"/>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252413" algn="l"/>
              </a:tabLst>
            </a:pPr>
            <a:r>
              <a:rPr kumimoji="0" lang="fr-FR" altLang="de-DE"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L’agneau résiste (un vecteur)</a:t>
            </a:r>
            <a:endParaRPr kumimoji="0" lang="fr-FR" altLang="de-DE"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2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5"/>
          <p:cNvSpPr>
            <a:spLocks noChangeArrowheads="1"/>
          </p:cNvSpPr>
          <p:nvPr/>
        </p:nvSpPr>
        <p:spPr bwMode="auto">
          <a:xfrm>
            <a:off x="4372266" y="3558659"/>
            <a:ext cx="399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80975" fontAlgn="base">
              <a:spcBef>
                <a:spcPct val="0"/>
              </a:spcBef>
              <a:spcAft>
                <a:spcPct val="0"/>
              </a:spcAft>
              <a:tabLst>
                <a:tab pos="252413" algn="l"/>
              </a:tabLst>
              <a:defRPr>
                <a:solidFill>
                  <a:schemeClr val="tx1"/>
                </a:solidFill>
                <a:latin typeface="Arial" pitchFamily="34" charset="0"/>
                <a:cs typeface="Arial" pitchFamily="34" charset="0"/>
              </a:defRPr>
            </a:lvl1pPr>
            <a:lvl2pPr fontAlgn="base">
              <a:spcBef>
                <a:spcPct val="0"/>
              </a:spcBef>
              <a:spcAft>
                <a:spcPct val="0"/>
              </a:spcAft>
              <a:tabLst>
                <a:tab pos="252413" algn="l"/>
              </a:tabLst>
              <a:defRPr>
                <a:solidFill>
                  <a:schemeClr val="tx1"/>
                </a:solidFill>
                <a:latin typeface="Arial" pitchFamily="34" charset="0"/>
                <a:cs typeface="Arial" pitchFamily="34" charset="0"/>
              </a:defRPr>
            </a:lvl2pPr>
            <a:lvl3pPr fontAlgn="base">
              <a:spcBef>
                <a:spcPct val="0"/>
              </a:spcBef>
              <a:spcAft>
                <a:spcPct val="0"/>
              </a:spcAft>
              <a:tabLst>
                <a:tab pos="252413" algn="l"/>
              </a:tabLst>
              <a:defRPr>
                <a:solidFill>
                  <a:schemeClr val="tx1"/>
                </a:solidFill>
                <a:latin typeface="Arial" pitchFamily="34" charset="0"/>
                <a:cs typeface="Arial" pitchFamily="34" charset="0"/>
              </a:defRPr>
            </a:lvl3pPr>
            <a:lvl4pPr fontAlgn="base">
              <a:spcBef>
                <a:spcPct val="0"/>
              </a:spcBef>
              <a:spcAft>
                <a:spcPct val="0"/>
              </a:spcAft>
              <a:tabLst>
                <a:tab pos="252413" algn="l"/>
              </a:tabLst>
              <a:defRPr>
                <a:solidFill>
                  <a:schemeClr val="tx1"/>
                </a:solidFill>
                <a:latin typeface="Arial" pitchFamily="34" charset="0"/>
                <a:cs typeface="Arial" pitchFamily="34" charset="0"/>
              </a:defRPr>
            </a:lvl4pPr>
            <a:lvl5pPr fontAlgn="base">
              <a:spcBef>
                <a:spcPct val="0"/>
              </a:spcBef>
              <a:spcAft>
                <a:spcPct val="0"/>
              </a:spcAft>
              <a:tabLst>
                <a:tab pos="252413" algn="l"/>
              </a:tabLst>
              <a:defRPr>
                <a:solidFill>
                  <a:schemeClr val="tx1"/>
                </a:solidFill>
                <a:latin typeface="Arial" pitchFamily="34" charset="0"/>
                <a:cs typeface="Arial" pitchFamily="34" charset="0"/>
              </a:defRPr>
            </a:lvl5pPr>
            <a:lvl6pPr fontAlgn="base">
              <a:spcBef>
                <a:spcPct val="0"/>
              </a:spcBef>
              <a:spcAft>
                <a:spcPct val="0"/>
              </a:spcAft>
              <a:tabLst>
                <a:tab pos="252413" algn="l"/>
              </a:tabLst>
              <a:defRPr>
                <a:solidFill>
                  <a:schemeClr val="tx1"/>
                </a:solidFill>
                <a:latin typeface="Arial" pitchFamily="34" charset="0"/>
                <a:cs typeface="Arial" pitchFamily="34" charset="0"/>
              </a:defRPr>
            </a:lvl6pPr>
            <a:lvl7pPr fontAlgn="base">
              <a:spcBef>
                <a:spcPct val="0"/>
              </a:spcBef>
              <a:spcAft>
                <a:spcPct val="0"/>
              </a:spcAft>
              <a:tabLst>
                <a:tab pos="252413" algn="l"/>
              </a:tabLst>
              <a:defRPr>
                <a:solidFill>
                  <a:schemeClr val="tx1"/>
                </a:solidFill>
                <a:latin typeface="Arial" pitchFamily="34" charset="0"/>
                <a:cs typeface="Arial" pitchFamily="34" charset="0"/>
              </a:defRPr>
            </a:lvl7pPr>
            <a:lvl8pPr fontAlgn="base">
              <a:spcBef>
                <a:spcPct val="0"/>
              </a:spcBef>
              <a:spcAft>
                <a:spcPct val="0"/>
              </a:spcAft>
              <a:tabLst>
                <a:tab pos="252413" algn="l"/>
              </a:tabLst>
              <a:defRPr>
                <a:solidFill>
                  <a:schemeClr val="tx1"/>
                </a:solidFill>
                <a:latin typeface="Arial" pitchFamily="34" charset="0"/>
                <a:cs typeface="Arial" pitchFamily="34" charset="0"/>
              </a:defRPr>
            </a:lvl8pPr>
            <a:lvl9pPr fontAlgn="base">
              <a:spcBef>
                <a:spcPct val="0"/>
              </a:spcBef>
              <a:spcAft>
                <a:spcPct val="0"/>
              </a:spcAft>
              <a:tabLst>
                <a:tab pos="252413" algn="l"/>
              </a:tabLst>
              <a:defRPr>
                <a:solidFill>
                  <a:schemeClr val="tx1"/>
                </a:solidFill>
                <a:latin typeface="Arial" pitchFamily="34" charset="0"/>
                <a:cs typeface="Arial" pitchFamily="34" charset="0"/>
              </a:defRPr>
            </a:lvl9pPr>
          </a:lstStyle>
          <a:p>
            <a:pPr marL="0" marR="0" lvl="0" indent="180975" algn="just" defTabSz="914400" rtl="0" eaLnBrk="1" fontAlgn="base" latinLnBrk="0" hangingPunct="1">
              <a:lnSpc>
                <a:spcPct val="100000"/>
              </a:lnSpc>
              <a:spcBef>
                <a:spcPct val="0"/>
              </a:spcBef>
              <a:spcAft>
                <a:spcPct val="0"/>
              </a:spcAft>
              <a:buClrTx/>
              <a:buSzTx/>
              <a:buFontTx/>
              <a:buNone/>
              <a:tabLst>
                <a:tab pos="252413" algn="l"/>
              </a:tabLst>
            </a:pPr>
            <a:endParaRPr kumimoji="0" lang="fr-FR" altLang="de-DE" sz="900" b="0" i="1" u="none" strike="noStrike" cap="none" normalizeH="0" baseline="0" dirty="0" smtClean="0">
              <a:ln>
                <a:noFill/>
              </a:ln>
              <a:solidFill>
                <a:schemeClr val="tx1"/>
              </a:solidFill>
              <a:effectLst/>
              <a:latin typeface="Arial" pitchFamily="34" charset="0"/>
              <a:ea typeface="Times New Roman" pitchFamily="18" charset="0"/>
              <a:cs typeface="Bookman Old Style" pitchFamily="18" charset="0"/>
            </a:endParaRPr>
          </a:p>
          <a:p>
            <a:pPr marL="0" marR="0" lvl="0" indent="180975" algn="just" defTabSz="914400" rtl="0" eaLnBrk="0" fontAlgn="base" latinLnBrk="0" hangingPunct="0">
              <a:lnSpc>
                <a:spcPct val="100000"/>
              </a:lnSpc>
              <a:spcBef>
                <a:spcPct val="0"/>
              </a:spcBef>
              <a:spcAft>
                <a:spcPct val="0"/>
              </a:spcAft>
              <a:buClrTx/>
              <a:buSzTx/>
              <a:buFontTx/>
              <a:buNone/>
              <a:tabLst>
                <a:tab pos="252413" algn="l"/>
              </a:tabLst>
            </a:pPr>
            <a:r>
              <a:rPr kumimoji="0" lang="fr-FR" altLang="de-DE" sz="900" b="0" i="1" u="none" strike="noStrike" cap="none" normalizeH="0" baseline="0" dirty="0" smtClean="0">
                <a:ln>
                  <a:noFill/>
                </a:ln>
                <a:solidFill>
                  <a:schemeClr val="tx1"/>
                </a:solidFill>
                <a:effectLst/>
                <a:latin typeface="Arial" pitchFamily="34" charset="0"/>
                <a:ea typeface="Times New Roman" pitchFamily="18" charset="0"/>
                <a:cs typeface="Bookman Old Style" pitchFamily="18" charset="0"/>
              </a:rPr>
              <a:t> </a:t>
            </a:r>
            <a:endParaRPr kumimoji="0" lang="fr-FR"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hteck 18"/>
          <p:cNvSpPr/>
          <p:nvPr/>
        </p:nvSpPr>
        <p:spPr>
          <a:xfrm>
            <a:off x="251520" y="6203458"/>
            <a:ext cx="8712968" cy="461665"/>
          </a:xfrm>
          <a:prstGeom prst="rect">
            <a:avLst/>
          </a:prstGeom>
        </p:spPr>
        <p:txBody>
          <a:bodyPr wrap="square">
            <a:spAutoFit/>
          </a:bodyPr>
          <a:lstStyle/>
          <a:p>
            <a:pPr lvl="0" indent="180975" algn="just" eaLnBrk="0" fontAlgn="base" hangingPunct="0">
              <a:spcBef>
                <a:spcPct val="0"/>
              </a:spcBef>
              <a:spcAft>
                <a:spcPct val="0"/>
              </a:spcAft>
              <a:tabLst>
                <a:tab pos="252413" algn="l"/>
              </a:tabLst>
            </a:pPr>
            <a:endParaRPr lang="de-DE" altLang="de-DE" sz="800" dirty="0">
              <a:solidFill>
                <a:prstClr val="black"/>
              </a:solidFill>
              <a:latin typeface="Arial" pitchFamily="34" charset="0"/>
              <a:cs typeface="Arial" pitchFamily="34" charset="0"/>
            </a:endParaRPr>
          </a:p>
          <a:p>
            <a:pPr lvl="0" indent="180975" algn="just" eaLnBrk="0" fontAlgn="base" hangingPunct="0">
              <a:spcBef>
                <a:spcPct val="0"/>
              </a:spcBef>
              <a:spcAft>
                <a:spcPct val="0"/>
              </a:spcAft>
              <a:tabLst>
                <a:tab pos="252413" algn="l"/>
              </a:tabLst>
            </a:pPr>
            <a:r>
              <a:rPr lang="fr-FR" altLang="de-DE" sz="1600" b="1" dirty="0" smtClean="0">
                <a:solidFill>
                  <a:prstClr val="black"/>
                </a:solidFill>
                <a:latin typeface="Arial" pitchFamily="34" charset="0"/>
                <a:ea typeface="Times New Roman" pitchFamily="18" charset="0"/>
                <a:cs typeface="Times New Roman" pitchFamily="18" charset="0"/>
              </a:rPr>
              <a:t>Leonardo </a:t>
            </a:r>
            <a:r>
              <a:rPr lang="fr-FR" altLang="de-DE" sz="1600" b="1" dirty="0">
                <a:solidFill>
                  <a:prstClr val="black"/>
                </a:solidFill>
                <a:latin typeface="Arial" pitchFamily="34" charset="0"/>
                <a:ea typeface="Times New Roman" pitchFamily="18" charset="0"/>
                <a:cs typeface="Times New Roman" pitchFamily="18" charset="0"/>
              </a:rPr>
              <a:t>da Vinci: St. Anne avec Marie, Jésus et l’agneau (1509/10; Paris, Louvre)</a:t>
            </a:r>
            <a:endParaRPr lang="fr-FR" altLang="de-DE" sz="3600" dirty="0">
              <a:solidFill>
                <a:prstClr val="black"/>
              </a:solidFill>
              <a:latin typeface="Arial" pitchFamily="34" charset="0"/>
              <a:cs typeface="Arial" pitchFamily="34" charset="0"/>
            </a:endParaRPr>
          </a:p>
        </p:txBody>
      </p:sp>
      <p:sp>
        <p:nvSpPr>
          <p:cNvPr id="9" name="Foliennummernplatzhalter 8"/>
          <p:cNvSpPr>
            <a:spLocks noGrp="1"/>
          </p:cNvSpPr>
          <p:nvPr>
            <p:ph type="sldNum" sz="quarter" idx="12"/>
          </p:nvPr>
        </p:nvSpPr>
        <p:spPr/>
        <p:txBody>
          <a:bodyPr/>
          <a:lstStyle/>
          <a:p>
            <a:fld id="{C648D383-EDDA-4818-AF7F-37CE854BD11A}" type="slidenum">
              <a:rPr lang="de-DE" smtClean="0"/>
              <a:pPr/>
              <a:t>7</a:t>
            </a:fld>
            <a:endParaRPr lang="de-DE"/>
          </a:p>
        </p:txBody>
      </p:sp>
    </p:spTree>
    <p:extLst>
      <p:ext uri="{BB962C8B-B14F-4D97-AF65-F5344CB8AC3E}">
        <p14:creationId xmlns:p14="http://schemas.microsoft.com/office/powerpoint/2010/main" val="262730148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35696" y="476672"/>
            <a:ext cx="4572000" cy="646331"/>
          </a:xfrm>
          <a:prstGeom prst="rect">
            <a:avLst/>
          </a:prstGeom>
        </p:spPr>
        <p:txBody>
          <a:bodyPr>
            <a:spAutoFit/>
          </a:bodyPr>
          <a:lstStyle/>
          <a:p>
            <a:pPr lvl="0"/>
            <a:r>
              <a:rPr lang="fr-FR" b="1" dirty="0"/>
              <a:t>Aspects géométriques et dynamiques de la musique</a:t>
            </a:r>
            <a:endParaRPr lang="de-DE" b="1" dirty="0"/>
          </a:p>
        </p:txBody>
      </p:sp>
      <p:pic>
        <p:nvPicPr>
          <p:cNvPr id="3" name="Grafik 2"/>
          <p:cNvPicPr/>
          <p:nvPr/>
        </p:nvPicPr>
        <p:blipFill>
          <a:blip r:embed="rId2" cstate="print">
            <a:extLst>
              <a:ext uri="{28A0092B-C50C-407E-A947-70E740481C1C}">
                <a14:useLocalDpi xmlns:a14="http://schemas.microsoft.com/office/drawing/2010/main" val="0"/>
              </a:ext>
            </a:extLst>
          </a:blip>
          <a:stretch>
            <a:fillRect/>
          </a:stretch>
        </p:blipFill>
        <p:spPr>
          <a:xfrm>
            <a:off x="1421396" y="1052736"/>
            <a:ext cx="5400600" cy="4180166"/>
          </a:xfrm>
          <a:prstGeom prst="rect">
            <a:avLst/>
          </a:prstGeom>
        </p:spPr>
      </p:pic>
      <p:sp>
        <p:nvSpPr>
          <p:cNvPr id="4" name="Rechteck 3"/>
          <p:cNvSpPr/>
          <p:nvPr/>
        </p:nvSpPr>
        <p:spPr>
          <a:xfrm>
            <a:off x="1187624" y="5232902"/>
            <a:ext cx="5976664" cy="523220"/>
          </a:xfrm>
          <a:prstGeom prst="rect">
            <a:avLst/>
          </a:prstGeom>
        </p:spPr>
        <p:txBody>
          <a:bodyPr wrap="square">
            <a:spAutoFit/>
          </a:bodyPr>
          <a:lstStyle/>
          <a:p>
            <a:r>
              <a:rPr lang="fr-FR" sz="2800" b="1" dirty="0"/>
              <a:t>Le torus des tierces de </a:t>
            </a:r>
            <a:r>
              <a:rPr lang="fr-FR" sz="2800" b="1" dirty="0" err="1"/>
              <a:t>Mazzola</a:t>
            </a:r>
            <a:r>
              <a:rPr lang="fr-FR" sz="2800" b="1" dirty="0"/>
              <a:t> (1990)</a:t>
            </a:r>
            <a:endParaRPr lang="de-DE" sz="2800" b="1" dirty="0"/>
          </a:p>
        </p:txBody>
      </p:sp>
      <p:sp>
        <p:nvSpPr>
          <p:cNvPr id="5" name="Foliennummernplatzhalter 4"/>
          <p:cNvSpPr>
            <a:spLocks noGrp="1"/>
          </p:cNvSpPr>
          <p:nvPr>
            <p:ph type="sldNum" sz="quarter" idx="12"/>
          </p:nvPr>
        </p:nvSpPr>
        <p:spPr/>
        <p:txBody>
          <a:bodyPr/>
          <a:lstStyle/>
          <a:p>
            <a:fld id="{C648D383-EDDA-4818-AF7F-37CE854BD11A}" type="slidenum">
              <a:rPr lang="de-DE" smtClean="0"/>
              <a:pPr/>
              <a:t>8</a:t>
            </a:fld>
            <a:endParaRPr lang="de-DE"/>
          </a:p>
        </p:txBody>
      </p:sp>
    </p:spTree>
    <p:extLst>
      <p:ext uri="{BB962C8B-B14F-4D97-AF65-F5344CB8AC3E}">
        <p14:creationId xmlns:p14="http://schemas.microsoft.com/office/powerpoint/2010/main" val="152250592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274638"/>
            <a:ext cx="9036496" cy="850106"/>
          </a:xfrm>
        </p:spPr>
        <p:txBody>
          <a:bodyPr>
            <a:normAutofit/>
          </a:bodyPr>
          <a:lstStyle/>
          <a:p>
            <a:pPr lvl="0"/>
            <a:r>
              <a:rPr lang="fr-FR" sz="3200" b="1" dirty="0"/>
              <a:t>Les signifiants et signifiés dynamiques de la </a:t>
            </a:r>
            <a:r>
              <a:rPr lang="fr-FR" sz="3200" b="1" dirty="0" smtClean="0"/>
              <a:t>musique</a:t>
            </a:r>
            <a:endParaRPr lang="de-DE" sz="3200" dirty="0"/>
          </a:p>
        </p:txBody>
      </p:sp>
      <p:sp>
        <p:nvSpPr>
          <p:cNvPr id="3" name="Inhaltsplatzhalter 2"/>
          <p:cNvSpPr>
            <a:spLocks noGrp="1"/>
          </p:cNvSpPr>
          <p:nvPr>
            <p:ph idx="1"/>
          </p:nvPr>
        </p:nvSpPr>
        <p:spPr>
          <a:xfrm>
            <a:off x="323528" y="1196752"/>
            <a:ext cx="8640960" cy="5040560"/>
          </a:xfrm>
        </p:spPr>
        <p:txBody>
          <a:bodyPr>
            <a:noAutofit/>
          </a:bodyPr>
          <a:lstStyle/>
          <a:p>
            <a:r>
              <a:rPr lang="fr-FR" sz="2200" dirty="0" smtClean="0"/>
              <a:t>Le </a:t>
            </a:r>
            <a:r>
              <a:rPr lang="fr-FR" sz="2200" b="1" dirty="0" smtClean="0"/>
              <a:t>rythme</a:t>
            </a:r>
            <a:r>
              <a:rPr lang="fr-FR" sz="2200" dirty="0" smtClean="0"/>
              <a:t>: L’accélération </a:t>
            </a:r>
            <a:r>
              <a:rPr lang="fr-FR" sz="2200" dirty="0"/>
              <a:t>et le ralentissement ont des effets corporels, mentaux et émotionnels. </a:t>
            </a:r>
            <a:endParaRPr lang="fr-FR" sz="2200" dirty="0" smtClean="0"/>
          </a:p>
          <a:p>
            <a:r>
              <a:rPr lang="fr-FR" sz="2200" dirty="0" smtClean="0"/>
              <a:t>La </a:t>
            </a:r>
            <a:r>
              <a:rPr lang="fr-FR" sz="2200" dirty="0"/>
              <a:t>structure </a:t>
            </a:r>
            <a:r>
              <a:rPr lang="fr-FR" sz="2200" b="1" dirty="0"/>
              <a:t>mélodique</a:t>
            </a:r>
            <a:r>
              <a:rPr lang="fr-FR" sz="2200" dirty="0"/>
              <a:t> d’une chanson peut partir de la tonique et y revenir à la fin. Dans la zone intermédiaire elle peut changer vers la dominante et la sous-dominante, par exemple de Do (tonique) à Sol (dominante) et à Fa (sous-dominante</a:t>
            </a:r>
            <a:r>
              <a:rPr lang="fr-FR" sz="2200" dirty="0" smtClean="0"/>
              <a:t>).</a:t>
            </a:r>
          </a:p>
          <a:p>
            <a:r>
              <a:rPr lang="fr-FR" sz="2200" dirty="0"/>
              <a:t>Dans la musique </a:t>
            </a:r>
            <a:r>
              <a:rPr lang="fr-FR" sz="2200" b="1" dirty="0"/>
              <a:t>polyphonique</a:t>
            </a:r>
            <a:r>
              <a:rPr lang="fr-FR" sz="2200" dirty="0"/>
              <a:t>, des voix différentes sont porteurs d’une mélodie ou d’un arrière-fond musical</a:t>
            </a:r>
            <a:r>
              <a:rPr lang="fr-FR" sz="2200" dirty="0" smtClean="0"/>
              <a:t>. Les phrases mélodiques, qui à l’origine ont reflété les périodes de souffle du chanteur, ont la tendance de former un continuum musical, une grande « Gestalt » symphonique</a:t>
            </a:r>
          </a:p>
          <a:p>
            <a:r>
              <a:rPr lang="fr-FR" sz="2200" b="1" dirty="0"/>
              <a:t>L’harmonie</a:t>
            </a:r>
            <a:r>
              <a:rPr lang="fr-FR" sz="2200" dirty="0"/>
              <a:t> est aussi un concept qui s’est développé au cours du temps et qui varie avec les cultures musicales. Les fréquences harmoniques sont d’abord l’unisson et l’octave où la consonance est maximale</a:t>
            </a:r>
            <a:r>
              <a:rPr lang="fr-FR" sz="2200" dirty="0" smtClean="0"/>
              <a:t>.</a:t>
            </a:r>
          </a:p>
        </p:txBody>
      </p:sp>
      <p:sp>
        <p:nvSpPr>
          <p:cNvPr id="4" name="Foliennummernplatzhalter 3"/>
          <p:cNvSpPr>
            <a:spLocks noGrp="1"/>
          </p:cNvSpPr>
          <p:nvPr>
            <p:ph type="sldNum" sz="quarter" idx="12"/>
          </p:nvPr>
        </p:nvSpPr>
        <p:spPr/>
        <p:txBody>
          <a:bodyPr/>
          <a:lstStyle/>
          <a:p>
            <a:fld id="{C648D383-EDDA-4818-AF7F-37CE854BD11A}" type="slidenum">
              <a:rPr lang="de-DE" smtClean="0"/>
              <a:pPr/>
              <a:t>9</a:t>
            </a:fld>
            <a:endParaRPr lang="de-DE"/>
          </a:p>
        </p:txBody>
      </p:sp>
    </p:spTree>
    <p:extLst>
      <p:ext uri="{BB962C8B-B14F-4D97-AF65-F5344CB8AC3E}">
        <p14:creationId xmlns:p14="http://schemas.microsoft.com/office/powerpoint/2010/main" val="8315074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763</Words>
  <Application>Microsoft Office PowerPoint</Application>
  <PresentationFormat>Bildschirmpräsentation (4:3)</PresentationFormat>
  <Paragraphs>67</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vt:lpstr>
      <vt:lpstr>Wolfgang Wildgen Une sémiotique de l’image et de la musique au-delà de la « sémiotique linguistique » de Greimas</vt:lpstr>
      <vt:lpstr>Suite thématique</vt:lpstr>
      <vt:lpstr>La sémiotique visuelle et musicale chez Greimas</vt:lpstr>
      <vt:lpstr>Quelques citations de Greimas</vt:lpstr>
      <vt:lpstr>Les signes visuels et leurs signifiés dynamiques</vt:lpstr>
      <vt:lpstr>PowerPoint-Präsentation</vt:lpstr>
      <vt:lpstr>PowerPoint-Präsentation</vt:lpstr>
      <vt:lpstr>PowerPoint-Präsentation</vt:lpstr>
      <vt:lpstr>Les signifiants et signifiés dynamiques de la musique</vt:lpstr>
      <vt:lpstr>PowerPoint-Präsentation</vt:lpstr>
      <vt:lpstr>Les contenus narratifs de la musique</vt:lpstr>
      <vt:lpstr>Conclusions</vt:lpstr>
      <vt:lpstr>PowerPoint-Präsentation</vt:lpstr>
      <vt:lpstr>PowerPoint-Präsentation</vt:lpstr>
    </vt:vector>
  </TitlesOfParts>
  <Company>Trading-PC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Wildgen</dc:creator>
  <cp:lastModifiedBy>Wildgen</cp:lastModifiedBy>
  <cp:revision>22</cp:revision>
  <dcterms:created xsi:type="dcterms:W3CDTF">2017-05-24T07:59:37Z</dcterms:created>
  <dcterms:modified xsi:type="dcterms:W3CDTF">2017-05-29T11:44:22Z</dcterms:modified>
</cp:coreProperties>
</file>