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57" r:id="rId3"/>
    <p:sldId id="259" r:id="rId4"/>
    <p:sldId id="260" r:id="rId5"/>
    <p:sldId id="261" r:id="rId6"/>
    <p:sldId id="263" r:id="rId7"/>
    <p:sldId id="264" r:id="rId8"/>
    <p:sldId id="265" r:id="rId9"/>
    <p:sldId id="266" r:id="rId10"/>
    <p:sldId id="267" r:id="rId11"/>
    <p:sldId id="268" r:id="rId12"/>
    <p:sldId id="280" r:id="rId13"/>
    <p:sldId id="281" r:id="rId14"/>
    <p:sldId id="269" r:id="rId15"/>
    <p:sldId id="270" r:id="rId16"/>
    <p:sldId id="271" r:id="rId17"/>
    <p:sldId id="272" r:id="rId18"/>
    <p:sldId id="273" r:id="rId19"/>
    <p:sldId id="274" r:id="rId20"/>
    <p:sldId id="276" r:id="rId21"/>
    <p:sldId id="275" r:id="rId22"/>
    <p:sldId id="277" r:id="rId23"/>
    <p:sldId id="278" r:id="rId24"/>
    <p:sldId id="279" r:id="rId25"/>
    <p:sldId id="282"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906" y="-102"/>
      </p:cViewPr>
      <p:guideLst>
        <p:guide orient="horz" pos="2160"/>
        <p:guide pos="2880"/>
      </p:guideLst>
    </p:cSldViewPr>
  </p:slideViewPr>
  <p:notesTextViewPr>
    <p:cViewPr>
      <p:scale>
        <a:sx n="1" d="1"/>
        <a:sy n="1" d="1"/>
      </p:scale>
      <p:origin x="0" y="0"/>
    </p:cViewPr>
  </p:notesTextViewPr>
  <p:sorterViewPr>
    <p:cViewPr>
      <p:scale>
        <a:sx n="66" d="100"/>
        <a:sy n="66" d="100"/>
      </p:scale>
      <p:origin x="0" y="5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BD168-9239-4F6C-BFB5-ED71631ADEE8}" type="datetimeFigureOut">
              <a:rPr lang="de-DE" smtClean="0"/>
              <a:t>13.12.2020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771FDB-3235-403F-AA1F-9D3B424C888D}"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6400800" y="6355080"/>
            <a:ext cx="2286000" cy="365760"/>
          </a:xfrm>
        </p:spPr>
        <p:txBody>
          <a:bodyPr/>
          <a:lstStyle>
            <a:lvl1pPr>
              <a:defRPr sz="1400"/>
            </a:lvl1pPr>
          </a:lstStyle>
          <a:p>
            <a:fld id="{D124EDFB-7EC2-44D1-821E-FA702B605C7F}" type="datetime1">
              <a:rPr lang="de-DE" smtClean="0"/>
              <a:t>13.12.2020</a:t>
            </a:fld>
            <a:endParaRPr lang="de-DE"/>
          </a:p>
        </p:txBody>
      </p:sp>
      <p:sp>
        <p:nvSpPr>
          <p:cNvPr id="17" name="Fußzeilenplatzhalter 16"/>
          <p:cNvSpPr>
            <a:spLocks noGrp="1"/>
          </p:cNvSpPr>
          <p:nvPr>
            <p:ph type="ftr" sz="quarter" idx="11"/>
          </p:nvPr>
        </p:nvSpPr>
        <p:spPr>
          <a:xfrm>
            <a:off x="2898648" y="6355080"/>
            <a:ext cx="3474720" cy="365760"/>
          </a:xfrm>
        </p:spPr>
        <p:txBody>
          <a:bodyPr/>
          <a:lstStyle/>
          <a:p>
            <a:endParaRPr lang="de-DE"/>
          </a:p>
        </p:txBody>
      </p:sp>
      <p:sp>
        <p:nvSpPr>
          <p:cNvPr id="29" name="Foliennummernplatzhalter 28"/>
          <p:cNvSpPr>
            <a:spLocks noGrp="1"/>
          </p:cNvSpPr>
          <p:nvPr>
            <p:ph type="sldNum" sz="quarter" idx="12"/>
          </p:nvPr>
        </p:nvSpPr>
        <p:spPr>
          <a:xfrm>
            <a:off x="1216152" y="6355080"/>
            <a:ext cx="1219200" cy="365760"/>
          </a:xfrm>
        </p:spPr>
        <p:txBody>
          <a:bodyPr/>
          <a:lstStyle/>
          <a:p>
            <a:fld id="{3D5C3DD4-41EE-4B4F-9F36-B7C5C63F9732}" type="slidenum">
              <a:rPr lang="de-DE" smtClean="0"/>
              <a:pPr/>
              <a:t>‹Nr.›</a:t>
            </a:fld>
            <a:endParaRPr lang="de-DE"/>
          </a:p>
        </p:txBody>
      </p:sp>
      <p:sp>
        <p:nvSpPr>
          <p:cNvPr id="21" name="Rechtec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ec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ec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ec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343DFB2E-4F21-41BF-9E6D-C78F63A5141C}" type="datetime1">
              <a:rPr lang="de-DE" smtClean="0"/>
              <a:t>13.12.2020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3DD4-41EE-4B4F-9F36-B7C5C63F9732}" type="slidenum">
              <a:rPr lang="de-DE" smtClean="0"/>
              <a:pPr/>
              <a:t>‹Nr.›</a:t>
            </a:fld>
            <a:endParaRPr lang="de-DE"/>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3A84FC52-5C4D-4A76-B76F-78EC8BC628F1}" type="datetime1">
              <a:rPr lang="de-DE" smtClean="0"/>
              <a:t>13.12.2020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3DD4-41EE-4B4F-9F36-B7C5C63F9732}" type="slidenum">
              <a:rPr lang="de-DE" smtClean="0"/>
              <a:pPr/>
              <a:t>‹Nr.›</a:t>
            </a:fld>
            <a:endParaRPr lang="de-DE"/>
          </a:p>
        </p:txBody>
      </p:sp>
      <p:sp>
        <p:nvSpPr>
          <p:cNvPr id="7" name="Gerade Verbindung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leichschenkliges Dreiec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Gerade Verbindung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892986F-532F-40BD-9719-7840C738AE42}" type="datetime1">
              <a:rPr lang="de-DE" smtClean="0"/>
              <a:t>13.12.2020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3DD4-41EE-4B4F-9F36-B7C5C63F9732}" type="slidenum">
              <a:rPr lang="de-DE" smtClean="0"/>
              <a:pPr/>
              <a:t>‹Nr.›</a:t>
            </a:fld>
            <a:endParaRPr lang="de-DE"/>
          </a:p>
        </p:txBody>
      </p:sp>
      <p:sp>
        <p:nvSpPr>
          <p:cNvPr id="8" name="Inhaltsplatzhalter 7"/>
          <p:cNvSpPr>
            <a:spLocks noGrp="1"/>
          </p:cNvSpPr>
          <p:nvPr>
            <p:ph sz="quarter" idx="1"/>
          </p:nvPr>
        </p:nvSpPr>
        <p:spPr>
          <a:xfrm>
            <a:off x="457200" y="1219200"/>
            <a:ext cx="8229600"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a:xfrm>
            <a:off x="6400800" y="6355080"/>
            <a:ext cx="2286000" cy="365760"/>
          </a:xfrm>
        </p:spPr>
        <p:txBody>
          <a:bodyPr/>
          <a:lstStyle/>
          <a:p>
            <a:fld id="{57A8329A-BFF0-4EFB-94A2-4BF39DE0674D}" type="datetime1">
              <a:rPr lang="de-DE" smtClean="0"/>
              <a:t>13.12.2020</a:t>
            </a:fld>
            <a:endParaRPr lang="de-DE"/>
          </a:p>
        </p:txBody>
      </p:sp>
      <p:sp>
        <p:nvSpPr>
          <p:cNvPr id="5" name="Fußzeilenplatzhalter 4"/>
          <p:cNvSpPr>
            <a:spLocks noGrp="1"/>
          </p:cNvSpPr>
          <p:nvPr>
            <p:ph type="ftr" sz="quarter" idx="11"/>
          </p:nvPr>
        </p:nvSpPr>
        <p:spPr>
          <a:xfrm>
            <a:off x="2898648" y="6355080"/>
            <a:ext cx="3474720" cy="365760"/>
          </a:xfrm>
        </p:spPr>
        <p:txBody>
          <a:bodyPr/>
          <a:lstStyle/>
          <a:p>
            <a:endParaRPr lang="de-DE"/>
          </a:p>
        </p:txBody>
      </p:sp>
      <p:sp>
        <p:nvSpPr>
          <p:cNvPr id="6" name="Foliennummernplatzhalter 5"/>
          <p:cNvSpPr>
            <a:spLocks noGrp="1"/>
          </p:cNvSpPr>
          <p:nvPr>
            <p:ph type="sldNum" sz="quarter" idx="12"/>
          </p:nvPr>
        </p:nvSpPr>
        <p:spPr>
          <a:xfrm>
            <a:off x="1069848" y="6355080"/>
            <a:ext cx="1520952" cy="365760"/>
          </a:xfrm>
        </p:spPr>
        <p:txBody>
          <a:bodyPr/>
          <a:lstStyle/>
          <a:p>
            <a:fld id="{3D5C3DD4-41EE-4B4F-9F36-B7C5C63F9732}" type="slidenum">
              <a:rPr lang="de-DE" smtClean="0"/>
              <a:pPr/>
              <a:t>‹Nr.›</a:t>
            </a:fld>
            <a:endParaRPr lang="de-DE"/>
          </a:p>
        </p:txBody>
      </p:sp>
      <p:sp>
        <p:nvSpPr>
          <p:cNvPr id="7" name="Rechtec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3F91D0D6-7799-472D-8FF7-0BCEB022B26D}" type="datetime1">
              <a:rPr lang="de-DE" smtClean="0"/>
              <a:t>13.12.2020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3DD4-41EE-4B4F-9F36-B7C5C63F9732}" type="slidenum">
              <a:rPr lang="de-DE" smtClean="0"/>
              <a:pPr/>
              <a:t>‹Nr.›</a:t>
            </a:fld>
            <a:endParaRPr lang="de-DE"/>
          </a:p>
        </p:txBody>
      </p:sp>
      <p:sp>
        <p:nvSpPr>
          <p:cNvPr id="9" name="Inhaltsplatzhalter 8"/>
          <p:cNvSpPr>
            <a:spLocks noGrp="1"/>
          </p:cNvSpPr>
          <p:nvPr>
            <p:ph sz="quarter" idx="1"/>
          </p:nvPr>
        </p:nvSpPr>
        <p:spPr>
          <a:xfrm>
            <a:off x="457200" y="1219200"/>
            <a:ext cx="4041648"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632198" y="1216152"/>
            <a:ext cx="4041648" cy="493776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7887E848-0301-45C1-9046-32BBDBC9A113}" type="datetime1">
              <a:rPr lang="de-DE" smtClean="0"/>
              <a:t>13.12.2020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D5C3DD4-41EE-4B4F-9F36-B7C5C63F9732}" type="slidenum">
              <a:rPr lang="de-DE" smtClean="0"/>
              <a:pPr/>
              <a:t>‹Nr.›</a:t>
            </a:fld>
            <a:endParaRPr lang="de-DE"/>
          </a:p>
        </p:txBody>
      </p:sp>
      <p:sp>
        <p:nvSpPr>
          <p:cNvPr id="11" name="Inhaltsplatzhalter 10"/>
          <p:cNvSpPr>
            <a:spLocks noGrp="1"/>
          </p:cNvSpPr>
          <p:nvPr>
            <p:ph sz="quarter" idx="2"/>
          </p:nvPr>
        </p:nvSpPr>
        <p:spPr>
          <a:xfrm>
            <a:off x="457200" y="2133600"/>
            <a:ext cx="4038600" cy="4038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648200" y="2133600"/>
            <a:ext cx="4038600" cy="4038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926946D4-BD85-4FFE-B7D2-38BD29DC574B}" type="datetime1">
              <a:rPr lang="de-DE" smtClean="0"/>
              <a:t>13.12.2020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D5C3DD4-41EE-4B4F-9F36-B7C5C63F9732}" type="slidenum">
              <a:rPr lang="de-DE" smtClean="0"/>
              <a:pPr/>
              <a:t>‹Nr.›</a:t>
            </a:fld>
            <a:endParaRPr lang="de-DE"/>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AEC9BD2-DDFB-4771-BA3A-88562027A0C9}" type="datetime1">
              <a:rPr lang="de-DE" smtClean="0"/>
              <a:t>13.12.2020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D5C3DD4-41EE-4B4F-9F36-B7C5C63F9732}" type="slidenum">
              <a:rPr lang="de-DE" smtClean="0"/>
              <a:pPr/>
              <a:t>‹Nr.›</a:t>
            </a:fld>
            <a:endParaRPr lang="de-DE"/>
          </a:p>
        </p:txBody>
      </p:sp>
      <p:sp>
        <p:nvSpPr>
          <p:cNvPr id="5" name="Gerade Verbindung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A6F2816-E7EB-4460-A87A-B34836C5F090}" type="datetime1">
              <a:rPr lang="de-DE" smtClean="0"/>
              <a:t>13.12.2020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3DD4-41EE-4B4F-9F36-B7C5C63F9732}" type="slidenum">
              <a:rPr lang="de-DE" smtClean="0"/>
              <a:pPr/>
              <a:t>‹Nr.›</a:t>
            </a:fld>
            <a:endParaRPr lang="de-DE"/>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rade Verbindung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nhaltsplatzhalter 11"/>
          <p:cNvSpPr>
            <a:spLocks noGrp="1"/>
          </p:cNvSpPr>
          <p:nvPr>
            <p:ph sz="quarter" idx="1"/>
          </p:nvPr>
        </p:nvSpPr>
        <p:spPr>
          <a:xfrm>
            <a:off x="304800" y="304800"/>
            <a:ext cx="5715000" cy="5715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579C724A-9533-43D0-A897-CA54FD99C31B}" type="datetime1">
              <a:rPr lang="de-DE" smtClean="0"/>
              <a:t>13.12.2020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3DD4-41EE-4B4F-9F36-B7C5C63F9732}" type="slidenum">
              <a:rPr lang="de-DE" smtClean="0"/>
              <a:pPr/>
              <a:t>‹Nr.›</a:t>
            </a:fld>
            <a:endParaRPr lang="de-DE"/>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152400"/>
            <a:ext cx="8229600" cy="990600"/>
          </a:xfrm>
          <a:prstGeom prst="rect">
            <a:avLst/>
          </a:prstGeom>
        </p:spPr>
        <p:txBody>
          <a:bodyPr vert="horz"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4FCB462-8BDE-4BDE-995F-4225BEABAE87}" type="datetime1">
              <a:rPr lang="de-DE" smtClean="0"/>
              <a:t>13.12.2020</a:t>
            </a:fld>
            <a:endParaRPr lang="de-DE"/>
          </a:p>
        </p:txBody>
      </p:sp>
      <p:sp>
        <p:nvSpPr>
          <p:cNvPr id="3" name="Fußzeilenplatzhalt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de-DE"/>
          </a:p>
        </p:txBody>
      </p:sp>
      <p:sp>
        <p:nvSpPr>
          <p:cNvPr id="23" name="Foliennummernplatzhalt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D5C3DD4-41EE-4B4F-9F36-B7C5C63F9732}" type="slidenum">
              <a:rPr lang="de-DE" smtClean="0"/>
              <a:pPr/>
              <a:t>‹Nr.›</a:t>
            </a:fld>
            <a:endParaRPr lang="de-DE"/>
          </a:p>
        </p:txBody>
      </p:sp>
      <p:sp>
        <p:nvSpPr>
          <p:cNvPr id="28" name="Gerade Verbindung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Gerade Verbindung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leichschenkliges Dreiec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pringer.com/gp/book/9783030518202?utm_campaign=sl-buybox_bookPage_print&amp;utm_medium=referral&amp;utm_source=springerlink" TargetMode="External"/><Relationship Id="rId2" Type="http://schemas.openxmlformats.org/officeDocument/2006/relationships/hyperlink" Target="https://www.revistas.usp.br/esse/article/download/138414/13387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19200" y="3645024"/>
            <a:ext cx="6858000" cy="1231776"/>
          </a:xfrm>
        </p:spPr>
        <p:txBody>
          <a:bodyPr>
            <a:normAutofit/>
          </a:bodyPr>
          <a:lstStyle/>
          <a:p>
            <a:pPr algn="ctr"/>
            <a:r>
              <a:rPr lang="fr-FR" b="1" dirty="0"/>
              <a:t>Principes d'une modélisation en </a:t>
            </a:r>
            <a:r>
              <a:rPr lang="fr-FR" b="1" dirty="0" smtClean="0"/>
              <a:t>sémiotique</a:t>
            </a:r>
            <a:endParaRPr lang="de-DE" dirty="0"/>
          </a:p>
        </p:txBody>
      </p:sp>
      <p:sp>
        <p:nvSpPr>
          <p:cNvPr id="3" name="Untertitel 2"/>
          <p:cNvSpPr>
            <a:spLocks noGrp="1"/>
          </p:cNvSpPr>
          <p:nvPr>
            <p:ph type="subTitle" idx="1"/>
          </p:nvPr>
        </p:nvSpPr>
        <p:spPr/>
        <p:txBody>
          <a:bodyPr/>
          <a:lstStyle/>
          <a:p>
            <a:pPr algn="ctr"/>
            <a:r>
              <a:rPr lang="fr-FR" b="1" dirty="0"/>
              <a:t>(sur les pas de René Thom)</a:t>
            </a:r>
            <a:endParaRPr lang="de-DE" dirty="0"/>
          </a:p>
          <a:p>
            <a:endParaRPr lang="de-DE" dirty="0"/>
          </a:p>
        </p:txBody>
      </p:sp>
      <p:sp>
        <p:nvSpPr>
          <p:cNvPr id="4" name="Textfeld 3"/>
          <p:cNvSpPr txBox="1"/>
          <p:nvPr/>
        </p:nvSpPr>
        <p:spPr>
          <a:xfrm>
            <a:off x="1763688" y="1628800"/>
            <a:ext cx="5184576" cy="1569660"/>
          </a:xfrm>
          <a:prstGeom prst="rect">
            <a:avLst/>
          </a:prstGeom>
          <a:noFill/>
        </p:spPr>
        <p:txBody>
          <a:bodyPr wrap="square" rtlCol="0">
            <a:spAutoFit/>
          </a:bodyPr>
          <a:lstStyle/>
          <a:p>
            <a:pPr algn="ctr"/>
            <a:r>
              <a:rPr lang="de-DE" sz="3200" dirty="0" smtClean="0"/>
              <a:t>Wolfgang Wildgen</a:t>
            </a:r>
          </a:p>
          <a:p>
            <a:pPr algn="ctr"/>
            <a:r>
              <a:rPr lang="de-DE" sz="3200" dirty="0" err="1" smtClean="0"/>
              <a:t>Université</a:t>
            </a:r>
            <a:r>
              <a:rPr lang="de-DE" sz="3200" dirty="0" smtClean="0"/>
              <a:t> de </a:t>
            </a:r>
            <a:r>
              <a:rPr lang="de-DE" sz="3200" dirty="0" err="1" smtClean="0"/>
              <a:t>Brême</a:t>
            </a:r>
            <a:r>
              <a:rPr lang="de-DE" sz="3200" dirty="0" smtClean="0"/>
              <a:t>, </a:t>
            </a:r>
            <a:r>
              <a:rPr lang="de-DE" sz="3200" dirty="0" err="1" smtClean="0"/>
              <a:t>Allemagne</a:t>
            </a:r>
            <a:r>
              <a:rPr lang="de-DE" sz="3200" dirty="0" smtClean="0"/>
              <a:t>, 14 </a:t>
            </a:r>
            <a:r>
              <a:rPr lang="de-DE" sz="3200" dirty="0" err="1" smtClean="0"/>
              <a:t>décembre</a:t>
            </a:r>
            <a:r>
              <a:rPr lang="de-DE" sz="3200" dirty="0" smtClean="0"/>
              <a:t> 2020</a:t>
            </a:r>
            <a:endParaRPr lang="de-DE" sz="3200" dirty="0"/>
          </a:p>
        </p:txBody>
      </p:sp>
    </p:spTree>
    <p:extLst>
      <p:ext uri="{BB962C8B-B14F-4D97-AF65-F5344CB8AC3E}">
        <p14:creationId xmlns="" xmlns:p14="http://schemas.microsoft.com/office/powerpoint/2010/main" val="251928730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sz="2400" b="1" dirty="0"/>
              <a:t>Le continu et le non continu dans la théorie des saillances et des prégnances de René Thom</a:t>
            </a:r>
            <a:endParaRPr lang="de-DE" sz="2400" b="1" dirty="0"/>
          </a:p>
        </p:txBody>
      </p:sp>
      <p:sp>
        <p:nvSpPr>
          <p:cNvPr id="3" name="Inhaltsplatzhalter 2"/>
          <p:cNvSpPr>
            <a:spLocks noGrp="1"/>
          </p:cNvSpPr>
          <p:nvPr>
            <p:ph sz="quarter" idx="1"/>
          </p:nvPr>
        </p:nvSpPr>
        <p:spPr/>
        <p:txBody>
          <a:bodyPr>
            <a:normAutofit fontScale="85000" lnSpcReduction="20000"/>
          </a:bodyPr>
          <a:lstStyle/>
          <a:p>
            <a:pPr marL="0" indent="0">
              <a:buNone/>
            </a:pPr>
            <a:r>
              <a:rPr lang="fr-FR" dirty="0"/>
              <a:t>René Thom distingue deux phases ou régions de prise en considération du monde dans la cognition, le langage et le </a:t>
            </a:r>
            <a:r>
              <a:rPr lang="fr-FR" dirty="0" smtClean="0"/>
              <a:t>savoir: </a:t>
            </a:r>
            <a:endParaRPr lang="de-DE" dirty="0"/>
          </a:p>
          <a:p>
            <a:pPr lvl="0"/>
            <a:r>
              <a:rPr lang="fr-FR" dirty="0"/>
              <a:t>les </a:t>
            </a:r>
            <a:r>
              <a:rPr lang="fr-FR" i="1" dirty="0"/>
              <a:t>saillances</a:t>
            </a:r>
            <a:r>
              <a:rPr lang="fr-FR" dirty="0"/>
              <a:t>, donc l’effet du monde sur les organes du sens (et les niveaux cognitifs qui organisent ces effets), et </a:t>
            </a:r>
            <a:endParaRPr lang="de-DE" dirty="0"/>
          </a:p>
          <a:p>
            <a:pPr lvl="0"/>
            <a:r>
              <a:rPr lang="fr-FR" dirty="0"/>
              <a:t>les </a:t>
            </a:r>
            <a:r>
              <a:rPr lang="fr-FR" i="1" dirty="0"/>
              <a:t>prégnances</a:t>
            </a:r>
            <a:r>
              <a:rPr lang="fr-FR" dirty="0"/>
              <a:t>, une sorte d’évaluation de ces effets sur l’arrière-fond des besoins biologiques et vitaux de l’individu qui perçoit (en général spécifique pour l’espèce biologique concernée ; par exemple les humains). </a:t>
            </a:r>
            <a:endParaRPr lang="de-DE" dirty="0"/>
          </a:p>
          <a:p>
            <a:pPr marL="0" indent="0">
              <a:buNone/>
            </a:pPr>
            <a:r>
              <a:rPr lang="fr-FR" dirty="0"/>
              <a:t>Si on compare la stratégie d’Aristote à celle de Thom, on constate que les éléments saillants (perçus) ayant passé la grille d’évaluation de la prégnance, sont au moins dans la perspective de l’individu percevant et pensant, vrais. Pour être vrai pour toute la communauté cognitive et linguistique, il faudra pourtant ajouter un moment de concordance entre les jugements individuels, même une acceptation </a:t>
            </a:r>
            <a:r>
              <a:rPr lang="fr-FR" dirty="0" smtClean="0"/>
              <a:t>universelle</a:t>
            </a:r>
            <a:r>
              <a:rPr lang="fr-FR" dirty="0" smtClean="0"/>
              <a:t>.</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10</a:t>
            </a:fld>
            <a:endParaRPr lang="de-DE"/>
          </a:p>
        </p:txBody>
      </p:sp>
    </p:spTree>
    <p:extLst>
      <p:ext uri="{BB962C8B-B14F-4D97-AF65-F5344CB8AC3E}">
        <p14:creationId xmlns="" xmlns:p14="http://schemas.microsoft.com/office/powerpoint/2010/main" val="1463598236"/>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
          </p:nvPr>
        </p:nvSpPr>
        <p:spPr>
          <a:xfrm>
            <a:off x="323528" y="764704"/>
            <a:ext cx="8640960" cy="5544616"/>
          </a:xfrm>
        </p:spPr>
        <p:txBody>
          <a:bodyPr>
            <a:normAutofit fontScale="70000" lnSpcReduction="20000"/>
          </a:bodyPr>
          <a:lstStyle/>
          <a:p>
            <a:pPr marL="0" indent="0">
              <a:buNone/>
            </a:pPr>
            <a:r>
              <a:rPr lang="fr-FR" sz="3100" dirty="0" smtClean="0"/>
              <a:t>La dynamique des saillances et des prégnances </a:t>
            </a:r>
            <a:r>
              <a:rPr lang="fr-FR" sz="3100" dirty="0"/>
              <a:t>opère de façon différente selon les sens perceptuels sur lesquels il est fondé. Cela a des conséquences importantes pour la </a:t>
            </a:r>
            <a:r>
              <a:rPr lang="fr-FR" sz="3100" dirty="0" smtClean="0"/>
              <a:t>sémiotique </a:t>
            </a:r>
            <a:r>
              <a:rPr lang="fr-FR" sz="3100" dirty="0"/>
              <a:t>des formes langagières, visuelles, musicales, etc</a:t>
            </a:r>
            <a:r>
              <a:rPr lang="fr-FR" sz="3100" dirty="0" smtClean="0"/>
              <a:t>.:</a:t>
            </a:r>
          </a:p>
          <a:p>
            <a:pPr marL="514350" indent="-514350">
              <a:buFont typeface="+mj-lt"/>
              <a:buAutoNum type="arabicPeriod"/>
            </a:pPr>
            <a:r>
              <a:rPr lang="fr-FR" sz="3200" dirty="0" smtClean="0"/>
              <a:t>Pour les formes visuelles, la perspective visuelle et les variations dues au mouvement de la cible visuelle et de l’individu qui regarde, est primordiale. Les dynamiques neuronales connues organisent les esquisses de la forme visuelle jusqu’à produire une gestalt (saillance) visuelle. (voir </a:t>
            </a:r>
            <a:r>
              <a:rPr lang="fr-FR" sz="3200" dirty="0" err="1" smtClean="0"/>
              <a:t>Petitot</a:t>
            </a:r>
            <a:r>
              <a:rPr lang="fr-FR" sz="3200" dirty="0" smtClean="0"/>
              <a:t> , 2008 sur la « </a:t>
            </a:r>
            <a:r>
              <a:rPr lang="fr-FR" sz="3200" dirty="0" err="1" smtClean="0"/>
              <a:t>neurogéométrie</a:t>
            </a:r>
            <a:r>
              <a:rPr lang="fr-FR" sz="3200" dirty="0" smtClean="0"/>
              <a:t> de la vision) . La saillance visuelle présente des aspects qui furent analysées dans la psychologie de la gestalt ; voir l’œuvre de </a:t>
            </a:r>
            <a:r>
              <a:rPr lang="fr-FR" sz="3200" dirty="0" err="1" smtClean="0"/>
              <a:t>Arnheim</a:t>
            </a:r>
            <a:r>
              <a:rPr lang="fr-FR" sz="3200" dirty="0" smtClean="0"/>
              <a:t> et </a:t>
            </a:r>
            <a:r>
              <a:rPr lang="fr-FR" sz="3200" dirty="0" err="1" smtClean="0"/>
              <a:t>Wildgen</a:t>
            </a:r>
            <a:r>
              <a:rPr lang="fr-FR" sz="3200" dirty="0" smtClean="0"/>
              <a:t> (2013, chapitre 2 et 3).  </a:t>
            </a:r>
            <a:r>
              <a:rPr lang="fr-FR" sz="3200" dirty="0" err="1" smtClean="0"/>
              <a:t>Haken</a:t>
            </a:r>
            <a:r>
              <a:rPr lang="fr-FR" sz="3200" dirty="0" smtClean="0"/>
              <a:t> (1996) a introduit des techniques de la synergétique pour l’analyse de ces formes. Dans le visuel figuratifs l’association avec des formes connues et ayant une étiquette langagière ajoute un effet </a:t>
            </a:r>
            <a:r>
              <a:rPr lang="fr-FR" sz="3200" dirty="0" err="1" smtClean="0"/>
              <a:t>prégnanciel</a:t>
            </a:r>
            <a:r>
              <a:rPr lang="fr-FR" sz="3200" dirty="0" smtClean="0"/>
              <a:t> au visuel. L’art abstrait prouve pourtant que cette source de prégnance n’est pas décisive. De façon indirecte, l’image, la sculpture, l’ensemble architectonique, le film peuvent  pourtant transporter des prégnances langagières.</a:t>
            </a:r>
            <a:endParaRPr lang="de-DE" sz="29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11</a:t>
            </a:fld>
            <a:endParaRPr lang="de-DE"/>
          </a:p>
        </p:txBody>
      </p:sp>
    </p:spTree>
    <p:extLst>
      <p:ext uri="{BB962C8B-B14F-4D97-AF65-F5344CB8AC3E}">
        <p14:creationId xmlns="" xmlns:p14="http://schemas.microsoft.com/office/powerpoint/2010/main" val="725412065"/>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D5C3DD4-41EE-4B4F-9F36-B7C5C63F9732}" type="slidenum">
              <a:rPr lang="de-DE" smtClean="0"/>
              <a:pPr/>
              <a:t>12</a:t>
            </a:fld>
            <a:endParaRPr lang="de-DE"/>
          </a:p>
        </p:txBody>
      </p:sp>
      <p:sp>
        <p:nvSpPr>
          <p:cNvPr id="4" name="Inhaltsplatzhalter 3"/>
          <p:cNvSpPr>
            <a:spLocks noGrp="1"/>
          </p:cNvSpPr>
          <p:nvPr>
            <p:ph sz="quarter" idx="1"/>
          </p:nvPr>
        </p:nvSpPr>
        <p:spPr>
          <a:xfrm>
            <a:off x="457200" y="476672"/>
            <a:ext cx="8229600" cy="5680288"/>
          </a:xfrm>
        </p:spPr>
        <p:txBody>
          <a:bodyPr>
            <a:normAutofit fontScale="92500"/>
          </a:bodyPr>
          <a:lstStyle/>
          <a:p>
            <a:pPr marL="514350" indent="-514350">
              <a:buFont typeface="+mj-lt"/>
              <a:buAutoNum type="arabicPeriod" startAt="2"/>
            </a:pPr>
            <a:r>
              <a:rPr lang="fr-FR" dirty="0" smtClean="0"/>
              <a:t>Pour les formes musicales, l’espace de la tonalité  et les formes temporelles du rythme sont les saillances primaires. Il est évident qui ni les saillances du visuel ni celles du langage ne sont constitutives pour la musique. De même, les prégnances primaires sont spécifiques pour le médium musical. </a:t>
            </a:r>
            <a:r>
              <a:rPr lang="de-DE" dirty="0" smtClean="0"/>
              <a:t>On </a:t>
            </a:r>
            <a:r>
              <a:rPr lang="de-DE" dirty="0" err="1" smtClean="0"/>
              <a:t>admet</a:t>
            </a:r>
            <a:r>
              <a:rPr lang="de-DE" dirty="0" smtClean="0"/>
              <a:t> en </a:t>
            </a:r>
            <a:r>
              <a:rPr lang="de-DE" dirty="0" err="1" smtClean="0"/>
              <a:t>général</a:t>
            </a:r>
            <a:r>
              <a:rPr lang="de-DE" dirty="0" smtClean="0"/>
              <a:t> </a:t>
            </a:r>
            <a:r>
              <a:rPr lang="de-DE" dirty="0" err="1" smtClean="0"/>
              <a:t>une</a:t>
            </a:r>
            <a:r>
              <a:rPr lang="de-DE" dirty="0" smtClean="0"/>
              <a:t> </a:t>
            </a:r>
            <a:r>
              <a:rPr lang="de-DE" dirty="0" err="1" smtClean="0"/>
              <a:t>source</a:t>
            </a:r>
            <a:r>
              <a:rPr lang="de-DE" dirty="0" smtClean="0"/>
              <a:t> </a:t>
            </a:r>
            <a:r>
              <a:rPr lang="de-DE" dirty="0" err="1" smtClean="0"/>
              <a:t>gestuelle</a:t>
            </a:r>
            <a:r>
              <a:rPr lang="de-DE" dirty="0" smtClean="0"/>
              <a:t>/</a:t>
            </a:r>
            <a:r>
              <a:rPr lang="de-DE" dirty="0" err="1" smtClean="0"/>
              <a:t>motrice</a:t>
            </a:r>
            <a:r>
              <a:rPr lang="de-DE" dirty="0" smtClean="0"/>
              <a:t> et </a:t>
            </a:r>
            <a:r>
              <a:rPr lang="de-DE" dirty="0" err="1" smtClean="0"/>
              <a:t>émotionnelle</a:t>
            </a:r>
            <a:r>
              <a:rPr lang="de-DE" dirty="0" smtClean="0"/>
              <a:t>, </a:t>
            </a:r>
            <a:r>
              <a:rPr lang="de-DE" dirty="0" err="1" smtClean="0"/>
              <a:t>qui</a:t>
            </a:r>
            <a:r>
              <a:rPr lang="de-DE" dirty="0" smtClean="0"/>
              <a:t> </a:t>
            </a:r>
            <a:r>
              <a:rPr lang="de-DE" dirty="0" err="1" smtClean="0"/>
              <a:t>fonde</a:t>
            </a:r>
            <a:r>
              <a:rPr lang="de-DE" dirty="0" smtClean="0"/>
              <a:t> les </a:t>
            </a:r>
            <a:r>
              <a:rPr lang="de-DE" dirty="0" err="1" smtClean="0"/>
              <a:t>prégnances</a:t>
            </a:r>
            <a:r>
              <a:rPr lang="de-DE" dirty="0" smtClean="0"/>
              <a:t> </a:t>
            </a:r>
            <a:r>
              <a:rPr lang="de-DE" dirty="0" err="1" smtClean="0"/>
              <a:t>musicales</a:t>
            </a:r>
            <a:r>
              <a:rPr lang="de-DE" dirty="0" smtClean="0"/>
              <a:t> (</a:t>
            </a:r>
            <a:r>
              <a:rPr lang="de-DE" dirty="0" err="1" smtClean="0"/>
              <a:t>voir</a:t>
            </a:r>
            <a:r>
              <a:rPr lang="de-DE" dirty="0" smtClean="0"/>
              <a:t> </a:t>
            </a:r>
            <a:r>
              <a:rPr lang="de-DE" dirty="0" err="1" smtClean="0"/>
              <a:t>Wildgen</a:t>
            </a:r>
            <a:r>
              <a:rPr lang="de-DE" dirty="0" smtClean="0"/>
              <a:t>, 2018 : 23-58). </a:t>
            </a:r>
            <a:r>
              <a:rPr lang="fr-FR" dirty="0" smtClean="0"/>
              <a:t>Les prégnances langagières (par exemple narratives) ne s’ajoutent à la prégnance musicale qu’avec la collaboration du visuel (dans l’opéra ou le ballet) et d’un sous texte littéraire (voir le script d’un film, le livret d’un opéra ou le titre et les sous-titres d’une symphonie). Pour les relations entre musique et langage voir </a:t>
            </a:r>
            <a:r>
              <a:rPr lang="fr-FR" dirty="0" err="1" smtClean="0"/>
              <a:t>Wildgen</a:t>
            </a:r>
            <a:r>
              <a:rPr lang="fr-FR" dirty="0" smtClean="0"/>
              <a:t> (2018). </a:t>
            </a:r>
            <a:endParaRPr lang="de-DE" dirty="0"/>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D5C3DD4-41EE-4B4F-9F36-B7C5C63F9732}" type="slidenum">
              <a:rPr lang="de-DE" smtClean="0"/>
              <a:pPr/>
              <a:t>13</a:t>
            </a:fld>
            <a:endParaRPr lang="de-DE"/>
          </a:p>
        </p:txBody>
      </p:sp>
      <p:sp>
        <p:nvSpPr>
          <p:cNvPr id="4" name="Inhaltsplatzhalter 3"/>
          <p:cNvSpPr>
            <a:spLocks noGrp="1"/>
          </p:cNvSpPr>
          <p:nvPr>
            <p:ph sz="quarter" idx="1"/>
          </p:nvPr>
        </p:nvSpPr>
        <p:spPr>
          <a:xfrm>
            <a:off x="457200" y="620688"/>
            <a:ext cx="8229600" cy="5536272"/>
          </a:xfrm>
        </p:spPr>
        <p:txBody>
          <a:bodyPr>
            <a:normAutofit fontScale="85000" lnSpcReduction="10000"/>
          </a:bodyPr>
          <a:lstStyle/>
          <a:p>
            <a:pPr marL="514350" indent="-514350">
              <a:buFont typeface="+mj-lt"/>
              <a:buAutoNum type="arabicPeriod" startAt="3"/>
            </a:pPr>
            <a:r>
              <a:rPr lang="fr-FR" dirty="0" smtClean="0"/>
              <a:t>Pour les formes linguistiques, nous avons discuté les valeurs de vrai et de faux (la fonction </a:t>
            </a:r>
            <a:r>
              <a:rPr lang="fr-FR" dirty="0" err="1" smtClean="0"/>
              <a:t>véridicionnelle</a:t>
            </a:r>
            <a:r>
              <a:rPr lang="fr-FR" dirty="0" smtClean="0"/>
              <a:t>) associée aux phrases. Cela ne suffit pourtant guère, car les constructions morphologiques, lexicales et syntaxiques ont (en-dessous du niveau de la phrase) la fonction de renvoyer à des aspects du réel, elles sont de façon abstraite des « images » du réel aperçu ou vécu. Le langage est basé sur une synthèse des saillances de provenance diverse (visuelle, tactile, auditive etc.). Les entités auto-sémantiques (telles les morphèmes, les mots etc.) sont les résultats d’une intégration des saillances diverses qui forment la base de l’espace des trais sémantiques (voir la décomposition lexicale). Les prégnances langagières atteignent leur état de complétion dans la fonction </a:t>
            </a:r>
            <a:r>
              <a:rPr lang="fr-FR" dirty="0" err="1" smtClean="0"/>
              <a:t>véridicionnelle</a:t>
            </a:r>
            <a:r>
              <a:rPr lang="fr-FR" dirty="0" smtClean="0"/>
              <a:t> et avec une fonction rhétorique et </a:t>
            </a:r>
            <a:r>
              <a:rPr lang="fr-FR" dirty="0" err="1" smtClean="0"/>
              <a:t>évaluante</a:t>
            </a:r>
            <a:r>
              <a:rPr lang="fr-FR" dirty="0" smtClean="0"/>
              <a:t>. Si les saillances sensuelles forment plutôt un arrière-fond, les prégnances sont pourtant très riches comparées aux formes visuelles et musicales.</a:t>
            </a:r>
            <a:endParaRPr lang="de-DE" dirty="0"/>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b="1" dirty="0"/>
              <a:t>La </a:t>
            </a:r>
            <a:r>
              <a:rPr lang="de-DE" sz="2400" b="1" dirty="0" err="1"/>
              <a:t>dynamique</a:t>
            </a:r>
            <a:r>
              <a:rPr lang="de-DE" sz="2400" b="1" dirty="0"/>
              <a:t> des </a:t>
            </a:r>
            <a:r>
              <a:rPr lang="de-DE" sz="2400" b="1" dirty="0" err="1"/>
              <a:t>saillances</a:t>
            </a:r>
            <a:r>
              <a:rPr lang="de-DE" sz="2400" b="1" dirty="0"/>
              <a:t> et des </a:t>
            </a:r>
            <a:r>
              <a:rPr lang="de-DE" sz="2400" b="1" dirty="0" err="1"/>
              <a:t>prégnances</a:t>
            </a:r>
            <a:r>
              <a:rPr lang="de-DE" sz="2400" b="1" dirty="0"/>
              <a:t> et la </a:t>
            </a:r>
            <a:r>
              <a:rPr lang="de-DE" sz="2400" b="1" dirty="0" err="1"/>
              <a:t>construction</a:t>
            </a:r>
            <a:r>
              <a:rPr lang="de-DE" sz="2400" b="1" dirty="0"/>
              <a:t> </a:t>
            </a:r>
            <a:r>
              <a:rPr lang="de-DE" sz="2400" b="1" dirty="0" err="1"/>
              <a:t>d’un</a:t>
            </a:r>
            <a:r>
              <a:rPr lang="de-DE" sz="2400" b="1" dirty="0"/>
              <a:t> </a:t>
            </a:r>
            <a:r>
              <a:rPr lang="de-DE" sz="2400" b="1" dirty="0" err="1"/>
              <a:t>réseau</a:t>
            </a:r>
            <a:r>
              <a:rPr lang="de-DE" sz="2400" b="1" dirty="0"/>
              <a:t> de </a:t>
            </a:r>
            <a:r>
              <a:rPr lang="de-DE" sz="2400" b="1" dirty="0" err="1"/>
              <a:t>formes</a:t>
            </a:r>
            <a:r>
              <a:rPr lang="de-DE" sz="2400" b="1" dirty="0"/>
              <a:t> du sens</a:t>
            </a:r>
          </a:p>
        </p:txBody>
      </p:sp>
      <p:sp>
        <p:nvSpPr>
          <p:cNvPr id="3" name="Inhaltsplatzhalter 2"/>
          <p:cNvSpPr>
            <a:spLocks noGrp="1"/>
          </p:cNvSpPr>
          <p:nvPr>
            <p:ph sz="quarter" idx="1"/>
          </p:nvPr>
        </p:nvSpPr>
        <p:spPr>
          <a:xfrm>
            <a:off x="323528" y="1484784"/>
            <a:ext cx="8424936" cy="4824536"/>
          </a:xfrm>
        </p:spPr>
        <p:txBody>
          <a:bodyPr>
            <a:normAutofit fontScale="77500" lnSpcReduction="20000"/>
          </a:bodyPr>
          <a:lstStyle/>
          <a:p>
            <a:pPr marL="0" indent="0">
              <a:buNone/>
            </a:pPr>
            <a:r>
              <a:rPr lang="fr-FR" dirty="0"/>
              <a:t>Le point critique dans la dynamique des prégnances concerne le seuil de la construction. Si on a plusieurs entités prégnantes ayant franchi le seuil, celles-ci peuvent former </a:t>
            </a:r>
            <a:r>
              <a:rPr lang="fr-FR" sz="2800" dirty="0"/>
              <a:t>des</a:t>
            </a:r>
            <a:r>
              <a:rPr lang="fr-FR" dirty="0"/>
              <a:t> constructions par lesquelles leur poids prégnantiel s’accroît. Le tout est alors plus que la somme des parties ; on peut dire que le sens de la construction émerge vers une portée plus large et avec une stabilité accrue. Il peut aussi bien arriver que la construction soit instable, qu’elle perde du poids vis-à-vis des parties. Dans ce cas, elle a tendance à disparaître. </a:t>
            </a:r>
            <a:endParaRPr lang="fr-FR" dirty="0" smtClean="0"/>
          </a:p>
          <a:p>
            <a:pPr marL="0" indent="0">
              <a:buNone/>
            </a:pPr>
            <a:r>
              <a:rPr lang="fr-FR" dirty="0" smtClean="0"/>
              <a:t>On </a:t>
            </a:r>
            <a:r>
              <a:rPr lang="fr-FR" dirty="0"/>
              <a:t>observe donc au-delà du filtre des saillances par les prégnances un filtre de stabilité des constructions. Celle-ci dépend essentiellement de la façon selon laquelle les éléments de la construction sont reliés, </a:t>
            </a:r>
            <a:r>
              <a:rPr lang="fr-FR" dirty="0" smtClean="0"/>
              <a:t>s’organisent. </a:t>
            </a:r>
            <a:r>
              <a:rPr lang="fr-FR" dirty="0"/>
              <a:t>C’est à ce niveau que la dynamique d’auto-organisation, </a:t>
            </a:r>
            <a:r>
              <a:rPr lang="fr-FR" dirty="0" smtClean="0"/>
              <a:t>la synchronisation des sous-systèmes et de leur interaction devient primordiale </a:t>
            </a:r>
            <a:r>
              <a:rPr lang="fr-FR" dirty="0"/>
              <a:t>(voir </a:t>
            </a:r>
            <a:r>
              <a:rPr lang="fr-FR" dirty="0" smtClean="0"/>
              <a:t>les travaux dans le cadre de la synergétique </a:t>
            </a:r>
            <a:r>
              <a:rPr lang="fr-FR" dirty="0"/>
              <a:t>d’Hermann </a:t>
            </a:r>
            <a:r>
              <a:rPr lang="fr-FR" dirty="0" err="1" smtClean="0"/>
              <a:t>Haken</a:t>
            </a:r>
            <a:r>
              <a:rPr lang="fr-FR" dirty="0" smtClean="0"/>
              <a:t> et Scott Kelso). </a:t>
            </a:r>
            <a:r>
              <a:rPr lang="fr-FR" dirty="0"/>
              <a:t>La théorisation quitte donc le domaine strictement déterministe de la théorie des catastrophes, sans pourtant annihiler sa valeur de fondation. </a:t>
            </a:r>
            <a:r>
              <a:rPr lang="fr-FR" dirty="0" smtClean="0"/>
              <a:t>Les diversité des langues et de leurs grammaires est la preuve. de la complexité de cette dynamique.</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14</a:t>
            </a:fld>
            <a:endParaRPr lang="de-DE"/>
          </a:p>
        </p:txBody>
      </p:sp>
    </p:spTree>
    <p:extLst>
      <p:ext uri="{BB962C8B-B14F-4D97-AF65-F5344CB8AC3E}">
        <p14:creationId xmlns="" xmlns:p14="http://schemas.microsoft.com/office/powerpoint/2010/main" val="3780807560"/>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29600" cy="720080"/>
          </a:xfrm>
        </p:spPr>
        <p:txBody>
          <a:bodyPr>
            <a:noAutofit/>
          </a:bodyPr>
          <a:lstStyle/>
          <a:p>
            <a:pPr algn="ctr"/>
            <a:r>
              <a:rPr lang="de-DE" sz="2400" b="1" dirty="0" err="1" smtClean="0"/>
              <a:t>Une</a:t>
            </a:r>
            <a:r>
              <a:rPr lang="de-DE" sz="2400" b="1" dirty="0" smtClean="0"/>
              <a:t> </a:t>
            </a:r>
            <a:r>
              <a:rPr lang="de-DE" sz="2400" b="1" dirty="0" err="1" smtClean="0"/>
              <a:t>hiérarchie</a:t>
            </a:r>
            <a:r>
              <a:rPr lang="de-DE" sz="2400" b="1" dirty="0" smtClean="0"/>
              <a:t> (</a:t>
            </a:r>
            <a:r>
              <a:rPr lang="de-DE" sz="2400" b="1" dirty="0" err="1" smtClean="0"/>
              <a:t>évolutionnaire</a:t>
            </a:r>
            <a:r>
              <a:rPr lang="de-DE" sz="2400" b="1" dirty="0" smtClean="0"/>
              <a:t>) des </a:t>
            </a:r>
            <a:r>
              <a:rPr lang="de-DE" sz="2400" b="1" dirty="0" err="1" smtClean="0"/>
              <a:t>constructions</a:t>
            </a:r>
            <a:r>
              <a:rPr lang="de-DE" sz="2400" b="1" dirty="0" smtClean="0"/>
              <a:t> </a:t>
            </a:r>
            <a:r>
              <a:rPr lang="de-DE" sz="2400" b="1" dirty="0" err="1" smtClean="0"/>
              <a:t>sérmantiques</a:t>
            </a:r>
            <a:r>
              <a:rPr lang="de-DE" sz="2400" b="1" dirty="0" smtClean="0"/>
              <a:t>/</a:t>
            </a:r>
            <a:r>
              <a:rPr lang="de-DE" sz="2400" b="1" dirty="0" err="1" smtClean="0"/>
              <a:t>syntaxiques</a:t>
            </a:r>
            <a:endParaRPr lang="de-DE" sz="2400" b="1" dirty="0"/>
          </a:p>
        </p:txBody>
      </p:sp>
      <p:sp>
        <p:nvSpPr>
          <p:cNvPr id="3" name="Inhaltsplatzhalter 2"/>
          <p:cNvSpPr>
            <a:spLocks noGrp="1"/>
          </p:cNvSpPr>
          <p:nvPr>
            <p:ph sz="quarter" idx="1"/>
          </p:nvPr>
        </p:nvSpPr>
        <p:spPr>
          <a:xfrm>
            <a:off x="467544" y="1052736"/>
            <a:ext cx="8229600" cy="5248240"/>
          </a:xfrm>
        </p:spPr>
        <p:txBody>
          <a:bodyPr>
            <a:noAutofit/>
          </a:bodyPr>
          <a:lstStyle/>
          <a:p>
            <a:r>
              <a:rPr lang="fr-FR" sz="2000" dirty="0" smtClean="0"/>
              <a:t>Les </a:t>
            </a:r>
            <a:r>
              <a:rPr lang="fr-FR" sz="2000" dirty="0"/>
              <a:t>archétypes sémantiques sont </a:t>
            </a:r>
            <a:r>
              <a:rPr lang="fr-FR" sz="2000" dirty="0" smtClean="0"/>
              <a:t>très profonds </a:t>
            </a:r>
            <a:r>
              <a:rPr lang="fr-FR" sz="2000" dirty="0"/>
              <a:t>dans leur </a:t>
            </a:r>
            <a:r>
              <a:rPr lang="fr-FR" sz="2000" dirty="0" smtClean="0"/>
              <a:t>évolution et </a:t>
            </a:r>
            <a:r>
              <a:rPr lang="fr-FR" sz="2000" dirty="0"/>
              <a:t>renvoient en fin de compte à des principes déjà opératifs dans la </a:t>
            </a:r>
            <a:r>
              <a:rPr lang="fr-FR" sz="2000" dirty="0" smtClean="0"/>
              <a:t>nature. </a:t>
            </a:r>
          </a:p>
          <a:p>
            <a:r>
              <a:rPr lang="fr-FR" sz="2000" dirty="0" smtClean="0"/>
              <a:t>Pour </a:t>
            </a:r>
            <a:r>
              <a:rPr lang="fr-FR" sz="2000" dirty="0"/>
              <a:t>l’évolution du langage, la question est de savoir à quelle date ces archétypes et les constructions (cognitives) ont pu être utilisées pour la communication verbale. </a:t>
            </a:r>
            <a:endParaRPr lang="fr-FR" sz="2000" dirty="0" smtClean="0"/>
          </a:p>
          <a:p>
            <a:r>
              <a:rPr lang="fr-FR" sz="2000" dirty="0" smtClean="0"/>
              <a:t>L’évolution </a:t>
            </a:r>
            <a:r>
              <a:rPr lang="fr-FR" sz="2000" dirty="0"/>
              <a:t>du langage </a:t>
            </a:r>
            <a:r>
              <a:rPr lang="fr-FR" sz="2000" dirty="0" smtClean="0"/>
              <a:t>a </a:t>
            </a:r>
            <a:r>
              <a:rPr lang="fr-FR" sz="2000" dirty="0"/>
              <a:t>seulement pu atteindre son niveau </a:t>
            </a:r>
            <a:r>
              <a:rPr lang="fr-FR" sz="2000" dirty="0" smtClean="0"/>
              <a:t>humain, lorsqu’elle a franchit </a:t>
            </a:r>
            <a:r>
              <a:rPr lang="fr-FR" sz="2000" dirty="0"/>
              <a:t>les seuils de stabilité dus au problème de la construction du sens autour d’un noyau dynamique; qui contrôle </a:t>
            </a:r>
            <a:r>
              <a:rPr lang="fr-FR" sz="2000" dirty="0" smtClean="0"/>
              <a:t>l’actance.</a:t>
            </a:r>
            <a:r>
              <a:rPr lang="fr-FR" sz="2000" dirty="0"/>
              <a:t> </a:t>
            </a:r>
            <a:r>
              <a:rPr lang="de-DE" sz="2000" dirty="0"/>
              <a:t> </a:t>
            </a:r>
            <a:endParaRPr lang="de-DE" sz="2000" dirty="0" smtClean="0"/>
          </a:p>
          <a:p>
            <a:r>
              <a:rPr lang="fr-FR" sz="2000" dirty="0" smtClean="0"/>
              <a:t>Dans </a:t>
            </a:r>
            <a:r>
              <a:rPr lang="fr-FR" sz="2000" dirty="0"/>
              <a:t>les constructions centripètes les gamètes sont </a:t>
            </a:r>
            <a:r>
              <a:rPr lang="fr-FR" sz="2000" dirty="0" smtClean="0"/>
              <a:t>adjacents </a:t>
            </a:r>
            <a:r>
              <a:rPr lang="fr-FR" sz="2000" dirty="0"/>
              <a:t>de gauche ou de </a:t>
            </a:r>
            <a:r>
              <a:rPr lang="fr-FR" sz="2000" dirty="0" smtClean="0"/>
              <a:t>droite ou non-adjacentes, </a:t>
            </a:r>
            <a:r>
              <a:rPr lang="fr-FR" sz="2000" dirty="0"/>
              <a:t>donc avec un espace intermédiaire, .Dans ce cas on entre dans le champ de la syntaxe complexe. Les constructions non-adjacentes dans la cognition, et le contrôle du comportement sont très anciennes </a:t>
            </a:r>
            <a:r>
              <a:rPr lang="fr-FR" sz="2000" dirty="0" smtClean="0"/>
              <a:t>(</a:t>
            </a:r>
            <a:r>
              <a:rPr lang="fr-FR" sz="2000" dirty="0"/>
              <a:t>voir Watson et autres, 2020).</a:t>
            </a:r>
            <a:endParaRPr lang="de-DE" sz="2000" dirty="0"/>
          </a:p>
          <a:p>
            <a:endParaRPr lang="de-DE" sz="20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15</a:t>
            </a:fld>
            <a:endParaRPr lang="de-DE"/>
          </a:p>
        </p:txBody>
      </p:sp>
    </p:spTree>
    <p:extLst>
      <p:ext uri="{BB962C8B-B14F-4D97-AF65-F5344CB8AC3E}">
        <p14:creationId xmlns="" xmlns:p14="http://schemas.microsoft.com/office/powerpoint/2010/main" val="333057949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a:t>La distinction </a:t>
            </a:r>
            <a:r>
              <a:rPr lang="fr-FR" dirty="0" smtClean="0"/>
              <a:t>entre </a:t>
            </a:r>
            <a:r>
              <a:rPr lang="fr-FR" i="1" dirty="0"/>
              <a:t>signifiant</a:t>
            </a:r>
            <a:r>
              <a:rPr lang="fr-FR" dirty="0"/>
              <a:t> et </a:t>
            </a:r>
            <a:r>
              <a:rPr lang="fr-FR" i="1" dirty="0"/>
              <a:t>signifié</a:t>
            </a:r>
            <a:endParaRPr lang="de-DE" dirty="0"/>
          </a:p>
        </p:txBody>
      </p:sp>
      <p:sp>
        <p:nvSpPr>
          <p:cNvPr id="3" name="Inhaltsplatzhalter 2"/>
          <p:cNvSpPr>
            <a:spLocks noGrp="1"/>
          </p:cNvSpPr>
          <p:nvPr>
            <p:ph sz="quarter" idx="1"/>
          </p:nvPr>
        </p:nvSpPr>
        <p:spPr/>
        <p:txBody>
          <a:bodyPr>
            <a:normAutofit fontScale="77500" lnSpcReduction="20000"/>
          </a:bodyPr>
          <a:lstStyle/>
          <a:p>
            <a:r>
              <a:rPr lang="fr-FR" dirty="0"/>
              <a:t>La distinction de Ferdinand de Saussure entre </a:t>
            </a:r>
            <a:r>
              <a:rPr lang="fr-FR" i="1" dirty="0"/>
              <a:t>signifiant</a:t>
            </a:r>
            <a:r>
              <a:rPr lang="fr-FR" dirty="0"/>
              <a:t> et </a:t>
            </a:r>
            <a:r>
              <a:rPr lang="fr-FR" i="1" dirty="0"/>
              <a:t>signifié</a:t>
            </a:r>
            <a:r>
              <a:rPr lang="fr-FR" dirty="0"/>
              <a:t>, notions centrales du structuralisme européen, </a:t>
            </a:r>
            <a:r>
              <a:rPr lang="fr-FR" dirty="0" err="1" smtClean="0"/>
              <a:t>esttrès</a:t>
            </a:r>
            <a:r>
              <a:rPr lang="fr-FR" dirty="0" smtClean="0"/>
              <a:t> artificielle. </a:t>
            </a:r>
            <a:r>
              <a:rPr lang="fr-FR" dirty="0"/>
              <a:t>Saussure le concède quand il dit qu’il s’agit des deux faces d’une médaille, c’est-à-dire qu’elles sont en réalité inséparables. En fait le signifiant n’existe guère sans sa relation au signifié et vice-versa. </a:t>
            </a:r>
            <a:endParaRPr lang="fr-FR" dirty="0" smtClean="0"/>
          </a:p>
          <a:p>
            <a:r>
              <a:rPr lang="fr-FR" dirty="0" smtClean="0"/>
              <a:t>Le </a:t>
            </a:r>
            <a:r>
              <a:rPr lang="fr-FR" dirty="0"/>
              <a:t>couple saillance / prégnance proposé par Thom abolit cette distinction artificielle. Elle est  </a:t>
            </a:r>
            <a:r>
              <a:rPr lang="fr-FR" dirty="0" smtClean="0"/>
              <a:t>remplacée par </a:t>
            </a:r>
            <a:r>
              <a:rPr lang="fr-FR" dirty="0"/>
              <a:t>une échelle continue entre ce qui est seulement saillant, donc une forme que nos organes de sens peuvent distinguer sur un arrière font continu, </a:t>
            </a:r>
            <a:r>
              <a:rPr lang="fr-FR" dirty="0" smtClean="0"/>
              <a:t>et ce </a:t>
            </a:r>
            <a:r>
              <a:rPr lang="fr-FR" dirty="0"/>
              <a:t>qui </a:t>
            </a:r>
            <a:r>
              <a:rPr lang="fr-FR" dirty="0" smtClean="0"/>
              <a:t>a reçu </a:t>
            </a:r>
            <a:r>
              <a:rPr lang="fr-FR" dirty="0"/>
              <a:t>une valeur </a:t>
            </a:r>
            <a:r>
              <a:rPr lang="fr-FR" dirty="0" smtClean="0"/>
              <a:t>prégnantielle. </a:t>
            </a:r>
          </a:p>
          <a:p>
            <a:r>
              <a:rPr lang="fr-FR" dirty="0" smtClean="0"/>
              <a:t>Dans les langues, une </a:t>
            </a:r>
            <a:r>
              <a:rPr lang="fr-FR" dirty="0"/>
              <a:t>échelle </a:t>
            </a:r>
            <a:r>
              <a:rPr lang="fr-FR" dirty="0" smtClean="0"/>
              <a:t>de </a:t>
            </a:r>
            <a:r>
              <a:rPr lang="fr-FR" dirty="0"/>
              <a:t>formes, du phonème jusqu’à la phrase affirmée ou mise à la négative, </a:t>
            </a:r>
            <a:r>
              <a:rPr lang="fr-FR" dirty="0" smtClean="0"/>
              <a:t>organise </a:t>
            </a:r>
            <a:r>
              <a:rPr lang="fr-FR" dirty="0"/>
              <a:t>la prégnance </a:t>
            </a:r>
            <a:r>
              <a:rPr lang="fr-FR" dirty="0" smtClean="0"/>
              <a:t>attribuée </a:t>
            </a:r>
            <a:r>
              <a:rPr lang="fr-FR" dirty="0"/>
              <a:t>aux formes saillantes. </a:t>
            </a:r>
            <a:endParaRPr lang="fr-FR" dirty="0" smtClean="0"/>
          </a:p>
          <a:p>
            <a:r>
              <a:rPr lang="fr-FR" dirty="0" smtClean="0"/>
              <a:t>Pour </a:t>
            </a:r>
            <a:r>
              <a:rPr lang="fr-FR" dirty="0"/>
              <a:t>les autres formes symboliques (visuelles, techniques, musicales, etc.) on peut définir des stades de complexité et de fermeture </a:t>
            </a:r>
            <a:r>
              <a:rPr lang="fr-FR" dirty="0" smtClean="0"/>
              <a:t>comparables: le </a:t>
            </a:r>
            <a:r>
              <a:rPr lang="fr-FR" dirty="0"/>
              <a:t>peintre considère son tableau comme fini, le compositeur musicien donne la pièce de musique au public, etc. </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16</a:t>
            </a:fld>
            <a:endParaRPr lang="de-DE"/>
          </a:p>
        </p:txBody>
      </p:sp>
    </p:spTree>
    <p:extLst>
      <p:ext uri="{BB962C8B-B14F-4D97-AF65-F5344CB8AC3E}">
        <p14:creationId xmlns="" xmlns:p14="http://schemas.microsoft.com/office/powerpoint/2010/main" val="3557558527"/>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lvl="0"/>
            <a:r>
              <a:rPr lang="fr-FR" sz="2400" b="1" dirty="0" smtClean="0"/>
              <a:t>La modélisation </a:t>
            </a:r>
            <a:r>
              <a:rPr lang="fr-FR" sz="2400" b="1" dirty="0"/>
              <a:t>continue </a:t>
            </a:r>
            <a:r>
              <a:rPr lang="fr-FR" sz="2400" b="1" dirty="0" smtClean="0"/>
              <a:t>de Thom est </a:t>
            </a:r>
            <a:r>
              <a:rPr lang="fr-FR" sz="2400" b="1" dirty="0"/>
              <a:t>basée sur une conception abstraite de l’espace et du temps</a:t>
            </a:r>
            <a:endParaRPr lang="de-DE" sz="2400" b="1" dirty="0"/>
          </a:p>
        </p:txBody>
      </p:sp>
      <p:sp>
        <p:nvSpPr>
          <p:cNvPr id="3" name="Inhaltsplatzhalter 2"/>
          <p:cNvSpPr>
            <a:spLocks noGrp="1"/>
          </p:cNvSpPr>
          <p:nvPr>
            <p:ph sz="quarter" idx="1"/>
          </p:nvPr>
        </p:nvSpPr>
        <p:spPr/>
        <p:txBody>
          <a:bodyPr>
            <a:normAutofit fontScale="77500" lnSpcReduction="20000"/>
          </a:bodyPr>
          <a:lstStyle/>
          <a:p>
            <a:r>
              <a:rPr lang="fr-FR" dirty="0" smtClean="0"/>
              <a:t>Le </a:t>
            </a:r>
            <a:r>
              <a:rPr lang="fr-FR" dirty="0"/>
              <a:t>développement des sciences naturelles a montré que les notions d’espace et de temps sont au centre de toute explication scientifique et qu’il s’agit d’adapter ces notions à une théorisation plus générale, c'est-à-dire d’en trouver des corrélats abstraits. La topologie a pu généraliser les notions géométriques tandis que l’analyse vectorielle et les notions de systèmes dynamiques fondés sur le calcul différentiel ont permis de saisir les processus dans le temps, les évolutions et la genèse des structures.</a:t>
            </a:r>
            <a:endParaRPr lang="de-DE" dirty="0"/>
          </a:p>
          <a:p>
            <a:r>
              <a:rPr lang="fr-FR" dirty="0"/>
              <a:t>Dans les sciences humaines, on ne connaît ni les équations qui contrôlent le système (par exemple celui du langage), ni tous les paramètres pertinents. Dans le voisinage d’une transition ou d’un changement, d’une genèse rapide on peut au moins deviner l’effet d’un petit nombre de forces et donc proposer des modèles locaux qui peuvent « expliquer » la dynamique du système. </a:t>
            </a:r>
            <a:endParaRPr lang="fr-FR" dirty="0" smtClean="0"/>
          </a:p>
          <a:p>
            <a:r>
              <a:rPr lang="fr-FR" dirty="0" smtClean="0"/>
              <a:t>Les </a:t>
            </a:r>
            <a:r>
              <a:rPr lang="fr-FR" dirty="0"/>
              <a:t>« structures », c’est-à-dire les résultats de la genèse des formes, obtiennent localement un fondement causal, elles perdent leur caractère arbitraire. </a:t>
            </a:r>
            <a:endParaRPr lang="de-DE" dirty="0"/>
          </a:p>
          <a:p>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17</a:t>
            </a:fld>
            <a:endParaRPr lang="de-DE"/>
          </a:p>
        </p:txBody>
      </p:sp>
    </p:spTree>
    <p:extLst>
      <p:ext uri="{BB962C8B-B14F-4D97-AF65-F5344CB8AC3E}">
        <p14:creationId xmlns="" xmlns:p14="http://schemas.microsoft.com/office/powerpoint/2010/main" val="76878484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b="1" dirty="0" err="1"/>
              <a:t>Quelques</a:t>
            </a:r>
            <a:r>
              <a:rPr lang="de-DE" sz="2400" b="1" dirty="0"/>
              <a:t> </a:t>
            </a:r>
            <a:r>
              <a:rPr lang="de-DE" sz="2400" b="1" dirty="0" err="1"/>
              <a:t>remarques</a:t>
            </a:r>
            <a:r>
              <a:rPr lang="de-DE" sz="2400" b="1" dirty="0"/>
              <a:t> </a:t>
            </a:r>
            <a:r>
              <a:rPr lang="de-DE" sz="2400" b="1" dirty="0" err="1"/>
              <a:t>sur</a:t>
            </a:r>
            <a:r>
              <a:rPr lang="de-DE" sz="2400" b="1" dirty="0"/>
              <a:t> le </a:t>
            </a:r>
            <a:r>
              <a:rPr lang="de-DE" sz="2400" b="1" dirty="0" err="1"/>
              <a:t>niveau</a:t>
            </a:r>
            <a:r>
              <a:rPr lang="de-DE" sz="2400" b="1" dirty="0"/>
              <a:t> </a:t>
            </a:r>
            <a:r>
              <a:rPr lang="de-DE" sz="2400" b="1" dirty="0" err="1"/>
              <a:t>scientifique</a:t>
            </a:r>
            <a:r>
              <a:rPr lang="de-DE" sz="2400" b="1" dirty="0"/>
              <a:t> </a:t>
            </a:r>
            <a:r>
              <a:rPr lang="de-DE" sz="2400" b="1" dirty="0" err="1"/>
              <a:t>d’une</a:t>
            </a:r>
            <a:r>
              <a:rPr lang="de-DE" sz="2400" b="1" dirty="0"/>
              <a:t> </a:t>
            </a:r>
            <a:r>
              <a:rPr lang="de-DE" sz="2400" b="1" dirty="0" err="1"/>
              <a:t>modélisation</a:t>
            </a:r>
            <a:r>
              <a:rPr lang="de-DE" sz="2400" b="1" dirty="0"/>
              <a:t> </a:t>
            </a:r>
            <a:r>
              <a:rPr lang="de-DE" sz="2400" b="1" dirty="0" err="1"/>
              <a:t>catastrophiste</a:t>
            </a:r>
            <a:endParaRPr lang="de-DE" sz="2400" dirty="0"/>
          </a:p>
        </p:txBody>
      </p:sp>
      <p:sp>
        <p:nvSpPr>
          <p:cNvPr id="3" name="Inhaltsplatzhalter 2"/>
          <p:cNvSpPr>
            <a:spLocks noGrp="1"/>
          </p:cNvSpPr>
          <p:nvPr>
            <p:ph sz="quarter" idx="1"/>
          </p:nvPr>
        </p:nvSpPr>
        <p:spPr>
          <a:xfrm>
            <a:off x="457200" y="1219200"/>
            <a:ext cx="8363272" cy="4937760"/>
          </a:xfrm>
        </p:spPr>
        <p:txBody>
          <a:bodyPr>
            <a:noAutofit/>
          </a:bodyPr>
          <a:lstStyle/>
          <a:p>
            <a:pPr>
              <a:buNone/>
            </a:pPr>
            <a:r>
              <a:rPr lang="fr-FR" sz="2200" dirty="0"/>
              <a:t>Au-delà des alternatives : continu – discontinu, statique – dynamique et déterministe – stochastique, on peut distinguer une </a:t>
            </a:r>
            <a:r>
              <a:rPr lang="fr-FR" sz="2200" i="1" dirty="0"/>
              <a:t>stratégie axiomatique (formaliste)</a:t>
            </a:r>
            <a:r>
              <a:rPr lang="fr-FR" sz="2200" dirty="0"/>
              <a:t> qui essaie de partir des formalismes logiques, </a:t>
            </a:r>
            <a:r>
              <a:rPr lang="fr-FR" sz="2200" dirty="0" smtClean="0"/>
              <a:t>ensemblistes </a:t>
            </a:r>
            <a:r>
              <a:rPr lang="fr-FR" sz="2200" dirty="0"/>
              <a:t>ou </a:t>
            </a:r>
            <a:r>
              <a:rPr lang="fr-FR" sz="2200" dirty="0" smtClean="0"/>
              <a:t>catégorielles. Voir les </a:t>
            </a:r>
            <a:r>
              <a:rPr lang="fr-FR" sz="2200" dirty="0"/>
              <a:t>sémantiques logiques de </a:t>
            </a:r>
            <a:r>
              <a:rPr lang="fr-FR" sz="2200" dirty="0" err="1" smtClean="0"/>
              <a:t>Montague</a:t>
            </a:r>
            <a:r>
              <a:rPr lang="fr-FR" sz="2200" dirty="0" smtClean="0"/>
              <a:t>, la phonologie </a:t>
            </a:r>
            <a:r>
              <a:rPr lang="fr-FR" sz="2200" dirty="0"/>
              <a:t>de Jakobson qui utilise la logique des </a:t>
            </a:r>
            <a:r>
              <a:rPr lang="fr-FR" sz="2200" dirty="0" smtClean="0"/>
              <a:t>oppositions et la </a:t>
            </a:r>
            <a:r>
              <a:rPr lang="fr-FR" sz="2200" dirty="0"/>
              <a:t>grammaire de Chomsky qui part </a:t>
            </a:r>
            <a:r>
              <a:rPr lang="fr-FR" sz="2200" dirty="0" smtClean="0"/>
              <a:t>des </a:t>
            </a:r>
            <a:r>
              <a:rPr lang="fr-FR" sz="2200" dirty="0"/>
              <a:t>groupes libres (monoïdes</a:t>
            </a:r>
            <a:r>
              <a:rPr lang="fr-FR" sz="2200" dirty="0" smtClean="0"/>
              <a:t>). </a:t>
            </a:r>
          </a:p>
          <a:p>
            <a:pPr>
              <a:buNone/>
            </a:pPr>
            <a:r>
              <a:rPr lang="fr-FR" sz="2200" dirty="0" smtClean="0"/>
              <a:t>Les </a:t>
            </a:r>
            <a:r>
              <a:rPr lang="fr-FR" sz="2200" dirty="0"/>
              <a:t>modèles de Thom </a:t>
            </a:r>
            <a:r>
              <a:rPr lang="fr-FR" sz="2200" dirty="0" smtClean="0"/>
              <a:t>suivent </a:t>
            </a:r>
            <a:r>
              <a:rPr lang="fr-FR" sz="2200" dirty="0"/>
              <a:t>la </a:t>
            </a:r>
            <a:r>
              <a:rPr lang="fr-FR" sz="2200" i="1" dirty="0"/>
              <a:t>stratégie normale des sciences </a:t>
            </a:r>
            <a:r>
              <a:rPr lang="fr-FR" sz="2200" i="1" dirty="0" smtClean="0"/>
              <a:t>mathématisées</a:t>
            </a:r>
            <a:r>
              <a:rPr lang="fr-FR" sz="2200" dirty="0" smtClean="0"/>
              <a:t>. </a:t>
            </a:r>
            <a:r>
              <a:rPr lang="fr-FR" sz="2200" dirty="0"/>
              <a:t>Celles-ci prennent comme base les résultats des mathématiques du XXe siècle avec un grand nombre d’applications scientifiques sophistiquées : la topologie différentielle, les théories de la variation et </a:t>
            </a:r>
            <a:r>
              <a:rPr lang="fr-FR" sz="2200" dirty="0" smtClean="0"/>
              <a:t>es  </a:t>
            </a:r>
            <a:r>
              <a:rPr lang="fr-FR" sz="2200" dirty="0"/>
              <a:t>celle des systèmes dynamiques et de leur stabilité </a:t>
            </a:r>
            <a:r>
              <a:rPr lang="fr-FR" sz="2200" dirty="0" smtClean="0"/>
              <a:t>structurelle.</a:t>
            </a:r>
            <a:endParaRPr lang="de-DE" sz="22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18</a:t>
            </a:fld>
            <a:endParaRPr lang="de-DE" dirty="0"/>
          </a:p>
        </p:txBody>
      </p:sp>
    </p:spTree>
    <p:extLst>
      <p:ext uri="{BB962C8B-B14F-4D97-AF65-F5344CB8AC3E}">
        <p14:creationId xmlns="" xmlns:p14="http://schemas.microsoft.com/office/powerpoint/2010/main" val="4031021999"/>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Stratégies</a:t>
            </a:r>
            <a:r>
              <a:rPr lang="de-DE" dirty="0" smtClean="0"/>
              <a:t> </a:t>
            </a:r>
            <a:r>
              <a:rPr lang="de-DE" dirty="0" err="1" smtClean="0"/>
              <a:t>d‘une</a:t>
            </a:r>
            <a:r>
              <a:rPr lang="de-DE" dirty="0" smtClean="0"/>
              <a:t> </a:t>
            </a:r>
            <a:r>
              <a:rPr lang="de-DE" dirty="0" err="1" smtClean="0"/>
              <a:t>modélisation</a:t>
            </a:r>
            <a:r>
              <a:rPr lang="de-DE" dirty="0" smtClean="0"/>
              <a:t> </a:t>
            </a:r>
            <a:r>
              <a:rPr lang="de-DE" dirty="0" err="1" smtClean="0"/>
              <a:t>catastrophiste</a:t>
            </a:r>
            <a:endParaRPr lang="de-DE" dirty="0"/>
          </a:p>
        </p:txBody>
      </p:sp>
      <p:sp>
        <p:nvSpPr>
          <p:cNvPr id="3" name="Inhaltsplatzhalter 2"/>
          <p:cNvSpPr>
            <a:spLocks noGrp="1"/>
          </p:cNvSpPr>
          <p:nvPr>
            <p:ph sz="quarter" idx="1"/>
          </p:nvPr>
        </p:nvSpPr>
        <p:spPr>
          <a:xfrm>
            <a:off x="251520" y="1219200"/>
            <a:ext cx="8640960" cy="4937760"/>
          </a:xfrm>
        </p:spPr>
        <p:txBody>
          <a:bodyPr>
            <a:noAutofit/>
          </a:bodyPr>
          <a:lstStyle/>
          <a:p>
            <a:pPr marL="0" indent="0">
              <a:buNone/>
            </a:pPr>
            <a:r>
              <a:rPr lang="fr-FR" sz="2400" dirty="0" smtClean="0"/>
              <a:t>Avec </a:t>
            </a:r>
            <a:r>
              <a:rPr lang="fr-FR" sz="2400" dirty="0"/>
              <a:t>l’emploi d’une mathématisation avancée, on peut distinguer différents niveaux de simplification ou de réduction </a:t>
            </a:r>
            <a:r>
              <a:rPr lang="fr-FR" sz="2400" dirty="0" smtClean="0"/>
              <a:t>technique:</a:t>
            </a:r>
            <a:endParaRPr lang="de-DE" sz="2400" dirty="0"/>
          </a:p>
          <a:p>
            <a:pPr marL="514350" indent="-514350">
              <a:buFont typeface="+mj-lt"/>
              <a:buAutoNum type="arabicPeriod"/>
            </a:pPr>
            <a:r>
              <a:rPr lang="fr-FR" sz="2400" dirty="0"/>
              <a:t>Si on part du théorème de classification de Thom </a:t>
            </a:r>
            <a:r>
              <a:rPr lang="fr-FR" sz="2400" dirty="0" smtClean="0"/>
              <a:t>en </a:t>
            </a:r>
            <a:r>
              <a:rPr lang="fr-FR" sz="2400" dirty="0"/>
              <a:t>topologie différentielle, </a:t>
            </a:r>
            <a:r>
              <a:rPr lang="fr-FR" sz="2400" dirty="0" smtClean="0"/>
              <a:t>il </a:t>
            </a:r>
            <a:r>
              <a:rPr lang="fr-FR" sz="2400" dirty="0"/>
              <a:t>faut en principe chercher une application de </a:t>
            </a:r>
            <a:r>
              <a:rPr lang="fr-FR" sz="2400" dirty="0" smtClean="0"/>
              <a:t>cette architecture </a:t>
            </a:r>
            <a:r>
              <a:rPr lang="fr-FR" sz="2400" dirty="0"/>
              <a:t>dans le domaine de la modélisation, par exemple la morphogenèse des formes biologiques ou les structures </a:t>
            </a:r>
            <a:r>
              <a:rPr lang="fr-FR" sz="2400" dirty="0" smtClean="0"/>
              <a:t>actantielles. </a:t>
            </a:r>
            <a:r>
              <a:rPr lang="fr-FR" sz="2400" dirty="0"/>
              <a:t>Dans </a:t>
            </a:r>
            <a:r>
              <a:rPr lang="fr-FR" sz="2400" dirty="0" smtClean="0"/>
              <a:t>la suite des propositions </a:t>
            </a:r>
            <a:r>
              <a:rPr lang="fr-FR" sz="2400" dirty="0"/>
              <a:t>de René Thom, cette stratégie fut développée au-delà des esquisses de René </a:t>
            </a:r>
            <a:r>
              <a:rPr lang="fr-FR" sz="2400" dirty="0" smtClean="0"/>
              <a:t>Thom par </a:t>
            </a:r>
            <a:r>
              <a:rPr lang="fr-FR" sz="2400" dirty="0" err="1" smtClean="0"/>
              <a:t>Petitot</a:t>
            </a:r>
            <a:r>
              <a:rPr lang="fr-FR" sz="2400" dirty="0" smtClean="0"/>
              <a:t> et Wildgen. </a:t>
            </a:r>
            <a:r>
              <a:rPr lang="fr-FR" sz="2400" dirty="0"/>
              <a:t>Le but était d’intégrer l’analyse sémiotique et linguistique dans le standard d’une mathématique appliquée tout en respectant les résultats empiriques majeurs en sémiotique et en linguistique.</a:t>
            </a:r>
            <a:endParaRPr lang="de-DE" sz="24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19</a:t>
            </a:fld>
            <a:endParaRPr lang="de-DE"/>
          </a:p>
        </p:txBody>
      </p:sp>
    </p:spTree>
    <p:extLst>
      <p:ext uri="{BB962C8B-B14F-4D97-AF65-F5344CB8AC3E}">
        <p14:creationId xmlns="" xmlns:p14="http://schemas.microsoft.com/office/powerpoint/2010/main" val="2977938536"/>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0"/>
            <a:r>
              <a:rPr lang="fr-FR" b="1" dirty="0" smtClean="0"/>
              <a:t>La position </a:t>
            </a:r>
            <a:r>
              <a:rPr lang="fr-FR" b="1" dirty="0"/>
              <a:t>épistémologique de René </a:t>
            </a:r>
            <a:r>
              <a:rPr lang="fr-FR" b="1" dirty="0" smtClean="0"/>
              <a:t>Thom</a:t>
            </a:r>
            <a:endParaRPr lang="de-DE" dirty="0"/>
          </a:p>
        </p:txBody>
      </p:sp>
      <p:sp>
        <p:nvSpPr>
          <p:cNvPr id="3" name="Inhaltsplatzhalter 2"/>
          <p:cNvSpPr>
            <a:spLocks noGrp="1"/>
          </p:cNvSpPr>
          <p:nvPr>
            <p:ph sz="quarter" idx="1"/>
          </p:nvPr>
        </p:nvSpPr>
        <p:spPr/>
        <p:txBody>
          <a:bodyPr>
            <a:normAutofit fontScale="92500" lnSpcReduction="10000"/>
          </a:bodyPr>
          <a:lstStyle/>
          <a:p>
            <a:pPr marL="0" indent="0">
              <a:buNone/>
            </a:pPr>
            <a:r>
              <a:rPr lang="fr-FR" dirty="0"/>
              <a:t>La technique infinitésimale ouvre un grand domaine de conceptualisations qui élargissent énormément les possibilités de description en langage normal. Thom dit : </a:t>
            </a:r>
            <a:endParaRPr lang="de-DE" dirty="0"/>
          </a:p>
          <a:p>
            <a:r>
              <a:rPr lang="fr-FR" dirty="0"/>
              <a:t>« Je crois que ce qu’il y a de spécifique c’est la possibilité de définir des variations continues, non descriptibles linguistiquement. » (Thom, 1983 : 120). </a:t>
            </a:r>
            <a:endParaRPr lang="de-DE" dirty="0"/>
          </a:p>
          <a:p>
            <a:r>
              <a:rPr lang="fr-FR" dirty="0"/>
              <a:t>« Dans le formalisme mathématique, il existe une possibilité au moins virtuelle de description qui d’une certaine manière, introduit l’infini actuel (puisqu’on est dans le continu, c’est justement un infini actuel). Au contraire, la description linguistique commune est une description par éléments discrets, une combinatoire. » (ibidem : 121</a:t>
            </a:r>
            <a:r>
              <a:rPr lang="fr-FR" dirty="0" smtClean="0"/>
              <a:t>)</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a:t>
            </a:fld>
            <a:endParaRPr lang="de-DE"/>
          </a:p>
        </p:txBody>
      </p:sp>
    </p:spTree>
    <p:extLst>
      <p:ext uri="{BB962C8B-B14F-4D97-AF65-F5344CB8AC3E}">
        <p14:creationId xmlns="" xmlns:p14="http://schemas.microsoft.com/office/powerpoint/2010/main" val="2827093369"/>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 „</a:t>
            </a:r>
            <a:r>
              <a:rPr lang="de-DE" dirty="0" err="1" smtClean="0"/>
              <a:t>deuxième</a:t>
            </a:r>
            <a:r>
              <a:rPr lang="de-DE" dirty="0" smtClean="0"/>
              <a:t> </a:t>
            </a:r>
            <a:r>
              <a:rPr lang="de-DE" dirty="0" err="1" smtClean="0"/>
              <a:t>voie</a:t>
            </a:r>
            <a:r>
              <a:rPr lang="de-DE" dirty="0" smtClean="0"/>
              <a:t>“ de René Thom</a:t>
            </a:r>
            <a:endParaRPr lang="de-DE" dirty="0"/>
          </a:p>
        </p:txBody>
      </p:sp>
      <p:sp>
        <p:nvSpPr>
          <p:cNvPr id="3" name="Inhaltsplatzhalter 2"/>
          <p:cNvSpPr>
            <a:spLocks noGrp="1"/>
          </p:cNvSpPr>
          <p:nvPr>
            <p:ph sz="quarter" idx="1"/>
          </p:nvPr>
        </p:nvSpPr>
        <p:spPr/>
        <p:txBody>
          <a:bodyPr>
            <a:normAutofit fontScale="92500" lnSpcReduction="20000"/>
          </a:bodyPr>
          <a:lstStyle/>
          <a:p>
            <a:pPr marL="514350" lvl="0" indent="-514350">
              <a:buFont typeface="+mj-lt"/>
              <a:buAutoNum type="arabicPeriod"/>
            </a:pPr>
            <a:r>
              <a:rPr lang="fr-FR" dirty="0"/>
              <a:t>Thom avait déjà en 1976 distingué sa façon d’utiliser la théorie des catastrophes de celle de Zeeman (voir : Thom, 1976 : « The </a:t>
            </a:r>
            <a:r>
              <a:rPr lang="fr-FR" dirty="0" err="1"/>
              <a:t>Two-fold</a:t>
            </a:r>
            <a:r>
              <a:rPr lang="fr-FR" dirty="0"/>
              <a:t> </a:t>
            </a:r>
            <a:r>
              <a:rPr lang="fr-FR" dirty="0" err="1"/>
              <a:t>Way</a:t>
            </a:r>
            <a:r>
              <a:rPr lang="fr-FR" dirty="0"/>
              <a:t> of Catastrophe Theory ». Pour lui, il s’agit de développer une autre façon d’interroger la nature et l’homme au-delà des paradigmes statiques et mécaniques dans la tradition de Newton et Descartes. La théorie </a:t>
            </a:r>
            <a:r>
              <a:rPr lang="fr-FR" dirty="0" smtClean="0"/>
              <a:t>des </a:t>
            </a:r>
            <a:r>
              <a:rPr lang="fr-FR" dirty="0"/>
              <a:t>catastrophes doit mettre au premier plan les aspects dynamiques, le devenir, l’émergence, la création (et la dégradation) dans la vision première d’Aristote. Les concepts de la </a:t>
            </a:r>
            <a:r>
              <a:rPr lang="fr-FR" dirty="0" smtClean="0"/>
              <a:t>théorie des catastrophes et </a:t>
            </a:r>
            <a:r>
              <a:rPr lang="fr-FR" dirty="0"/>
              <a:t>par la suite des systèmes plus complexes qui ont suivi dans les décennies après </a:t>
            </a:r>
            <a:r>
              <a:rPr lang="fr-FR" dirty="0" smtClean="0"/>
              <a:t>1980 </a:t>
            </a:r>
            <a:r>
              <a:rPr lang="fr-FR" dirty="0"/>
              <a:t>doivent remplacer les concepts statiques et rigides qui ont dominé la philosophie et certaines sciences. Cette ambition va clairement au-delà du problème d’une modélisation exacte.</a:t>
            </a:r>
            <a:endParaRPr lang="de-DE" dirty="0"/>
          </a:p>
          <a:p>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20</a:t>
            </a:fld>
            <a:endParaRPr lang="de-DE"/>
          </a:p>
        </p:txBody>
      </p:sp>
    </p:spTree>
    <p:extLst>
      <p:ext uri="{BB962C8B-B14F-4D97-AF65-F5344CB8AC3E}">
        <p14:creationId xmlns="" xmlns:p14="http://schemas.microsoft.com/office/powerpoint/2010/main" val="1761344633"/>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612304"/>
          </a:xfrm>
        </p:spPr>
        <p:txBody>
          <a:bodyPr>
            <a:normAutofit/>
          </a:bodyPr>
          <a:lstStyle/>
          <a:p>
            <a:r>
              <a:rPr lang="de-DE" dirty="0" smtClean="0"/>
              <a:t>La </a:t>
            </a:r>
            <a:r>
              <a:rPr lang="de-DE" dirty="0" err="1" smtClean="0"/>
              <a:t>théorisation</a:t>
            </a:r>
            <a:r>
              <a:rPr lang="de-DE" dirty="0" smtClean="0"/>
              <a:t> partielle (</a:t>
            </a:r>
            <a:r>
              <a:rPr lang="de-DE" dirty="0" err="1" smtClean="0"/>
              <a:t>sélective</a:t>
            </a:r>
            <a:r>
              <a:rPr lang="de-DE" dirty="0" smtClean="0"/>
              <a:t>)</a:t>
            </a:r>
            <a:endParaRPr lang="de-DE" dirty="0"/>
          </a:p>
        </p:txBody>
      </p:sp>
      <p:sp>
        <p:nvSpPr>
          <p:cNvPr id="3" name="Inhaltsplatzhalter 2"/>
          <p:cNvSpPr>
            <a:spLocks noGrp="1"/>
          </p:cNvSpPr>
          <p:nvPr>
            <p:ph sz="quarter" idx="1"/>
          </p:nvPr>
        </p:nvSpPr>
        <p:spPr>
          <a:xfrm>
            <a:off x="457200" y="908720"/>
            <a:ext cx="8229600" cy="5248240"/>
          </a:xfrm>
        </p:spPr>
        <p:txBody>
          <a:bodyPr>
            <a:normAutofit fontScale="92500" lnSpcReduction="20000"/>
          </a:bodyPr>
          <a:lstStyle/>
          <a:p>
            <a:pPr marL="514350" indent="-514350">
              <a:buFont typeface="+mj-lt"/>
              <a:buAutoNum type="arabicPeriod" startAt="3"/>
            </a:pPr>
            <a:r>
              <a:rPr lang="fr-FR" dirty="0"/>
              <a:t>Beaucoup de travaux dans le domaine catastrophiste ont choisi une stratégie </a:t>
            </a:r>
            <a:r>
              <a:rPr lang="fr-FR" dirty="0" smtClean="0"/>
              <a:t>sélective. </a:t>
            </a:r>
            <a:r>
              <a:rPr lang="fr-FR" dirty="0"/>
              <a:t>D’abord on réduit la liste des catastrophes aux cuspoïdes (la famille A), enfin à un sous-ensemble, souvent la fronce ou le pli. Au lieu d’interpréter les équations sous-jacentes et leurs variables (internes et externes), on se contente d’utiliser certains traits pertinents, comme le saut (catastrophique) entre deux attracteurs dans la fronce, la divergence des champs de vecteurs et autres. Dans leur critique des applications de </a:t>
            </a:r>
            <a:r>
              <a:rPr lang="fr-FR" dirty="0" smtClean="0"/>
              <a:t>Zeeman, </a:t>
            </a:r>
            <a:r>
              <a:rPr lang="fr-FR" dirty="0" err="1"/>
              <a:t>Sussman</a:t>
            </a:r>
            <a:r>
              <a:rPr lang="fr-FR" dirty="0"/>
              <a:t> et Zahler </a:t>
            </a:r>
            <a:r>
              <a:rPr lang="fr-FR" dirty="0" smtClean="0"/>
              <a:t>(1978) ont </a:t>
            </a:r>
            <a:r>
              <a:rPr lang="fr-FR" dirty="0"/>
              <a:t>rejeté cette stratégie qui néglige les standards acceptés au sein des mathématiques </a:t>
            </a:r>
            <a:r>
              <a:rPr lang="fr-FR" dirty="0" smtClean="0"/>
              <a:t>modernes. Il faut préciser que la </a:t>
            </a:r>
            <a:r>
              <a:rPr lang="fr-FR" dirty="0"/>
              <a:t>critique concernait surtout les applications à </a:t>
            </a:r>
            <a:r>
              <a:rPr lang="fr-FR" dirty="0" smtClean="0"/>
              <a:t>l’éthologie (le chien de Lorenz) et la </a:t>
            </a:r>
            <a:r>
              <a:rPr lang="fr-FR" dirty="0" smtClean="0"/>
              <a:t>sociologie </a:t>
            </a:r>
            <a:r>
              <a:rPr lang="fr-FR" dirty="0" smtClean="0"/>
              <a:t>(les émeutes de prison).</a:t>
            </a:r>
          </a:p>
          <a:p>
            <a:pPr marL="514350" indent="-514350">
              <a:buNone/>
            </a:pPr>
            <a:r>
              <a:rPr lang="fr-FR" dirty="0" smtClean="0"/>
              <a:t>Cette </a:t>
            </a:r>
            <a:r>
              <a:rPr lang="fr-FR" dirty="0"/>
              <a:t>controverse a abimé le prestige des modèles catastrophistes dans les sciences </a:t>
            </a:r>
            <a:r>
              <a:rPr lang="fr-FR" dirty="0" smtClean="0"/>
              <a:t>naturelles.</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21</a:t>
            </a:fld>
            <a:endParaRPr lang="de-DE"/>
          </a:p>
        </p:txBody>
      </p:sp>
    </p:spTree>
    <p:extLst>
      <p:ext uri="{BB962C8B-B14F-4D97-AF65-F5344CB8AC3E}">
        <p14:creationId xmlns="" xmlns:p14="http://schemas.microsoft.com/office/powerpoint/2010/main" val="3006036083"/>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Une</a:t>
            </a:r>
            <a:r>
              <a:rPr lang="de-DE" dirty="0" smtClean="0"/>
              <a:t> </a:t>
            </a:r>
            <a:r>
              <a:rPr lang="de-DE" dirty="0" err="1" smtClean="0"/>
              <a:t>herméneutique</a:t>
            </a:r>
            <a:r>
              <a:rPr lang="de-DE" dirty="0" smtClean="0"/>
              <a:t> des </a:t>
            </a:r>
            <a:r>
              <a:rPr lang="de-DE" dirty="0" err="1" smtClean="0"/>
              <a:t>diagrammes</a:t>
            </a:r>
            <a:r>
              <a:rPr lang="de-DE" dirty="0" smtClean="0"/>
              <a:t> </a:t>
            </a:r>
            <a:r>
              <a:rPr lang="de-DE" dirty="0" err="1" smtClean="0"/>
              <a:t>catastrophistes</a:t>
            </a:r>
            <a:endParaRPr lang="de-DE" dirty="0"/>
          </a:p>
        </p:txBody>
      </p:sp>
      <p:sp>
        <p:nvSpPr>
          <p:cNvPr id="3" name="Inhaltsplatzhalter 2"/>
          <p:cNvSpPr>
            <a:spLocks noGrp="1"/>
          </p:cNvSpPr>
          <p:nvPr>
            <p:ph sz="quarter" idx="1"/>
          </p:nvPr>
        </p:nvSpPr>
        <p:spPr/>
        <p:txBody>
          <a:bodyPr>
            <a:normAutofit fontScale="92500" lnSpcReduction="20000"/>
          </a:bodyPr>
          <a:lstStyle/>
          <a:p>
            <a:pPr marL="514350" lvl="0" indent="-514350">
              <a:buFont typeface="+mj-lt"/>
              <a:buAutoNum type="arabicPeriod" startAt="4"/>
            </a:pPr>
            <a:r>
              <a:rPr lang="fr-FR" dirty="0"/>
              <a:t>Dans certaines applications on se contente d’une herméneutique des diagrammes dérivés de certains chemins dans les catastrophes élémentaires, en leur associant une gamme de notions ou d’observations qui n’ont qu’un lien métaphorique avec les équations sous-jacentes et leurs solutions. </a:t>
            </a:r>
            <a:r>
              <a:rPr lang="fr-FR" dirty="0" smtClean="0"/>
              <a:t>D’un </a:t>
            </a:r>
            <a:r>
              <a:rPr lang="fr-FR" dirty="0"/>
              <a:t>point de vue sémiotique un tel emploi d’images et de diagrammes est légitime et normal, mais on quitte le domaine d’une modélisation standard fondée dans les mathématiques. Celle-ci donne accès à des calculs et </a:t>
            </a:r>
            <a:r>
              <a:rPr lang="fr-FR" dirty="0" smtClean="0"/>
              <a:t>des </a:t>
            </a:r>
            <a:r>
              <a:rPr lang="fr-FR" dirty="0"/>
              <a:t>simulations qui permettent un contrôle empirique. L’usage métaphorique ou iconique de la théorie des catastrophes peut </a:t>
            </a:r>
            <a:r>
              <a:rPr lang="fr-FR" dirty="0" smtClean="0"/>
              <a:t>pourtant intéresser un </a:t>
            </a:r>
            <a:r>
              <a:rPr lang="fr-FR" dirty="0"/>
              <a:t>artiste (comme Salvador Dali qui a invité René Thom) ou inspirer un poète à la recherche d’images ou de formes nouvelles comme récipients de son imagination.</a:t>
            </a:r>
            <a:endParaRPr lang="de-DE" dirty="0"/>
          </a:p>
          <a:p>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22</a:t>
            </a:fld>
            <a:endParaRPr lang="de-DE"/>
          </a:p>
        </p:txBody>
      </p:sp>
    </p:spTree>
    <p:extLst>
      <p:ext uri="{BB962C8B-B14F-4D97-AF65-F5344CB8AC3E}">
        <p14:creationId xmlns="" xmlns:p14="http://schemas.microsoft.com/office/powerpoint/2010/main" val="447775822"/>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
          </p:nvPr>
        </p:nvSpPr>
        <p:spPr>
          <a:xfrm>
            <a:off x="457200" y="548680"/>
            <a:ext cx="8147248" cy="5904656"/>
          </a:xfrm>
        </p:spPr>
        <p:txBody>
          <a:bodyPr>
            <a:normAutofit fontScale="85000" lnSpcReduction="10000"/>
          </a:bodyPr>
          <a:lstStyle/>
          <a:p>
            <a:pPr marL="0" indent="0">
              <a:buNone/>
            </a:pPr>
            <a:r>
              <a:rPr lang="fr-FR" dirty="0" smtClean="0"/>
              <a:t>La stratégie </a:t>
            </a:r>
            <a:r>
              <a:rPr lang="fr-FR" dirty="0" smtClean="0"/>
              <a:t>(2) </a:t>
            </a:r>
            <a:r>
              <a:rPr lang="fr-FR" dirty="0" smtClean="0"/>
              <a:t>quitte le cadre d’une analyse d’un phénomène spécifique et ouvre un éventail de réflexions sur les buts et les limites de la science moderne. Elle est donc méta-scientifique et foncièrement philosophique</a:t>
            </a:r>
            <a:r>
              <a:rPr lang="fr-FR" dirty="0" smtClean="0"/>
              <a:t>.</a:t>
            </a:r>
            <a:endParaRPr lang="fr-FR" dirty="0" smtClean="0"/>
          </a:p>
          <a:p>
            <a:pPr marL="0" indent="0">
              <a:buNone/>
            </a:pPr>
            <a:r>
              <a:rPr lang="fr-FR" dirty="0" smtClean="0"/>
              <a:t>La </a:t>
            </a:r>
            <a:r>
              <a:rPr lang="fr-FR" dirty="0"/>
              <a:t>stratégie mentionnée dans </a:t>
            </a:r>
            <a:r>
              <a:rPr lang="fr-FR" dirty="0" smtClean="0"/>
              <a:t>(3) </a:t>
            </a:r>
            <a:r>
              <a:rPr lang="fr-FR" dirty="0"/>
              <a:t>peut préparer une modélisation plus correcte et plus exigeante et donc avoir une valeur pratique. Si dans la suite l’élaboration et la précision du modèle ne se réalisent pas, cette stratégie finit pourtant dans un cul de sac. </a:t>
            </a:r>
            <a:endParaRPr lang="fr-FR" dirty="0" smtClean="0"/>
          </a:p>
          <a:p>
            <a:pPr marL="0" indent="0">
              <a:buNone/>
            </a:pPr>
            <a:r>
              <a:rPr lang="fr-FR" dirty="0" smtClean="0"/>
              <a:t>La </a:t>
            </a:r>
            <a:r>
              <a:rPr lang="fr-FR" dirty="0"/>
              <a:t>stratégie (4) peut inviter un public plus large à s’intéresser aux idées </a:t>
            </a:r>
            <a:r>
              <a:rPr lang="fr-FR" dirty="0" smtClean="0"/>
              <a:t>transportées </a:t>
            </a:r>
            <a:r>
              <a:rPr lang="fr-FR" dirty="0"/>
              <a:t>par les mathématiques avancées de nos jours et inspirer une perspective nouvelle sur le savoir humain.</a:t>
            </a:r>
            <a:r>
              <a:rPr lang="de-DE" dirty="0"/>
              <a:t> </a:t>
            </a:r>
            <a:r>
              <a:rPr lang="fr-FR" dirty="0"/>
              <a:t>Ainsi les applications dans le domaine de systèmes chaotiques ont, surtout encouragés par les images </a:t>
            </a:r>
            <a:r>
              <a:rPr lang="fr-FR" dirty="0" smtClean="0"/>
              <a:t>brillantes des </a:t>
            </a:r>
            <a:r>
              <a:rPr lang="fr-FR" dirty="0"/>
              <a:t>ensembles de Mandelbrot, atteint un grand public et déclenché une discussion publique. Ce mouvement a en partie profité de la controverse des catastrophes de 1978 en attirant la curiosité déclenchée par Zeeman et Thom vers une autre cible</a:t>
            </a:r>
            <a:r>
              <a:rPr lang="fr-FR" dirty="0" smtClean="0"/>
              <a:t>.</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23</a:t>
            </a:fld>
            <a:endParaRPr lang="de-DE"/>
          </a:p>
        </p:txBody>
      </p:sp>
    </p:spTree>
    <p:extLst>
      <p:ext uri="{BB962C8B-B14F-4D97-AF65-F5344CB8AC3E}">
        <p14:creationId xmlns="" xmlns:p14="http://schemas.microsoft.com/office/powerpoint/2010/main" val="1031456936"/>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540296"/>
          </a:xfrm>
        </p:spPr>
        <p:txBody>
          <a:bodyPr>
            <a:normAutofit fontScale="90000"/>
          </a:bodyPr>
          <a:lstStyle/>
          <a:p>
            <a:r>
              <a:rPr lang="de-DE" dirty="0" err="1" smtClean="0"/>
              <a:t>Conclusion</a:t>
            </a:r>
            <a:endParaRPr lang="de-DE" dirty="0"/>
          </a:p>
        </p:txBody>
      </p:sp>
      <p:sp>
        <p:nvSpPr>
          <p:cNvPr id="3" name="Inhaltsplatzhalter 2"/>
          <p:cNvSpPr>
            <a:spLocks noGrp="1"/>
          </p:cNvSpPr>
          <p:nvPr>
            <p:ph sz="quarter" idx="1"/>
          </p:nvPr>
        </p:nvSpPr>
        <p:spPr>
          <a:xfrm>
            <a:off x="395536" y="836712"/>
            <a:ext cx="8229600" cy="5256584"/>
          </a:xfrm>
        </p:spPr>
        <p:txBody>
          <a:bodyPr>
            <a:noAutofit/>
          </a:bodyPr>
          <a:lstStyle/>
          <a:p>
            <a:pPr marL="0" indent="0">
              <a:buNone/>
            </a:pPr>
            <a:r>
              <a:rPr lang="fr-FR" sz="2200" dirty="0" smtClean="0"/>
              <a:t>Le </a:t>
            </a:r>
            <a:r>
              <a:rPr lang="fr-FR" sz="2200" dirty="0"/>
              <a:t>défrichement d’un nouveau terrain de recherche </a:t>
            </a:r>
            <a:r>
              <a:rPr lang="fr-FR" sz="2200" dirty="0" smtClean="0"/>
              <a:t>comporte </a:t>
            </a:r>
            <a:r>
              <a:rPr lang="fr-FR" sz="2200" dirty="0"/>
              <a:t>plusieurs niveaux : Un niveau philosophique où les conditions de possibilité d’un savoir </a:t>
            </a:r>
            <a:r>
              <a:rPr lang="fr-FR" sz="2200" dirty="0" smtClean="0"/>
              <a:t>sont </a:t>
            </a:r>
            <a:r>
              <a:rPr lang="fr-FR" sz="2200" dirty="0"/>
              <a:t>discutées et fixées, un niveau théorique, où un cadre pour les analyses empiriques et leurs conséquences pratiques est défini, et enfin le niveau des modèles spécifiques, de leur réseau conceptuel (souvent mathématique) et des méthodes d’évaluation et de contrôle empirique.</a:t>
            </a:r>
            <a:endParaRPr lang="de-DE" sz="2200" dirty="0"/>
          </a:p>
          <a:p>
            <a:pPr marL="0" indent="0">
              <a:buNone/>
            </a:pPr>
            <a:r>
              <a:rPr lang="fr-FR" sz="2200" dirty="0"/>
              <a:t>René Thom et Christopher Zeeman avaient au début des années 70 compris que les mathématiques modernes (topologie différentielle, systèmes dynamiques, théories de la stabilité et du déploiement stable) offraient la chance pour une vision nouvelle des sciences. Ils ont fait les premiers pas et il s’agit </a:t>
            </a:r>
            <a:r>
              <a:rPr lang="fr-FR" sz="2200" dirty="0" smtClean="0"/>
              <a:t>maintenant de tirer </a:t>
            </a:r>
            <a:r>
              <a:rPr lang="fr-FR" sz="2200" dirty="0"/>
              <a:t>les conséquences à tous les niveaux </a:t>
            </a:r>
            <a:r>
              <a:rPr lang="fr-FR" sz="2200" dirty="0" smtClean="0"/>
              <a:t>mentionnés. </a:t>
            </a:r>
            <a:r>
              <a:rPr lang="fr-FR" sz="2200" dirty="0"/>
              <a:t>Je ne doute guère que cette tâche est </a:t>
            </a:r>
            <a:r>
              <a:rPr lang="fr-FR" sz="2200" dirty="0" smtClean="0"/>
              <a:t>énorme, </a:t>
            </a:r>
            <a:r>
              <a:rPr lang="fr-FR" sz="2200" dirty="0"/>
              <a:t>mais la science ne peut jamais se contenter de ce qui semble être acquis.</a:t>
            </a:r>
            <a:endParaRPr lang="de-DE" sz="22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24</a:t>
            </a:fld>
            <a:endParaRPr lang="de-DE"/>
          </a:p>
        </p:txBody>
      </p:sp>
    </p:spTree>
    <p:extLst>
      <p:ext uri="{BB962C8B-B14F-4D97-AF65-F5344CB8AC3E}">
        <p14:creationId xmlns="" xmlns:p14="http://schemas.microsoft.com/office/powerpoint/2010/main" val="3910099260"/>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540296"/>
          </a:xfrm>
        </p:spPr>
        <p:txBody>
          <a:bodyPr>
            <a:normAutofit fontScale="90000"/>
          </a:bodyPr>
          <a:lstStyle/>
          <a:p>
            <a:r>
              <a:rPr lang="de-DE" dirty="0" err="1" smtClean="0"/>
              <a:t>Quelques</a:t>
            </a:r>
            <a:r>
              <a:rPr lang="de-DE" dirty="0" smtClean="0"/>
              <a:t> </a:t>
            </a:r>
            <a:r>
              <a:rPr lang="de-DE" dirty="0" err="1" smtClean="0"/>
              <a:t>travaux</a:t>
            </a:r>
            <a:r>
              <a:rPr lang="de-DE" dirty="0" smtClean="0"/>
              <a:t> </a:t>
            </a:r>
            <a:r>
              <a:rPr lang="de-DE" dirty="0" err="1" smtClean="0"/>
              <a:t>récents</a:t>
            </a:r>
            <a:r>
              <a:rPr lang="de-DE" dirty="0" smtClean="0"/>
              <a:t> de </a:t>
            </a:r>
            <a:r>
              <a:rPr lang="de-DE" dirty="0" err="1" smtClean="0"/>
              <a:t>l‘auteur</a:t>
            </a:r>
            <a:endParaRPr lang="de-DE" dirty="0"/>
          </a:p>
        </p:txBody>
      </p:sp>
      <p:sp>
        <p:nvSpPr>
          <p:cNvPr id="3" name="Foliennummernplatzhalter 2"/>
          <p:cNvSpPr>
            <a:spLocks noGrp="1"/>
          </p:cNvSpPr>
          <p:nvPr>
            <p:ph type="sldNum" sz="quarter" idx="12"/>
          </p:nvPr>
        </p:nvSpPr>
        <p:spPr/>
        <p:txBody>
          <a:bodyPr/>
          <a:lstStyle/>
          <a:p>
            <a:fld id="{3D5C3DD4-41EE-4B4F-9F36-B7C5C63F9732}" type="slidenum">
              <a:rPr lang="de-DE" smtClean="0"/>
              <a:pPr/>
              <a:t>25</a:t>
            </a:fld>
            <a:endParaRPr lang="de-DE"/>
          </a:p>
        </p:txBody>
      </p:sp>
      <p:sp>
        <p:nvSpPr>
          <p:cNvPr id="4" name="Inhaltsplatzhalter 3"/>
          <p:cNvSpPr>
            <a:spLocks noGrp="1"/>
          </p:cNvSpPr>
          <p:nvPr>
            <p:ph sz="quarter" idx="1"/>
          </p:nvPr>
        </p:nvSpPr>
        <p:spPr>
          <a:xfrm>
            <a:off x="179512" y="836712"/>
            <a:ext cx="8784976" cy="5320248"/>
          </a:xfrm>
        </p:spPr>
        <p:txBody>
          <a:bodyPr>
            <a:normAutofit fontScale="77500" lnSpcReduction="20000"/>
          </a:bodyPr>
          <a:lstStyle/>
          <a:p>
            <a:r>
              <a:rPr lang="de-DE" dirty="0" err="1" smtClean="0"/>
              <a:t>Wildgen</a:t>
            </a:r>
            <a:r>
              <a:rPr lang="de-DE" dirty="0" smtClean="0"/>
              <a:t>, Wolfgang. </a:t>
            </a:r>
            <a:r>
              <a:rPr lang="de-DE" i="1" dirty="0" smtClean="0"/>
              <a:t>Visuelle Semiotik. Die Entfaltung des Sichtbaren. Vom Höhlenbild bis zur modernen Stadt</a:t>
            </a:r>
            <a:r>
              <a:rPr lang="de-DE" dirty="0" smtClean="0"/>
              <a:t>, Bielefeld, </a:t>
            </a:r>
            <a:r>
              <a:rPr lang="de-DE" dirty="0" err="1" smtClean="0"/>
              <a:t>transcript</a:t>
            </a:r>
            <a:r>
              <a:rPr lang="de-DE" dirty="0" smtClean="0"/>
              <a:t>-Verlag, 2013.</a:t>
            </a:r>
          </a:p>
          <a:p>
            <a:r>
              <a:rPr lang="en-US" dirty="0" smtClean="0"/>
              <a:t>Wildgen, Wolfgang. The Cultural Individuation of Human Language Capacity and the Morphogenesis of Basic Argument-Schemata. </a:t>
            </a:r>
            <a:r>
              <a:rPr lang="it-IT" dirty="0" smtClean="0"/>
              <a:t>In: Alessandro Sarti, Federico Montanari, Francesco </a:t>
            </a:r>
            <a:r>
              <a:rPr lang="it-IT" dirty="0" err="1" smtClean="0"/>
              <a:t>Galofaro</a:t>
            </a:r>
            <a:r>
              <a:rPr lang="it-IT" dirty="0" smtClean="0"/>
              <a:t> (</a:t>
            </a:r>
            <a:r>
              <a:rPr lang="it-IT" dirty="0" err="1" smtClean="0"/>
              <a:t>eds</a:t>
            </a:r>
            <a:r>
              <a:rPr lang="it-IT" dirty="0" smtClean="0"/>
              <a:t>.). </a:t>
            </a:r>
            <a:r>
              <a:rPr lang="it-IT" i="1" dirty="0" err="1" smtClean="0"/>
              <a:t>Morphogenesis</a:t>
            </a:r>
            <a:r>
              <a:rPr lang="it-IT" i="1" dirty="0" smtClean="0"/>
              <a:t> and </a:t>
            </a:r>
            <a:r>
              <a:rPr lang="it-IT" i="1" dirty="0" err="1" smtClean="0"/>
              <a:t>Individuation</a:t>
            </a:r>
            <a:r>
              <a:rPr lang="it-IT" dirty="0" smtClean="0"/>
              <a:t>. </a:t>
            </a:r>
            <a:r>
              <a:rPr lang="de-DE" dirty="0" err="1" smtClean="0"/>
              <a:t>Lecture</a:t>
            </a:r>
            <a:r>
              <a:rPr lang="de-DE" dirty="0" smtClean="0"/>
              <a:t> Notes in Morphogenesis, Berlin: Springer, 93-110. 2015</a:t>
            </a:r>
          </a:p>
          <a:p>
            <a:r>
              <a:rPr lang="de-DE" dirty="0" err="1" smtClean="0"/>
              <a:t>Wildgen</a:t>
            </a:r>
            <a:r>
              <a:rPr lang="de-DE" dirty="0" smtClean="0"/>
              <a:t>, Wolfgang. En </a:t>
            </a:r>
            <a:r>
              <a:rPr lang="de-DE" dirty="0" err="1" smtClean="0"/>
              <a:t>cas</a:t>
            </a:r>
            <a:r>
              <a:rPr lang="de-DE" dirty="0" smtClean="0"/>
              <a:t> de </a:t>
            </a:r>
            <a:r>
              <a:rPr lang="de-DE" dirty="0" err="1" smtClean="0"/>
              <a:t>catastrophe</a:t>
            </a:r>
            <a:r>
              <a:rPr lang="de-DE" dirty="0" smtClean="0"/>
              <a:t>. </a:t>
            </a:r>
            <a:r>
              <a:rPr lang="fr-FR" dirty="0" smtClean="0"/>
              <a:t>Les systèmes casuels et la dynamique qualitative. </a:t>
            </a:r>
            <a:r>
              <a:rPr lang="fr-FR" i="1" dirty="0" err="1" smtClean="0"/>
              <a:t>Estudos</a:t>
            </a:r>
            <a:r>
              <a:rPr lang="fr-FR" i="1" dirty="0" smtClean="0"/>
              <a:t> </a:t>
            </a:r>
            <a:r>
              <a:rPr lang="fr-FR" i="1" dirty="0" err="1" smtClean="0"/>
              <a:t>Semióticos</a:t>
            </a:r>
            <a:r>
              <a:rPr lang="fr-FR" dirty="0" smtClean="0"/>
              <a:t>, 13 (1): 1-15, 2017 (visité 14.10.2020) </a:t>
            </a:r>
            <a:r>
              <a:rPr lang="fr-FR" u="sng" dirty="0" smtClean="0">
                <a:hlinkClick r:id="rId2"/>
              </a:rPr>
              <a:t>https://www.revistas.usp.br/esse/article/download/138414/133874</a:t>
            </a:r>
            <a:r>
              <a:rPr lang="fr-FR" dirty="0" smtClean="0"/>
              <a:t>.</a:t>
            </a:r>
            <a:endParaRPr lang="de-DE" dirty="0" smtClean="0"/>
          </a:p>
          <a:p>
            <a:r>
              <a:rPr lang="de-DE" dirty="0" err="1" smtClean="0"/>
              <a:t>Wildgen</a:t>
            </a:r>
            <a:r>
              <a:rPr lang="de-DE" smtClean="0"/>
              <a:t>, </a:t>
            </a:r>
            <a:r>
              <a:rPr lang="de-DE" smtClean="0"/>
              <a:t>Wolfgang. </a:t>
            </a:r>
            <a:r>
              <a:rPr lang="de-DE" i="1" dirty="0" smtClean="0"/>
              <a:t>Musiksemiotik: Musikalische Zeichen, Kognition und Sprache,</a:t>
            </a:r>
            <a:r>
              <a:rPr lang="de-DE" dirty="0" smtClean="0"/>
              <a:t> Königshausen &amp; Neumann, Würzburg, 2018.</a:t>
            </a:r>
          </a:p>
          <a:p>
            <a:r>
              <a:rPr lang="en-US" dirty="0" smtClean="0"/>
              <a:t>Wildgen, Wolfgang. </a:t>
            </a:r>
            <a:r>
              <a:rPr lang="en-GB" dirty="0" smtClean="0"/>
              <a:t>Structures, Archetypes, and Symbolic Forms. Applied Mathematics in Linguistics and Semiotics. </a:t>
            </a:r>
            <a:r>
              <a:rPr lang="fr-FR" dirty="0" smtClean="0"/>
              <a:t>In: Alberto Peruzzi et </a:t>
            </a:r>
            <a:r>
              <a:rPr lang="fr-FR" dirty="0" err="1" smtClean="0"/>
              <a:t>Silvano</a:t>
            </a:r>
            <a:r>
              <a:rPr lang="fr-FR" dirty="0" smtClean="0"/>
              <a:t> </a:t>
            </a:r>
            <a:r>
              <a:rPr lang="fr-FR" dirty="0" err="1" smtClean="0"/>
              <a:t>Zipoli</a:t>
            </a:r>
            <a:r>
              <a:rPr lang="fr-FR" dirty="0" smtClean="0"/>
              <a:t> </a:t>
            </a:r>
            <a:r>
              <a:rPr lang="fr-FR" dirty="0" err="1" smtClean="0"/>
              <a:t>Caiani</a:t>
            </a:r>
            <a:r>
              <a:rPr lang="fr-FR" dirty="0" smtClean="0"/>
              <a:t> (</a:t>
            </a:r>
            <a:r>
              <a:rPr lang="fr-FR" dirty="0" err="1" smtClean="0"/>
              <a:t>éds</a:t>
            </a:r>
            <a:r>
              <a:rPr lang="fr-FR" dirty="0" smtClean="0"/>
              <a:t>.). </a:t>
            </a:r>
            <a:r>
              <a:rPr lang="fr-FR" u="sng" dirty="0" smtClean="0">
                <a:hlinkClick r:id="rId3"/>
              </a:rPr>
              <a:t>Structures Mères. </a:t>
            </a:r>
            <a:r>
              <a:rPr lang="de-DE" u="sng" dirty="0" err="1" smtClean="0">
                <a:hlinkClick r:id="rId3"/>
              </a:rPr>
              <a:t>Semantics</a:t>
            </a:r>
            <a:r>
              <a:rPr lang="de-DE" u="sng" dirty="0" smtClean="0">
                <a:hlinkClick r:id="rId3"/>
              </a:rPr>
              <a:t>, </a:t>
            </a:r>
            <a:r>
              <a:rPr lang="de-DE" u="sng" dirty="0" err="1" smtClean="0">
                <a:hlinkClick r:id="rId3"/>
              </a:rPr>
              <a:t>Mathematics</a:t>
            </a:r>
            <a:r>
              <a:rPr lang="de-DE" u="sng" dirty="0" smtClean="0">
                <a:hlinkClick r:id="rId3"/>
              </a:rPr>
              <a:t> </a:t>
            </a:r>
            <a:r>
              <a:rPr lang="de-DE" u="sng" dirty="0" err="1" smtClean="0">
                <a:hlinkClick r:id="rId3"/>
              </a:rPr>
              <a:t>and</a:t>
            </a:r>
            <a:r>
              <a:rPr lang="de-DE" u="sng" dirty="0" smtClean="0">
                <a:hlinkClick r:id="rId3"/>
              </a:rPr>
              <a:t> </a:t>
            </a:r>
            <a:r>
              <a:rPr lang="de-DE" u="sng" dirty="0" err="1" smtClean="0">
                <a:hlinkClick r:id="rId3"/>
              </a:rPr>
              <a:t>Cognitive</a:t>
            </a:r>
            <a:r>
              <a:rPr lang="de-DE" u="sng" dirty="0" smtClean="0">
                <a:hlinkClick r:id="rId3"/>
              </a:rPr>
              <a:t> </a:t>
            </a:r>
            <a:r>
              <a:rPr lang="de-DE" u="sng" dirty="0" err="1" smtClean="0">
                <a:hlinkClick r:id="rId3"/>
              </a:rPr>
              <a:t>Sciences</a:t>
            </a:r>
            <a:r>
              <a:rPr lang="de-DE" dirty="0" smtClean="0"/>
              <a:t>, Springer, Cham: 165-185, 2020. (</a:t>
            </a:r>
            <a:r>
              <a:rPr lang="de-DE" dirty="0" err="1" smtClean="0"/>
              <a:t>Conférence</a:t>
            </a:r>
            <a:r>
              <a:rPr lang="de-DE" dirty="0" smtClean="0"/>
              <a:t> de Florence en 2017).</a:t>
            </a:r>
          </a:p>
          <a:p>
            <a:endParaRPr lang="de-DE" dirty="0"/>
          </a:p>
        </p:txBody>
      </p:sp>
    </p:spTree>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
          </p:nvPr>
        </p:nvSpPr>
        <p:spPr>
          <a:xfrm>
            <a:off x="457200" y="476672"/>
            <a:ext cx="8229600" cy="5680288"/>
          </a:xfrm>
        </p:spPr>
        <p:txBody>
          <a:bodyPr>
            <a:normAutofit fontScale="85000" lnSpcReduction="10000"/>
          </a:bodyPr>
          <a:lstStyle/>
          <a:p>
            <a:r>
              <a:rPr lang="fr-FR" dirty="0"/>
              <a:t>La stratégie intellectuelle de René Thom est double. D’une part, il reconnaît de façon spontanée un nombre d’analogies qui invitent à une théorisation, par exemple dans la rencontre avec un modèle plastique de la </a:t>
            </a:r>
            <a:r>
              <a:rPr lang="fr-FR" dirty="0" smtClean="0"/>
              <a:t>gastrulation. Dans </a:t>
            </a:r>
            <a:r>
              <a:rPr lang="fr-FR" dirty="0"/>
              <a:t>la liste des valences de </a:t>
            </a:r>
            <a:r>
              <a:rPr lang="fr-FR" dirty="0" err="1"/>
              <a:t>Tesnière</a:t>
            </a:r>
            <a:r>
              <a:rPr lang="fr-FR" dirty="0"/>
              <a:t>, Thom « voit » l’architecture du théorème de classification des catastrophes élémentaires. </a:t>
            </a:r>
            <a:endParaRPr lang="fr-FR" dirty="0" smtClean="0"/>
          </a:p>
          <a:p>
            <a:r>
              <a:rPr lang="fr-FR" dirty="0" smtClean="0"/>
              <a:t>Dans </a:t>
            </a:r>
            <a:r>
              <a:rPr lang="fr-FR" dirty="0"/>
              <a:t>un deuxième mouvement il utilise les possibilités formelles de la théorie mathématique pour développer cette intuition tout en se rendant compte des limites de son approche. Dans les entretiens publiés dans </a:t>
            </a:r>
            <a:r>
              <a:rPr lang="fr-FR" i="1" dirty="0"/>
              <a:t>Paraboles et catastrophes</a:t>
            </a:r>
            <a:r>
              <a:rPr lang="fr-FR" dirty="0"/>
              <a:t> (Thom, 1983 : p. 58), il dit : </a:t>
            </a:r>
            <a:endParaRPr lang="de-DE" dirty="0"/>
          </a:p>
          <a:p>
            <a:r>
              <a:rPr lang="fr-FR" dirty="0"/>
              <a:t>« En conclusion, je localise l’effort théorique de la science dans sa capacité d’organiser les données de l’expérience selon des schémas imposés par des structures théoriques. D’après moi, […] c'est au mathématicien de fournir les derniers. C’est à partir de là qu’on peut déjà exposer à grands traits quel est également le rôle de la théorie des catastrophes au sens strict du terme. »</a:t>
            </a:r>
            <a:endParaRPr lang="de-DE" dirty="0"/>
          </a:p>
          <a:p>
            <a:endParaRPr lang="de-DE" dirty="0"/>
          </a:p>
          <a:p>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3</a:t>
            </a:fld>
            <a:endParaRPr lang="de-DE"/>
          </a:p>
        </p:txBody>
      </p:sp>
    </p:spTree>
    <p:extLst>
      <p:ext uri="{BB962C8B-B14F-4D97-AF65-F5344CB8AC3E}">
        <p14:creationId xmlns="" xmlns:p14="http://schemas.microsoft.com/office/powerpoint/2010/main" val="798009797"/>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b="1" dirty="0"/>
              <a:t>Les </a:t>
            </a:r>
            <a:r>
              <a:rPr lang="de-DE" sz="2000" b="1" dirty="0" err="1"/>
              <a:t>archétypes</a:t>
            </a:r>
            <a:r>
              <a:rPr lang="de-DE" sz="2000" b="1" dirty="0"/>
              <a:t> de Platon </a:t>
            </a:r>
            <a:r>
              <a:rPr lang="de-DE" sz="2000" b="1" dirty="0" err="1"/>
              <a:t>dans</a:t>
            </a:r>
            <a:r>
              <a:rPr lang="de-DE" sz="2000" b="1" dirty="0"/>
              <a:t> le </a:t>
            </a:r>
            <a:r>
              <a:rPr lang="de-DE" sz="2000" b="1" dirty="0" err="1"/>
              <a:t>dialogue</a:t>
            </a:r>
            <a:r>
              <a:rPr lang="de-DE" sz="2000" b="1" dirty="0"/>
              <a:t> « </a:t>
            </a:r>
            <a:r>
              <a:rPr lang="de-DE" sz="2000" b="1" dirty="0" err="1"/>
              <a:t>Timée</a:t>
            </a:r>
            <a:r>
              <a:rPr lang="de-DE" sz="2000" b="1" dirty="0"/>
              <a:t> » et la </a:t>
            </a:r>
            <a:r>
              <a:rPr lang="de-DE" sz="2000" b="1" dirty="0" err="1"/>
              <a:t>topologie</a:t>
            </a:r>
            <a:r>
              <a:rPr lang="de-DE" sz="2000" b="1" dirty="0"/>
              <a:t> des </a:t>
            </a:r>
            <a:r>
              <a:rPr lang="de-DE" sz="2000" b="1" dirty="0" err="1"/>
              <a:t>formes</a:t>
            </a:r>
            <a:r>
              <a:rPr lang="de-DE" sz="2000" b="1" dirty="0"/>
              <a:t> de Thom </a:t>
            </a:r>
            <a:r>
              <a:rPr lang="de-DE" sz="2000" b="1" dirty="0" err="1"/>
              <a:t>dans</a:t>
            </a:r>
            <a:r>
              <a:rPr lang="de-DE" sz="2000" b="1" dirty="0"/>
              <a:t> </a:t>
            </a:r>
            <a:r>
              <a:rPr lang="de-DE" sz="2000" b="1" dirty="0" err="1"/>
              <a:t>l’œuvre</a:t>
            </a:r>
            <a:r>
              <a:rPr lang="de-DE" sz="2000" b="1" dirty="0"/>
              <a:t> « </a:t>
            </a:r>
            <a:r>
              <a:rPr lang="de-DE" sz="2000" b="1" dirty="0" err="1"/>
              <a:t>Stabilité</a:t>
            </a:r>
            <a:r>
              <a:rPr lang="de-DE" sz="2000" b="1" dirty="0"/>
              <a:t> </a:t>
            </a:r>
            <a:r>
              <a:rPr lang="de-DE" sz="2000" b="1" dirty="0" err="1"/>
              <a:t>structurelle</a:t>
            </a:r>
            <a:r>
              <a:rPr lang="de-DE" sz="2000" b="1" dirty="0"/>
              <a:t> et </a:t>
            </a:r>
            <a:r>
              <a:rPr lang="de-DE" sz="2000" b="1" dirty="0" err="1" smtClean="0"/>
              <a:t>morphogenèse</a:t>
            </a:r>
            <a:r>
              <a:rPr lang="de-DE" sz="2000" b="1" dirty="0" smtClean="0"/>
              <a:t>» </a:t>
            </a:r>
            <a:endParaRPr lang="de-DE" sz="2000" dirty="0"/>
          </a:p>
        </p:txBody>
      </p:sp>
      <p:sp>
        <p:nvSpPr>
          <p:cNvPr id="3" name="Inhaltsplatzhalter 2"/>
          <p:cNvSpPr>
            <a:spLocks noGrp="1"/>
          </p:cNvSpPr>
          <p:nvPr>
            <p:ph sz="quarter" idx="1"/>
          </p:nvPr>
        </p:nvSpPr>
        <p:spPr/>
        <p:txBody>
          <a:bodyPr>
            <a:normAutofit fontScale="85000" lnSpcReduction="10000"/>
          </a:bodyPr>
          <a:lstStyle/>
          <a:p>
            <a:pPr marL="0" indent="0">
              <a:buNone/>
            </a:pPr>
            <a:r>
              <a:rPr lang="fr-FR" dirty="0"/>
              <a:t>Nous avons </a:t>
            </a:r>
            <a:r>
              <a:rPr lang="fr-FR" dirty="0" smtClean="0"/>
              <a:t>trois </a:t>
            </a:r>
            <a:r>
              <a:rPr lang="fr-FR" dirty="0"/>
              <a:t>ensembles de formes géométriques régulières:</a:t>
            </a:r>
            <a:endParaRPr lang="de-DE" dirty="0"/>
          </a:p>
          <a:p>
            <a:pPr marL="514350" lvl="0" indent="-514350">
              <a:buFont typeface="+mj-lt"/>
              <a:buAutoNum type="arabicPeriod"/>
            </a:pPr>
            <a:r>
              <a:rPr lang="fr-FR" dirty="0"/>
              <a:t>Les polygones réguliers, dont la liste commence avec le triangle équilatéral. Elle contient un ensemble infini (dénombrable) de polygones, donc avec 3, 4, 5, 6 … n côtés égaux. Ils forment un groupe cyclique. </a:t>
            </a:r>
            <a:endParaRPr lang="de-DE" dirty="0"/>
          </a:p>
          <a:p>
            <a:pPr marL="514350" lvl="0" indent="-514350">
              <a:buFont typeface="+mj-lt"/>
              <a:buAutoNum type="arabicPeriod"/>
            </a:pPr>
            <a:r>
              <a:rPr lang="fr-FR" dirty="0"/>
              <a:t>Les polyèdres réguliers au nombre de cinq. Cette liste déjà très restreinte peut être réduite à trois, car l’octaèdre et le cube sont des duals, et aussi l’icosaèdre et le dodécaèdre. On a donc seulement trois membres essentiels dans cet ensemble. </a:t>
            </a:r>
            <a:endParaRPr lang="de-DE" dirty="0"/>
          </a:p>
          <a:p>
            <a:pPr marL="514350" indent="-514350">
              <a:buFont typeface="+mj-lt"/>
              <a:buAutoNum type="arabicPeriod"/>
            </a:pPr>
            <a:r>
              <a:rPr lang="fr-FR" dirty="0"/>
              <a:t>Le solide régulier impropre du dièdre, qui a deux plans avec une orientation différente. Contrairement au tétraèdre avec quatre surfaces il contient deux surfaces. Comme les polygones réguliers il existe une infinité de dièdres réguliers.</a:t>
            </a:r>
          </a:p>
        </p:txBody>
      </p:sp>
      <p:sp>
        <p:nvSpPr>
          <p:cNvPr id="4" name="Foliennummernplatzhalter 3"/>
          <p:cNvSpPr>
            <a:spLocks noGrp="1"/>
          </p:cNvSpPr>
          <p:nvPr>
            <p:ph type="sldNum" sz="quarter" idx="12"/>
          </p:nvPr>
        </p:nvSpPr>
        <p:spPr/>
        <p:txBody>
          <a:bodyPr/>
          <a:lstStyle/>
          <a:p>
            <a:fld id="{3D5C3DD4-41EE-4B4F-9F36-B7C5C63F9732}" type="slidenum">
              <a:rPr lang="de-DE" smtClean="0"/>
              <a:pPr/>
              <a:t>4</a:t>
            </a:fld>
            <a:endParaRPr lang="de-DE"/>
          </a:p>
        </p:txBody>
      </p:sp>
    </p:spTree>
    <p:extLst>
      <p:ext uri="{BB962C8B-B14F-4D97-AF65-F5344CB8AC3E}">
        <p14:creationId xmlns="" xmlns:p14="http://schemas.microsoft.com/office/powerpoint/2010/main" val="740013152"/>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p:nvPr/>
        </p:nvPicPr>
        <p:blipFill>
          <a:blip r:embed="rId2" cstate="print"/>
          <a:stretch>
            <a:fillRect/>
          </a:stretch>
        </p:blipFill>
        <p:spPr bwMode="auto">
          <a:xfrm>
            <a:off x="395536" y="596264"/>
            <a:ext cx="2664296" cy="2328679"/>
          </a:xfrm>
          <a:prstGeom prst="rect">
            <a:avLst/>
          </a:prstGeom>
        </p:spPr>
      </p:pic>
      <p:pic>
        <p:nvPicPr>
          <p:cNvPr id="3" name="Grafik 2"/>
          <p:cNvPicPr/>
          <p:nvPr/>
        </p:nvPicPr>
        <p:blipFill>
          <a:blip r:embed="rId3" cstate="print">
            <a:extLst>
              <a:ext uri="{28A0092B-C50C-407E-A947-70E740481C1C}">
                <a14:useLocalDpi xmlns="" xmlns:a14="http://schemas.microsoft.com/office/drawing/2010/main" val="0"/>
              </a:ext>
            </a:extLst>
          </a:blip>
          <a:stretch>
            <a:fillRect/>
          </a:stretch>
        </p:blipFill>
        <p:spPr>
          <a:xfrm>
            <a:off x="3491880" y="404664"/>
            <a:ext cx="2088232" cy="2112655"/>
          </a:xfrm>
          <a:prstGeom prst="rect">
            <a:avLst/>
          </a:prstGeom>
        </p:spPr>
      </p:pic>
      <p:pic>
        <p:nvPicPr>
          <p:cNvPr id="4" name="Image1" descr="https://upload.wikimedia.org/wikipedia/commons/c/ce/M%C3%B6biusband.png"/>
          <p:cNvPicPr/>
          <p:nvPr/>
        </p:nvPicPr>
        <p:blipFill>
          <a:blip r:embed="rId4" cstate="print"/>
          <a:stretch>
            <a:fillRect/>
          </a:stretch>
        </p:blipFill>
        <p:spPr bwMode="auto">
          <a:xfrm>
            <a:off x="6012160" y="592973"/>
            <a:ext cx="2664296" cy="2243713"/>
          </a:xfrm>
          <a:prstGeom prst="rect">
            <a:avLst/>
          </a:prstGeom>
        </p:spPr>
      </p:pic>
      <p:pic>
        <p:nvPicPr>
          <p:cNvPr id="5" name="Grafik 4"/>
          <p:cNvPicPr/>
          <p:nvPr/>
        </p:nvPicPr>
        <p:blipFill>
          <a:blip r:embed="rId5" cstate="print"/>
          <a:stretch>
            <a:fillRect/>
          </a:stretch>
        </p:blipFill>
        <p:spPr bwMode="auto">
          <a:xfrm>
            <a:off x="827584" y="3356992"/>
            <a:ext cx="7560840" cy="2520279"/>
          </a:xfrm>
          <a:prstGeom prst="rect">
            <a:avLst/>
          </a:prstGeom>
        </p:spPr>
      </p:pic>
      <p:sp>
        <p:nvSpPr>
          <p:cNvPr id="6" name="Textfeld 5"/>
          <p:cNvSpPr txBox="1"/>
          <p:nvPr/>
        </p:nvSpPr>
        <p:spPr>
          <a:xfrm>
            <a:off x="1187624" y="5934670"/>
            <a:ext cx="6840760" cy="923330"/>
          </a:xfrm>
          <a:prstGeom prst="rect">
            <a:avLst/>
          </a:prstGeom>
          <a:noFill/>
        </p:spPr>
        <p:txBody>
          <a:bodyPr wrap="square" rtlCol="0">
            <a:spAutoFit/>
          </a:bodyPr>
          <a:lstStyle/>
          <a:p>
            <a:r>
              <a:rPr lang="fr-FR" i="1" dirty="0"/>
              <a:t>Les cinq polyèdres réguliers (dits : platoniciens)</a:t>
            </a:r>
            <a:endParaRPr lang="de-DE" i="1" dirty="0"/>
          </a:p>
          <a:p>
            <a:r>
              <a:rPr lang="fr-FR" dirty="0"/>
              <a:t> </a:t>
            </a:r>
            <a:endParaRPr lang="de-DE" dirty="0"/>
          </a:p>
          <a:p>
            <a:endParaRPr lang="de-DE" dirty="0"/>
          </a:p>
        </p:txBody>
      </p:sp>
      <p:sp>
        <p:nvSpPr>
          <p:cNvPr id="7" name="Textfeld 6"/>
          <p:cNvSpPr txBox="1"/>
          <p:nvPr/>
        </p:nvSpPr>
        <p:spPr>
          <a:xfrm>
            <a:off x="3707904" y="2846526"/>
            <a:ext cx="4680520" cy="646331"/>
          </a:xfrm>
          <a:prstGeom prst="rect">
            <a:avLst/>
          </a:prstGeom>
          <a:noFill/>
        </p:spPr>
        <p:txBody>
          <a:bodyPr wrap="square" rtlCol="0">
            <a:spAutoFit/>
          </a:bodyPr>
          <a:lstStyle/>
          <a:p>
            <a:r>
              <a:rPr lang="fr-FR" dirty="0"/>
              <a:t>Les deux surfaces du dièdre et le ruban de Möbius</a:t>
            </a:r>
            <a:endParaRPr lang="de-DE" dirty="0"/>
          </a:p>
        </p:txBody>
      </p:sp>
      <p:sp>
        <p:nvSpPr>
          <p:cNvPr id="8" name="Textfeld 7"/>
          <p:cNvSpPr txBox="1"/>
          <p:nvPr/>
        </p:nvSpPr>
        <p:spPr>
          <a:xfrm>
            <a:off x="395536" y="2924943"/>
            <a:ext cx="2952328" cy="646331"/>
          </a:xfrm>
          <a:prstGeom prst="rect">
            <a:avLst/>
          </a:prstGeom>
          <a:noFill/>
        </p:spPr>
        <p:txBody>
          <a:bodyPr wrap="square" rtlCol="0">
            <a:spAutoFit/>
          </a:bodyPr>
          <a:lstStyle/>
          <a:p>
            <a:r>
              <a:rPr lang="fr-FR" dirty="0"/>
              <a:t>Les premiers membres de la liste des </a:t>
            </a:r>
            <a:r>
              <a:rPr lang="fr-FR" dirty="0" smtClean="0"/>
              <a:t>polygones</a:t>
            </a:r>
            <a:endParaRPr lang="de-DE" dirty="0"/>
          </a:p>
        </p:txBody>
      </p:sp>
      <p:sp>
        <p:nvSpPr>
          <p:cNvPr id="9" name="Foliennummernplatzhalter 8"/>
          <p:cNvSpPr>
            <a:spLocks noGrp="1"/>
          </p:cNvSpPr>
          <p:nvPr>
            <p:ph type="sldNum" sz="quarter" idx="12"/>
          </p:nvPr>
        </p:nvSpPr>
        <p:spPr/>
        <p:txBody>
          <a:bodyPr/>
          <a:lstStyle/>
          <a:p>
            <a:fld id="{3D5C3DD4-41EE-4B4F-9F36-B7C5C63F9732}" type="slidenum">
              <a:rPr lang="de-DE" smtClean="0"/>
              <a:pPr/>
              <a:t>5</a:t>
            </a:fld>
            <a:endParaRPr lang="de-DE"/>
          </a:p>
        </p:txBody>
      </p:sp>
    </p:spTree>
    <p:extLst>
      <p:ext uri="{BB962C8B-B14F-4D97-AF65-F5344CB8AC3E}">
        <p14:creationId xmlns="" xmlns:p14="http://schemas.microsoft.com/office/powerpoint/2010/main" val="61162247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fr-FR" sz="2000" b="1" dirty="0" smtClean="0"/>
              <a:t>Dans </a:t>
            </a:r>
            <a:r>
              <a:rPr lang="fr-FR" sz="2000" b="1" dirty="0"/>
              <a:t>le cadre d’une topologie différentielle les surfaces et les corps réguliers de Platon réapparaissent sous la forme des catastrophes élémentaires. </a:t>
            </a:r>
            <a:endParaRPr lang="de-DE" sz="2000" b="1" dirty="0"/>
          </a:p>
        </p:txBody>
      </p:sp>
      <p:sp>
        <p:nvSpPr>
          <p:cNvPr id="3" name="Inhaltsplatzhalter 2"/>
          <p:cNvSpPr>
            <a:spLocks noGrp="1"/>
          </p:cNvSpPr>
          <p:nvPr>
            <p:ph sz="quarter" idx="1"/>
          </p:nvPr>
        </p:nvSpPr>
        <p:spPr>
          <a:xfrm>
            <a:off x="323528" y="1219200"/>
            <a:ext cx="8640960" cy="4937760"/>
          </a:xfrm>
        </p:spPr>
        <p:txBody>
          <a:bodyPr>
            <a:noAutofit/>
          </a:bodyPr>
          <a:lstStyle/>
          <a:p>
            <a:pPr lvl="0"/>
            <a:r>
              <a:rPr lang="fr-FR" sz="2200" dirty="0"/>
              <a:t>Les cuspoïdes ou les catastrophes avec une variable interne </a:t>
            </a:r>
            <a:r>
              <a:rPr lang="fr-FR" sz="2200" i="1" dirty="0"/>
              <a:t>x</a:t>
            </a:r>
            <a:r>
              <a:rPr lang="fr-FR" sz="2200" dirty="0"/>
              <a:t> et un nombre infini dénombrable de variables externes dans le déploiement stable du germe morphodynamique. Les germes sont des systèmes dynamiques simples du type V = x</a:t>
            </a:r>
            <a:r>
              <a:rPr lang="fr-FR" sz="2200" baseline="30000" dirty="0"/>
              <a:t>3</a:t>
            </a:r>
            <a:r>
              <a:rPr lang="fr-FR" sz="2200" dirty="0"/>
              <a:t>, x</a:t>
            </a:r>
            <a:r>
              <a:rPr lang="fr-FR" sz="2200" baseline="30000" dirty="0"/>
              <a:t>4</a:t>
            </a:r>
            <a:r>
              <a:rPr lang="fr-FR" sz="2200" dirty="0"/>
              <a:t>, x</a:t>
            </a:r>
            <a:r>
              <a:rPr lang="fr-FR" sz="2200" baseline="30000" dirty="0"/>
              <a:t>5</a:t>
            </a:r>
            <a:r>
              <a:rPr lang="fr-FR" sz="2200" dirty="0"/>
              <a:t>, x</a:t>
            </a:r>
            <a:r>
              <a:rPr lang="fr-FR" sz="2200" baseline="30000" dirty="0"/>
              <a:t>6</a:t>
            </a:r>
            <a:r>
              <a:rPr lang="fr-FR" sz="2200" dirty="0"/>
              <a:t>, … x</a:t>
            </a:r>
            <a:r>
              <a:rPr lang="fr-FR" sz="2200" baseline="30000" dirty="0"/>
              <a:t> n</a:t>
            </a:r>
            <a:r>
              <a:rPr lang="fr-FR" sz="2200" dirty="0"/>
              <a:t>. Les cuspoïdes jusqu’à n = 6 (élémentaires selon Thom) ont reçu les noms : A</a:t>
            </a:r>
            <a:r>
              <a:rPr lang="fr-FR" sz="2200" baseline="-25000" dirty="0"/>
              <a:t>2</a:t>
            </a:r>
            <a:r>
              <a:rPr lang="fr-FR" sz="2200" dirty="0"/>
              <a:t> = pli, A</a:t>
            </a:r>
            <a:r>
              <a:rPr lang="fr-FR" sz="2200" baseline="-25000" dirty="0"/>
              <a:t>3</a:t>
            </a:r>
            <a:r>
              <a:rPr lang="fr-FR" sz="2200" dirty="0"/>
              <a:t> = fronce, A</a:t>
            </a:r>
            <a:r>
              <a:rPr lang="fr-FR" sz="2200" baseline="-25000" dirty="0"/>
              <a:t>4</a:t>
            </a:r>
            <a:r>
              <a:rPr lang="fr-FR" sz="2200" dirty="0"/>
              <a:t> = queue d’aronde, A</a:t>
            </a:r>
            <a:r>
              <a:rPr lang="fr-FR" sz="2200" baseline="-25000" dirty="0"/>
              <a:t>5</a:t>
            </a:r>
            <a:r>
              <a:rPr lang="fr-FR" sz="2200" dirty="0"/>
              <a:t> = papillon. La famille des cuspoïdes porte l’indice</a:t>
            </a:r>
            <a:r>
              <a:rPr lang="de-DE" sz="2200" dirty="0"/>
              <a:t> A</a:t>
            </a:r>
            <a:r>
              <a:rPr lang="de-DE" sz="2200" dirty="0" smtClean="0"/>
              <a:t>.</a:t>
            </a:r>
            <a:endParaRPr lang="de-DE" sz="2200" dirty="0"/>
          </a:p>
          <a:p>
            <a:pPr lvl="0"/>
            <a:r>
              <a:rPr lang="fr-FR" sz="2200" dirty="0"/>
              <a:t>Les corrélats en topologie différentielle des dièdres sont les ombilics, groupe D, avec leurs noms : </a:t>
            </a:r>
            <a:r>
              <a:rPr lang="fr-FR" sz="2200" dirty="0" smtClean="0"/>
              <a:t>ombilic </a:t>
            </a:r>
            <a:r>
              <a:rPr lang="fr-FR" sz="2200" dirty="0"/>
              <a:t>elliptique, </a:t>
            </a:r>
            <a:r>
              <a:rPr lang="fr-FR" sz="2200" dirty="0" smtClean="0"/>
              <a:t>ombilic hyperbolique et ombilic parabolique. </a:t>
            </a:r>
            <a:r>
              <a:rPr lang="fr-FR" sz="2200" dirty="0"/>
              <a:t>Ils forment la famille D. Sous la restriction à un maximum de quatre variables de déploiement, les trois ombilics énumérés restent les seuls à considérer.</a:t>
            </a:r>
            <a:endParaRPr lang="de-DE" sz="2200" dirty="0"/>
          </a:p>
          <a:p>
            <a:r>
              <a:rPr lang="fr-FR" sz="2200" dirty="0"/>
              <a:t>Les polyèdres </a:t>
            </a:r>
            <a:r>
              <a:rPr lang="fr-FR" sz="2200" dirty="0" smtClean="0"/>
              <a:t>platoniciens </a:t>
            </a:r>
            <a:r>
              <a:rPr lang="fr-FR" sz="2200" dirty="0"/>
              <a:t>ont comme corrélats en topologie différentielle trois catastrophes qui forment la famille E. </a:t>
            </a:r>
            <a:r>
              <a:rPr lang="fr-FR" sz="2200" dirty="0" smtClean="0"/>
              <a:t> </a:t>
            </a:r>
            <a:endParaRPr lang="de-DE" sz="2200"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6</a:t>
            </a:fld>
            <a:endParaRPr lang="de-DE"/>
          </a:p>
        </p:txBody>
      </p:sp>
    </p:spTree>
    <p:extLst>
      <p:ext uri="{BB962C8B-B14F-4D97-AF65-F5344CB8AC3E}">
        <p14:creationId xmlns="" xmlns:p14="http://schemas.microsoft.com/office/powerpoint/2010/main" val="2531467695"/>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229600" cy="1008112"/>
          </a:xfrm>
        </p:spPr>
        <p:txBody>
          <a:bodyPr>
            <a:noAutofit/>
          </a:bodyPr>
          <a:lstStyle/>
          <a:p>
            <a:r>
              <a:rPr lang="fr-FR" sz="2800" b="1" dirty="0"/>
              <a:t>Deux traits du « structuralisme </a:t>
            </a:r>
            <a:r>
              <a:rPr lang="fr-FR" sz="2800" b="1" dirty="0" smtClean="0"/>
              <a:t>«</a:t>
            </a:r>
            <a:r>
              <a:rPr lang="fr-FR" sz="2800" b="1" dirty="0"/>
              <a:t> morphodynamique » </a:t>
            </a:r>
            <a:endParaRPr lang="de-DE" sz="2800" b="1" dirty="0"/>
          </a:p>
        </p:txBody>
      </p:sp>
      <p:sp>
        <p:nvSpPr>
          <p:cNvPr id="3" name="Inhaltsplatzhalter 2"/>
          <p:cNvSpPr>
            <a:spLocks noGrp="1"/>
          </p:cNvSpPr>
          <p:nvPr>
            <p:ph sz="quarter" idx="1"/>
          </p:nvPr>
        </p:nvSpPr>
        <p:spPr>
          <a:xfrm>
            <a:off x="539552" y="1556792"/>
            <a:ext cx="8229600" cy="4577720"/>
          </a:xfrm>
        </p:spPr>
        <p:txBody>
          <a:bodyPr>
            <a:normAutofit fontScale="85000" lnSpcReduction="20000"/>
          </a:bodyPr>
          <a:lstStyle/>
          <a:p>
            <a:r>
              <a:rPr lang="fr-FR" dirty="0"/>
              <a:t>Les archétypes sémantiques se cristallisent sur l’arrière fond d’une dynamique continue. Ce n’est que par l’effet d’un saut catastrophique que des discontinués, des frontières émanent. Celles-ci sont un produit </a:t>
            </a:r>
            <a:r>
              <a:rPr lang="fr-FR" dirty="0" smtClean="0"/>
              <a:t>d’une dynamiquement</a:t>
            </a:r>
            <a:r>
              <a:rPr lang="fr-FR" dirty="0"/>
              <a:t>, </a:t>
            </a:r>
            <a:r>
              <a:rPr lang="fr-FR" dirty="0" smtClean="0"/>
              <a:t>et </a:t>
            </a:r>
            <a:r>
              <a:rPr lang="fr-FR" dirty="0"/>
              <a:t>non un présupposé de l’analyse comme dans l’analyse statique et logique.</a:t>
            </a:r>
            <a:endParaRPr lang="de-DE" dirty="0"/>
          </a:p>
          <a:p>
            <a:r>
              <a:rPr lang="fr-FR" dirty="0"/>
              <a:t>La modélisation est locale et pour cette raison simple. Elle a pour but de saisir au moins les aspects récurrents et pertinents d’une réalité qui nous échappe dans sa totalité. Les modélisations holistiques du structuralisme traditionnel </a:t>
            </a:r>
            <a:r>
              <a:rPr lang="fr-FR" dirty="0" smtClean="0"/>
              <a:t>produisent l’illusion </a:t>
            </a:r>
            <a:r>
              <a:rPr lang="fr-FR" dirty="0"/>
              <a:t>d’une compréhension totale et elles dissimulent la pauvreté d’une description et explication qui ne va guère au-delà de </a:t>
            </a:r>
            <a:r>
              <a:rPr lang="fr-FR" dirty="0" smtClean="0"/>
              <a:t>ce </a:t>
            </a:r>
            <a:r>
              <a:rPr lang="fr-FR" dirty="0"/>
              <a:t>qui est </a:t>
            </a:r>
            <a:r>
              <a:rPr lang="fr-FR" dirty="0" smtClean="0"/>
              <a:t>perçu </a:t>
            </a:r>
            <a:r>
              <a:rPr lang="fr-FR" dirty="0"/>
              <a:t>et dont les schémas descriptifs furent transmis dans la tradition millénaire des grammairiens (du grec, du latin etc.).</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7</a:t>
            </a:fld>
            <a:endParaRPr lang="de-DE"/>
          </a:p>
        </p:txBody>
      </p:sp>
    </p:spTree>
    <p:extLst>
      <p:ext uri="{BB962C8B-B14F-4D97-AF65-F5344CB8AC3E}">
        <p14:creationId xmlns="" xmlns:p14="http://schemas.microsoft.com/office/powerpoint/2010/main" val="3738190874"/>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b="1" dirty="0" smtClean="0"/>
              <a:t>La </a:t>
            </a:r>
            <a:r>
              <a:rPr lang="de-DE" sz="2400" b="1" dirty="0" err="1"/>
              <a:t>dialectique</a:t>
            </a:r>
            <a:r>
              <a:rPr lang="de-DE" sz="2400" b="1" dirty="0"/>
              <a:t> du </a:t>
            </a:r>
            <a:r>
              <a:rPr lang="de-DE" sz="2400" b="1" dirty="0" err="1"/>
              <a:t>continu</a:t>
            </a:r>
            <a:r>
              <a:rPr lang="de-DE" sz="2400" b="1" dirty="0"/>
              <a:t> et du </a:t>
            </a:r>
            <a:r>
              <a:rPr lang="de-DE" sz="2400" b="1" dirty="0" err="1"/>
              <a:t>discontinu</a:t>
            </a:r>
            <a:r>
              <a:rPr lang="de-DE" sz="2400" b="1" dirty="0"/>
              <a:t> </a:t>
            </a:r>
            <a:r>
              <a:rPr lang="de-DE" sz="2400" b="1" dirty="0" err="1"/>
              <a:t>dans</a:t>
            </a:r>
            <a:r>
              <a:rPr lang="de-DE" sz="2400" b="1" dirty="0"/>
              <a:t> la </a:t>
            </a:r>
            <a:r>
              <a:rPr lang="de-DE" sz="2400" b="1" dirty="0" err="1"/>
              <a:t>théorie</a:t>
            </a:r>
            <a:r>
              <a:rPr lang="de-DE" sz="2400" b="1" dirty="0"/>
              <a:t> des </a:t>
            </a:r>
            <a:r>
              <a:rPr lang="de-DE" sz="2400" b="1" dirty="0" err="1"/>
              <a:t>saillances</a:t>
            </a:r>
            <a:r>
              <a:rPr lang="de-DE" sz="2400" b="1" dirty="0"/>
              <a:t> et </a:t>
            </a:r>
            <a:r>
              <a:rPr lang="de-DE" sz="2400" b="1" dirty="0" err="1"/>
              <a:t>prégnances</a:t>
            </a:r>
            <a:r>
              <a:rPr lang="de-DE" sz="2400" b="1" dirty="0"/>
              <a:t> </a:t>
            </a:r>
            <a:endParaRPr lang="de-DE" sz="2400" dirty="0"/>
          </a:p>
        </p:txBody>
      </p:sp>
      <p:sp>
        <p:nvSpPr>
          <p:cNvPr id="3" name="Inhaltsplatzhalter 2"/>
          <p:cNvSpPr>
            <a:spLocks noGrp="1"/>
          </p:cNvSpPr>
          <p:nvPr>
            <p:ph sz="quarter" idx="1"/>
          </p:nvPr>
        </p:nvSpPr>
        <p:spPr/>
        <p:txBody>
          <a:bodyPr>
            <a:normAutofit fontScale="92500" lnSpcReduction="20000"/>
          </a:bodyPr>
          <a:lstStyle/>
          <a:p>
            <a:r>
              <a:rPr lang="fr-FR" dirty="0"/>
              <a:t>Selon Thom, la « révolution galiléenne » a eu l’effet d’oublier le problème de la genèse et de la dissolution des formes. Il dit :</a:t>
            </a:r>
            <a:endParaRPr lang="de-DE" dirty="0"/>
          </a:p>
          <a:p>
            <a:r>
              <a:rPr lang="fr-FR" dirty="0"/>
              <a:t> « la révolution de Galilée a complètement annulé la problématique de l’aristotélisme. Les idées de génération et de corruption, par exemple, fondamentales chez Aristote, disparaissent totalement dans la perspective galiléenne (comme du reste chez Descartes). Ainsi la problématique relative à la naissance et la destruction des formes a été mise de côté de façon draconienne. »  (Thom, 1983 : 125)</a:t>
            </a:r>
            <a:endParaRPr lang="de-DE" dirty="0"/>
          </a:p>
          <a:p>
            <a:r>
              <a:rPr lang="fr-FR" dirty="0"/>
              <a:t>La théorie des catastrophes remplace chez Thom la grille catégorielle et syllogistique d’Aristote. Elle sert pourtant au même dessein, celui de mettre en place des schémas d’organisation du savoir acquis et de préparer des connaissances </a:t>
            </a:r>
            <a:r>
              <a:rPr lang="fr-FR" dirty="0" smtClean="0"/>
              <a:t>nouvelles.</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8</a:t>
            </a:fld>
            <a:endParaRPr lang="de-DE"/>
          </a:p>
        </p:txBody>
      </p:sp>
    </p:spTree>
    <p:extLst>
      <p:ext uri="{BB962C8B-B14F-4D97-AF65-F5344CB8AC3E}">
        <p14:creationId xmlns="" xmlns:p14="http://schemas.microsoft.com/office/powerpoint/2010/main" val="4178953855"/>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2800" b="1" dirty="0" err="1"/>
              <a:t>L’espace</a:t>
            </a:r>
            <a:r>
              <a:rPr lang="de-DE" sz="2800" b="1" dirty="0"/>
              <a:t> </a:t>
            </a:r>
            <a:r>
              <a:rPr lang="de-DE" sz="2800" b="1" dirty="0" err="1"/>
              <a:t>continu</a:t>
            </a:r>
            <a:r>
              <a:rPr lang="de-DE" sz="2800" b="1" dirty="0"/>
              <a:t> du sens et la </a:t>
            </a:r>
            <a:r>
              <a:rPr lang="de-DE" sz="2800" b="1" dirty="0" err="1"/>
              <a:t>théorie</a:t>
            </a:r>
            <a:r>
              <a:rPr lang="de-DE" sz="2800" b="1" dirty="0"/>
              <a:t> des </a:t>
            </a:r>
            <a:r>
              <a:rPr lang="de-DE" sz="2800" b="1" dirty="0" err="1"/>
              <a:t>nombres</a:t>
            </a:r>
            <a:r>
              <a:rPr lang="de-DE" sz="2800" b="1" dirty="0"/>
              <a:t> </a:t>
            </a:r>
          </a:p>
        </p:txBody>
      </p:sp>
      <p:sp>
        <p:nvSpPr>
          <p:cNvPr id="3" name="Inhaltsplatzhalter 2"/>
          <p:cNvSpPr>
            <a:spLocks noGrp="1"/>
          </p:cNvSpPr>
          <p:nvPr>
            <p:ph sz="quarter" idx="1"/>
          </p:nvPr>
        </p:nvSpPr>
        <p:spPr/>
        <p:txBody>
          <a:bodyPr>
            <a:normAutofit fontScale="85000" lnSpcReduction="20000"/>
          </a:bodyPr>
          <a:lstStyle/>
          <a:p>
            <a:r>
              <a:rPr lang="fr-FR" dirty="0"/>
              <a:t>Les nombres réels forment l’enveloppe </a:t>
            </a:r>
            <a:r>
              <a:rPr lang="fr-FR" dirty="0" smtClean="0"/>
              <a:t>des </a:t>
            </a:r>
            <a:r>
              <a:rPr lang="fr-FR" dirty="0"/>
              <a:t>familles de nombres. Dans les applications, le continu, qui correspond à l’axe des nombres réels, est donc </a:t>
            </a:r>
            <a:r>
              <a:rPr lang="fr-FR" dirty="0" smtClean="0"/>
              <a:t>le </a:t>
            </a:r>
            <a:r>
              <a:rPr lang="fr-FR" dirty="0"/>
              <a:t>cas général. Pour Thom, la compréhension basée sur le continu est prioritaire .Pour des raisons pratiques et techniques on peut toujours essayer l’approximation de l’axe réel par un calcul utilisant les nombre naturels ou rationnels, par exemple par une grille plus ou moins fine de segments discrets. </a:t>
            </a:r>
            <a:r>
              <a:rPr lang="fr-FR" dirty="0" smtClean="0"/>
              <a:t>Le </a:t>
            </a:r>
            <a:r>
              <a:rPr lang="fr-FR" dirty="0"/>
              <a:t>choix d’une modélisation basée sur le non continu répond donc en premier lieu à des exigences pratiques et techniques. </a:t>
            </a:r>
            <a:endParaRPr lang="fr-FR" dirty="0" smtClean="0"/>
          </a:p>
          <a:p>
            <a:r>
              <a:rPr lang="fr-FR" dirty="0" smtClean="0"/>
              <a:t>Pour </a:t>
            </a:r>
            <a:r>
              <a:rPr lang="fr-FR" dirty="0"/>
              <a:t>les modèles dynamiques </a:t>
            </a:r>
            <a:r>
              <a:rPr lang="fr-FR" dirty="0" smtClean="0"/>
              <a:t>qui ont suivi l’œuvre </a:t>
            </a:r>
            <a:r>
              <a:rPr lang="fr-FR" dirty="0"/>
              <a:t>de Thom on trouve </a:t>
            </a:r>
            <a:r>
              <a:rPr lang="fr-FR" dirty="0" smtClean="0"/>
              <a:t>des </a:t>
            </a:r>
            <a:r>
              <a:rPr lang="fr-FR" dirty="0"/>
              <a:t>théories qui utilisent ou bien la pensée continue en parallèle avec des calculs basés sur le discret, par exemple les modèles statistiques de Hermann </a:t>
            </a:r>
            <a:r>
              <a:rPr lang="fr-FR" dirty="0" err="1"/>
              <a:t>Haken</a:t>
            </a:r>
            <a:r>
              <a:rPr lang="fr-FR" dirty="0"/>
              <a:t> (Synergétique) et de Prigogine (Systèmes dissipatifs) qui opèrent sur des entités discrètes, mais sont compatibles avec les structures continues plus générales.</a:t>
            </a:r>
            <a:endParaRPr lang="de-DE" dirty="0"/>
          </a:p>
        </p:txBody>
      </p:sp>
      <p:sp>
        <p:nvSpPr>
          <p:cNvPr id="4" name="Foliennummernplatzhalter 3"/>
          <p:cNvSpPr>
            <a:spLocks noGrp="1"/>
          </p:cNvSpPr>
          <p:nvPr>
            <p:ph type="sldNum" sz="quarter" idx="12"/>
          </p:nvPr>
        </p:nvSpPr>
        <p:spPr/>
        <p:txBody>
          <a:bodyPr/>
          <a:lstStyle/>
          <a:p>
            <a:fld id="{3D5C3DD4-41EE-4B4F-9F36-B7C5C63F9732}" type="slidenum">
              <a:rPr lang="de-DE" smtClean="0"/>
              <a:pPr/>
              <a:t>9</a:t>
            </a:fld>
            <a:endParaRPr lang="de-DE"/>
          </a:p>
        </p:txBody>
      </p:sp>
    </p:spTree>
    <p:extLst>
      <p:ext uri="{BB962C8B-B14F-4D97-AF65-F5344CB8AC3E}">
        <p14:creationId xmlns="" xmlns:p14="http://schemas.microsoft.com/office/powerpoint/2010/main" val="3117187023"/>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keanos">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keanos">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keanos">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2229</Words>
  <Application>Microsoft Office PowerPoint</Application>
  <PresentationFormat>Bildschirmpräsentation (4:3)</PresentationFormat>
  <Paragraphs>109</Paragraphs>
  <Slides>25</Slides>
  <Notes>0</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Okeanos</vt:lpstr>
      <vt:lpstr>Principes d'une modélisation en sémiotique</vt:lpstr>
      <vt:lpstr>La position épistémologique de René Thom</vt:lpstr>
      <vt:lpstr>Folie 3</vt:lpstr>
      <vt:lpstr>Les archétypes de Platon dans le dialogue « Timée » et la topologie des formes de Thom dans l’œuvre « Stabilité structurelle et morphogenèse» </vt:lpstr>
      <vt:lpstr>Folie 5</vt:lpstr>
      <vt:lpstr>Dans le cadre d’une topologie différentielle les surfaces et les corps réguliers de Platon réapparaissent sous la forme des catastrophes élémentaires. </vt:lpstr>
      <vt:lpstr>Deux traits du « structuralisme « morphodynamique » </vt:lpstr>
      <vt:lpstr>La dialectique du continu et du discontinu dans la théorie des saillances et prégnances </vt:lpstr>
      <vt:lpstr>L’espace continu du sens et la théorie des nombres </vt:lpstr>
      <vt:lpstr>Le continu et le non continu dans la théorie des saillances et des prégnances de René Thom</vt:lpstr>
      <vt:lpstr>Folie 11</vt:lpstr>
      <vt:lpstr>Folie 12</vt:lpstr>
      <vt:lpstr>Folie 13</vt:lpstr>
      <vt:lpstr>La dynamique des saillances et des prégnances et la construction d’un réseau de formes du sens</vt:lpstr>
      <vt:lpstr>Une hiérarchie (évolutionnaire) des constructions sérmantiques/syntaxiques</vt:lpstr>
      <vt:lpstr>La distinction entre signifiant et signifié</vt:lpstr>
      <vt:lpstr>La modélisation continue de Thom est basée sur une conception abstraite de l’espace et du temps</vt:lpstr>
      <vt:lpstr>Quelques remarques sur le niveau scientifique d’une modélisation catastrophiste</vt:lpstr>
      <vt:lpstr>Stratégies d‘une modélisation catastrophiste</vt:lpstr>
      <vt:lpstr>La „deuxième voie“ de René Thom</vt:lpstr>
      <vt:lpstr>La théorisation partielle (sélective)</vt:lpstr>
      <vt:lpstr>Une herméneutique des diagrammes catastrophistes</vt:lpstr>
      <vt:lpstr>Folie 23</vt:lpstr>
      <vt:lpstr>Conclusion</vt:lpstr>
      <vt:lpstr>Quelques travaux récents de l‘auteur</vt:lpstr>
    </vt:vector>
  </TitlesOfParts>
  <Company>Trading-PC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Principes d'une modélisation en sémiotique</dc:title>
  <dc:creator>Wildgen</dc:creator>
  <cp:lastModifiedBy>Wolfgang Wildgen</cp:lastModifiedBy>
  <cp:revision>46</cp:revision>
  <dcterms:created xsi:type="dcterms:W3CDTF">2020-12-09T11:11:35Z</dcterms:created>
  <dcterms:modified xsi:type="dcterms:W3CDTF">2020-12-13T15:47:06Z</dcterms:modified>
</cp:coreProperties>
</file>