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63"/>
  </p:notesMasterIdLst>
  <p:handoutMasterIdLst>
    <p:handoutMasterId r:id="rId64"/>
  </p:handoutMasterIdLst>
  <p:sldIdLst>
    <p:sldId id="256" r:id="rId2"/>
    <p:sldId id="346" r:id="rId3"/>
    <p:sldId id="340" r:id="rId4"/>
    <p:sldId id="341" r:id="rId5"/>
    <p:sldId id="347" r:id="rId6"/>
    <p:sldId id="345" r:id="rId7"/>
    <p:sldId id="348" r:id="rId8"/>
    <p:sldId id="350" r:id="rId9"/>
    <p:sldId id="352" r:id="rId10"/>
    <p:sldId id="354" r:id="rId11"/>
    <p:sldId id="351" r:id="rId12"/>
    <p:sldId id="349" r:id="rId13"/>
    <p:sldId id="355" r:id="rId14"/>
    <p:sldId id="356" r:id="rId15"/>
    <p:sldId id="382" r:id="rId16"/>
    <p:sldId id="404" r:id="rId17"/>
    <p:sldId id="405" r:id="rId18"/>
    <p:sldId id="403" r:id="rId19"/>
    <p:sldId id="357" r:id="rId20"/>
    <p:sldId id="358" r:id="rId21"/>
    <p:sldId id="353" r:id="rId22"/>
    <p:sldId id="359" r:id="rId23"/>
    <p:sldId id="361" r:id="rId24"/>
    <p:sldId id="360" r:id="rId25"/>
    <p:sldId id="362" r:id="rId26"/>
    <p:sldId id="363" r:id="rId27"/>
    <p:sldId id="364" r:id="rId28"/>
    <p:sldId id="365" r:id="rId29"/>
    <p:sldId id="366" r:id="rId30"/>
    <p:sldId id="367" r:id="rId31"/>
    <p:sldId id="368" r:id="rId32"/>
    <p:sldId id="370" r:id="rId33"/>
    <p:sldId id="371" r:id="rId34"/>
    <p:sldId id="373" r:id="rId35"/>
    <p:sldId id="372" r:id="rId36"/>
    <p:sldId id="374" r:id="rId37"/>
    <p:sldId id="375" r:id="rId38"/>
    <p:sldId id="376" r:id="rId39"/>
    <p:sldId id="377" r:id="rId40"/>
    <p:sldId id="378" r:id="rId41"/>
    <p:sldId id="406" r:id="rId42"/>
    <p:sldId id="380" r:id="rId43"/>
    <p:sldId id="383" r:id="rId44"/>
    <p:sldId id="384" r:id="rId45"/>
    <p:sldId id="386" r:id="rId46"/>
    <p:sldId id="387" r:id="rId47"/>
    <p:sldId id="389" r:id="rId48"/>
    <p:sldId id="381" r:id="rId49"/>
    <p:sldId id="391" r:id="rId50"/>
    <p:sldId id="392" r:id="rId51"/>
    <p:sldId id="394" r:id="rId52"/>
    <p:sldId id="393" r:id="rId53"/>
    <p:sldId id="390" r:id="rId54"/>
    <p:sldId id="396" r:id="rId55"/>
    <p:sldId id="395" r:id="rId56"/>
    <p:sldId id="399" r:id="rId57"/>
    <p:sldId id="400" r:id="rId58"/>
    <p:sldId id="401" r:id="rId59"/>
    <p:sldId id="398" r:id="rId60"/>
    <p:sldId id="397" r:id="rId61"/>
    <p:sldId id="402" r:id="rId62"/>
  </p:sldIdLst>
  <p:sldSz cx="9144000" cy="6858000" type="screen4x3"/>
  <p:notesSz cx="6746875" cy="9913938"/>
  <p:custShowLst>
    <p:custShow name="Vorlesung" id="0">
      <p:sldLst>
        <p:sld r:id="rId2"/>
        <p:sld r:id="rId4"/>
        <p:sld r:id="rId5"/>
        <p:sld r:id="rId7"/>
        <p:sld r:id="rId11"/>
        <p:sld r:id="rId13"/>
        <p:sld r:id="rId14"/>
        <p:sld r:id="rId15"/>
        <p:sld r:id="rId16"/>
        <p:sld r:id="rId17"/>
        <p:sld r:id="rId18"/>
        <p:sld r:id="rId19"/>
        <p:sld r:id="rId20"/>
        <p:sld r:id="rId21"/>
        <p:sld r:id="rId22"/>
        <p:sld r:id="rId23"/>
        <p:sld r:id="rId26"/>
        <p:sld r:id="rId28"/>
        <p:sld r:id="rId29"/>
        <p:sld r:id="rId30"/>
        <p:sld r:id="rId31"/>
        <p:sld r:id="rId32"/>
        <p:sld r:id="rId33"/>
        <p:sld r:id="rId34"/>
        <p:sld r:id="rId35"/>
        <p:sld r:id="rId36"/>
        <p:sld r:id="rId39"/>
        <p:sld r:id="rId40"/>
        <p:sld r:id="rId41"/>
        <p:sld r:id="rId42"/>
        <p:sld r:id="rId43"/>
        <p:sld r:id="rId44"/>
        <p:sld r:id="rId45"/>
        <p:sld r:id="rId46"/>
        <p:sld r:id="rId47"/>
        <p:sld r:id="rId48"/>
        <p:sld r:id="rId49"/>
        <p:sld r:id="rId50"/>
        <p:sld r:id="rId51"/>
        <p:sld r:id="rId53"/>
        <p:sld r:id="rId54"/>
        <p:sld r:id="rId55"/>
        <p:sld r:id="rId56"/>
        <p:sld r:id="rId57"/>
        <p:sld r:id="rId58"/>
        <p:sld r:id="rId59"/>
        <p:sld r:id="rId60"/>
        <p:sld r:id="rId61"/>
        <p:sld r:id="rId62"/>
      </p:sldLst>
    </p:custShow>
  </p:custShowLst>
  <p:custDataLst>
    <p:tags r:id="rId65"/>
  </p:custDataLst>
  <p:defaultTextStyle>
    <a:defPPr>
      <a:defRPr lang="en-US"/>
    </a:defPPr>
    <a:lvl1pPr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2">
          <p15:clr>
            <a:srgbClr val="A4A3A4"/>
          </p15:clr>
        </p15:guide>
        <p15:guide id="2" pos="212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99"/>
    <a:srgbClr val="FFFEA8"/>
    <a:srgbClr val="FFFFCC"/>
    <a:srgbClr val="CC3300"/>
    <a:srgbClr val="FFCC99"/>
    <a:srgbClr val="FFFF00"/>
    <a:srgbClr val="3333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6" autoAdjust="0"/>
    <p:restoredTop sz="94606" autoAdjust="0"/>
  </p:normalViewPr>
  <p:slideViewPr>
    <p:cSldViewPr snapToGrid="0">
      <p:cViewPr varScale="1">
        <p:scale>
          <a:sx n="119" d="100"/>
          <a:sy n="119" d="100"/>
        </p:scale>
        <p:origin x="13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2"/>
    </p:cViewPr>
  </p:sorterViewPr>
  <p:notesViewPr>
    <p:cSldViewPr snapToGrid="0">
      <p:cViewPr varScale="1">
        <p:scale>
          <a:sx n="51" d="100"/>
          <a:sy n="51" d="100"/>
        </p:scale>
        <p:origin x="-2328" y="-78"/>
      </p:cViewPr>
      <p:guideLst>
        <p:guide orient="horz" pos="3122"/>
        <p:guide pos="212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241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l">
              <a:defRPr kumimoji="0" sz="1200" smtClean="0">
                <a:effectLst/>
              </a:defRPr>
            </a:lvl1pPr>
          </a:lstStyle>
          <a:p>
            <a:pPr>
              <a:defRPr/>
            </a:pPr>
            <a:r>
              <a:rPr lang="de-DE" altLang="de-DE"/>
              <a:t>Karl Heinz Wagner</a:t>
            </a:r>
          </a:p>
        </p:txBody>
      </p:sp>
      <p:sp>
        <p:nvSpPr>
          <p:cNvPr id="17411" name="Rectangle 3"/>
          <p:cNvSpPr>
            <a:spLocks noGrp="1" noChangeArrowheads="1"/>
          </p:cNvSpPr>
          <p:nvPr>
            <p:ph type="dt" sz="quarter" idx="1"/>
          </p:nvPr>
        </p:nvSpPr>
        <p:spPr bwMode="auto">
          <a:xfrm>
            <a:off x="3822700" y="0"/>
            <a:ext cx="29241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smtClean="0">
                <a:effectLst/>
              </a:defRPr>
            </a:lvl1pPr>
          </a:lstStyle>
          <a:p>
            <a:pPr>
              <a:defRPr/>
            </a:pPr>
            <a:fld id="{B71212C7-282A-4443-B9A6-D3AFA8EF6EAD}" type="datetime4">
              <a:rPr lang="de-DE" altLang="de-DE"/>
              <a:pPr>
                <a:defRPr/>
              </a:pPr>
              <a:t>16. November 2019</a:t>
            </a:fld>
            <a:endParaRPr lang="de-DE" altLang="de-DE"/>
          </a:p>
        </p:txBody>
      </p:sp>
      <p:sp>
        <p:nvSpPr>
          <p:cNvPr id="17412" name="Rectangle 4"/>
          <p:cNvSpPr>
            <a:spLocks noGrp="1" noChangeArrowheads="1"/>
          </p:cNvSpPr>
          <p:nvPr>
            <p:ph type="ftr" sz="quarter" idx="2"/>
          </p:nvPr>
        </p:nvSpPr>
        <p:spPr bwMode="auto">
          <a:xfrm>
            <a:off x="0" y="9418638"/>
            <a:ext cx="29241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l">
              <a:defRPr kumimoji="0" sz="1200" smtClean="0">
                <a:effectLst/>
              </a:defRPr>
            </a:lvl1pPr>
          </a:lstStyle>
          <a:p>
            <a:pPr>
              <a:defRPr/>
            </a:pPr>
            <a:r>
              <a:rPr lang="de-DE" altLang="de-DE"/>
              <a:t>Artikulationsprozess: Teil 1</a:t>
            </a:r>
          </a:p>
        </p:txBody>
      </p:sp>
      <p:sp>
        <p:nvSpPr>
          <p:cNvPr id="17413" name="Rectangle 5"/>
          <p:cNvSpPr>
            <a:spLocks noGrp="1" noChangeArrowheads="1"/>
          </p:cNvSpPr>
          <p:nvPr>
            <p:ph type="sldNum" sz="quarter" idx="3"/>
          </p:nvPr>
        </p:nvSpPr>
        <p:spPr bwMode="auto">
          <a:xfrm>
            <a:off x="3822700" y="9418638"/>
            <a:ext cx="29241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smtClean="0">
                <a:effectLst/>
              </a:defRPr>
            </a:lvl1pPr>
          </a:lstStyle>
          <a:p>
            <a:pPr>
              <a:defRPr/>
            </a:pPr>
            <a:fld id="{256AC437-D43F-477B-9EEE-E734D2C8FBEC}" type="slidenum">
              <a:rPr lang="de-DE" altLang="de-DE"/>
              <a:pPr>
                <a:defRPr/>
              </a:pPr>
              <a:t>‹Nr.›</a:t>
            </a:fld>
            <a:endParaRPr lang="de-DE" altLang="de-DE"/>
          </a:p>
        </p:txBody>
      </p:sp>
    </p:spTree>
    <p:extLst>
      <p:ext uri="{BB962C8B-B14F-4D97-AF65-F5344CB8AC3E}">
        <p14:creationId xmlns:p14="http://schemas.microsoft.com/office/powerpoint/2010/main" val="1102107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29241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effectLst/>
              </a:defRPr>
            </a:lvl1pPr>
          </a:lstStyle>
          <a:p>
            <a:pPr>
              <a:defRPr/>
            </a:pPr>
            <a:endParaRPr lang="de-DE" altLang="de-DE"/>
          </a:p>
        </p:txBody>
      </p:sp>
      <p:sp>
        <p:nvSpPr>
          <p:cNvPr id="183299" name="Rectangle 3"/>
          <p:cNvSpPr>
            <a:spLocks noGrp="1" noChangeArrowheads="1"/>
          </p:cNvSpPr>
          <p:nvPr>
            <p:ph type="dt" idx="1"/>
          </p:nvPr>
        </p:nvSpPr>
        <p:spPr bwMode="auto">
          <a:xfrm>
            <a:off x="3821113" y="0"/>
            <a:ext cx="29241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ffectLst/>
              </a:defRPr>
            </a:lvl1pPr>
          </a:lstStyle>
          <a:p>
            <a:pPr>
              <a:defRPr/>
            </a:pPr>
            <a:endParaRPr lang="de-DE" altLang="de-DE"/>
          </a:p>
        </p:txBody>
      </p:sp>
      <p:sp>
        <p:nvSpPr>
          <p:cNvPr id="65540" name="Rectangle 4"/>
          <p:cNvSpPr>
            <a:spLocks noGrp="1" noRot="1" noChangeAspect="1" noChangeArrowheads="1" noTextEdit="1"/>
          </p:cNvSpPr>
          <p:nvPr>
            <p:ph type="sldImg" idx="2"/>
          </p:nvPr>
        </p:nvSpPr>
        <p:spPr bwMode="auto">
          <a:xfrm>
            <a:off x="895350" y="742950"/>
            <a:ext cx="4956175" cy="3717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3301" name="Rectangle 5"/>
          <p:cNvSpPr>
            <a:spLocks noGrp="1" noChangeArrowheads="1"/>
          </p:cNvSpPr>
          <p:nvPr>
            <p:ph type="body" sz="quarter" idx="3"/>
          </p:nvPr>
        </p:nvSpPr>
        <p:spPr bwMode="auto">
          <a:xfrm>
            <a:off x="674688" y="4708525"/>
            <a:ext cx="5397500"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a:t>Textmasterformate durch Klicken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183302" name="Rectangle 6"/>
          <p:cNvSpPr>
            <a:spLocks noGrp="1" noChangeArrowheads="1"/>
          </p:cNvSpPr>
          <p:nvPr>
            <p:ph type="ftr" sz="quarter" idx="4"/>
          </p:nvPr>
        </p:nvSpPr>
        <p:spPr bwMode="auto">
          <a:xfrm>
            <a:off x="0" y="9417050"/>
            <a:ext cx="29241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effectLst/>
              </a:defRPr>
            </a:lvl1pPr>
          </a:lstStyle>
          <a:p>
            <a:pPr>
              <a:defRPr/>
            </a:pPr>
            <a:endParaRPr lang="de-DE" altLang="de-DE"/>
          </a:p>
        </p:txBody>
      </p:sp>
      <p:sp>
        <p:nvSpPr>
          <p:cNvPr id="183303" name="Rectangle 7"/>
          <p:cNvSpPr>
            <a:spLocks noGrp="1" noChangeArrowheads="1"/>
          </p:cNvSpPr>
          <p:nvPr>
            <p:ph type="sldNum" sz="quarter" idx="5"/>
          </p:nvPr>
        </p:nvSpPr>
        <p:spPr bwMode="auto">
          <a:xfrm>
            <a:off x="3821113" y="9417050"/>
            <a:ext cx="29241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defRPr>
            </a:lvl1pPr>
          </a:lstStyle>
          <a:p>
            <a:pPr>
              <a:defRPr/>
            </a:pPr>
            <a:fld id="{611EAFA2-283F-44BB-B9F2-B9E72AC7CA6D}" type="slidenum">
              <a:rPr lang="de-DE" altLang="de-DE"/>
              <a:pPr>
                <a:defRPr/>
              </a:pPr>
              <a:t>‹Nr.›</a:t>
            </a:fld>
            <a:endParaRPr lang="de-DE" altLang="de-DE"/>
          </a:p>
        </p:txBody>
      </p:sp>
    </p:spTree>
    <p:extLst>
      <p:ext uri="{BB962C8B-B14F-4D97-AF65-F5344CB8AC3E}">
        <p14:creationId xmlns:p14="http://schemas.microsoft.com/office/powerpoint/2010/main" val="1904431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9F8A9AD1-7EA1-4C87-88CD-790C35502E8D}" type="slidenum">
              <a:rPr lang="de-DE" altLang="de-DE" sz="1200"/>
              <a:pPr/>
              <a:t>1</a:t>
            </a:fld>
            <a:endParaRPr lang="de-DE" altLang="de-DE"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2EB5BE14-749B-4E06-B1EB-57B4CDAC5368}" type="slidenum">
              <a:rPr lang="de-DE" altLang="de-DE" sz="1200"/>
              <a:pPr/>
              <a:t>10</a:t>
            </a:fld>
            <a:endParaRPr lang="de-DE" altLang="de-DE"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0184535E-0E89-4256-AA55-478AFD90610A}" type="slidenum">
              <a:rPr lang="de-DE" altLang="de-DE" sz="1200"/>
              <a:pPr/>
              <a:t>11</a:t>
            </a:fld>
            <a:endParaRPr lang="de-DE" altLang="de-DE"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8F8E0404-5F9E-4773-A822-42C77477A571}" type="slidenum">
              <a:rPr lang="de-DE" altLang="de-DE" sz="1200"/>
              <a:pPr/>
              <a:t>12</a:t>
            </a:fld>
            <a:endParaRPr lang="de-DE" altLang="de-DE"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51DC4927-FE6F-4E1A-AFEA-93DE336B9875}" type="slidenum">
              <a:rPr lang="de-DE" altLang="de-DE" sz="1200"/>
              <a:pPr/>
              <a:t>13</a:t>
            </a:fld>
            <a:endParaRPr lang="de-DE" altLang="de-DE"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42D94AE3-EAC0-4300-80C2-17EE115D08CC}" type="slidenum">
              <a:rPr lang="de-DE" altLang="de-DE" sz="1200"/>
              <a:pPr/>
              <a:t>14</a:t>
            </a:fld>
            <a:endParaRPr lang="de-DE" altLang="de-DE"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E497CF91-3B4C-42F1-AD3B-5D0AA5D5AFF7}" type="slidenum">
              <a:rPr lang="de-DE" altLang="de-DE" sz="1200"/>
              <a:pPr/>
              <a:t>15</a:t>
            </a:fld>
            <a:endParaRPr lang="de-DE" altLang="de-DE"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D5E87163-692F-4ADC-8323-B4C164E9C2AD}" type="slidenum">
              <a:rPr lang="de-DE" altLang="de-DE" sz="1200"/>
              <a:pPr/>
              <a:t>16</a:t>
            </a:fld>
            <a:endParaRPr lang="de-DE" altLang="de-DE"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B9909E92-01EC-42E2-8E65-6AF3027AEBB3}" type="slidenum">
              <a:rPr lang="de-DE" altLang="de-DE" sz="1200"/>
              <a:pPr/>
              <a:t>17</a:t>
            </a:fld>
            <a:endParaRPr lang="de-DE" altLang="de-DE"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384D36C8-F017-464D-9A9F-B3F371987F03}" type="slidenum">
              <a:rPr lang="de-DE" altLang="de-DE" sz="1200"/>
              <a:pPr/>
              <a:t>18</a:t>
            </a:fld>
            <a:endParaRPr lang="de-DE" altLang="de-DE"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9ACB01EA-A0D4-42E6-8B05-2026D5D14BCD}" type="slidenum">
              <a:rPr lang="de-DE" altLang="de-DE" sz="1200"/>
              <a:pPr/>
              <a:t>19</a:t>
            </a:fld>
            <a:endParaRPr lang="de-DE" altLang="de-DE"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79AFA1F4-A990-416D-8A30-0A90B4E3B43D}" type="slidenum">
              <a:rPr lang="de-DE" altLang="de-DE" sz="1200"/>
              <a:pPr/>
              <a:t>2</a:t>
            </a:fld>
            <a:endParaRPr lang="de-DE" altLang="de-DE"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5C9C9C42-64BA-4841-9D33-E4B3B60D5857}" type="slidenum">
              <a:rPr lang="de-DE" altLang="de-DE" sz="1200"/>
              <a:pPr/>
              <a:t>20</a:t>
            </a:fld>
            <a:endParaRPr lang="de-DE" altLang="de-DE"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00508BCA-0080-420C-BB50-3410C2A66BF1}" type="slidenum">
              <a:rPr lang="de-DE" altLang="de-DE" sz="1200"/>
              <a:pPr/>
              <a:t>21</a:t>
            </a:fld>
            <a:endParaRPr lang="de-DE" altLang="de-DE"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5504466D-D62E-4235-85B1-EB731CED2697}" type="slidenum">
              <a:rPr lang="de-DE" altLang="de-DE" sz="1200"/>
              <a:pPr/>
              <a:t>22</a:t>
            </a:fld>
            <a:endParaRPr lang="de-DE" altLang="de-DE"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E3493E77-B735-4322-8779-A973FC3E6F1F}" type="slidenum">
              <a:rPr lang="de-DE" altLang="de-DE" sz="1200"/>
              <a:pPr/>
              <a:t>23</a:t>
            </a:fld>
            <a:endParaRPr lang="de-DE" altLang="de-DE"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048F7831-B2E1-4B7D-BF4D-089966D82410}" type="slidenum">
              <a:rPr lang="de-DE" altLang="de-DE" sz="1200"/>
              <a:pPr/>
              <a:t>24</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C2E7062C-FC5C-4904-83E5-8EB6E52E4182}" type="slidenum">
              <a:rPr lang="de-DE" altLang="de-DE" sz="1200"/>
              <a:pPr/>
              <a:t>25</a:t>
            </a:fld>
            <a:endParaRPr lang="de-DE" altLang="de-DE"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99E976CE-B626-4E25-9BD4-2E05AED90C81}" type="slidenum">
              <a:rPr lang="de-DE" altLang="de-DE" sz="1200"/>
              <a:pPr/>
              <a:t>26</a:t>
            </a:fld>
            <a:endParaRPr lang="de-DE" altLang="de-DE"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593FA8AD-6312-4788-9C33-1A2E0D20FBA7}" type="slidenum">
              <a:rPr lang="de-DE" altLang="de-DE" sz="1200"/>
              <a:pPr/>
              <a:t>27</a:t>
            </a:fld>
            <a:endParaRPr lang="de-DE" altLang="de-DE"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CC3C920F-BC04-4174-9D0E-3FE082AA84E3}" type="slidenum">
              <a:rPr lang="de-DE" altLang="de-DE" sz="1200"/>
              <a:pPr/>
              <a:t>28</a:t>
            </a:fld>
            <a:endParaRPr lang="de-DE" altLang="de-DE"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C65D5B60-CB22-455D-86FC-C345C70FBE33}" type="slidenum">
              <a:rPr lang="de-DE" altLang="de-DE" sz="1200"/>
              <a:pPr/>
              <a:t>29</a:t>
            </a:fld>
            <a:endParaRPr lang="de-DE" altLang="de-DE"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9A7AA027-ADB0-448B-8FD9-D7D60FA2F01B}" type="slidenum">
              <a:rPr lang="de-DE" altLang="de-DE" sz="1200"/>
              <a:pPr/>
              <a:t>3</a:t>
            </a:fld>
            <a:endParaRPr lang="de-DE" altLang="de-DE"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EC3CC8A8-18A6-4EE2-9034-ACC516B35D87}" type="slidenum">
              <a:rPr lang="de-DE" altLang="de-DE" sz="1200"/>
              <a:pPr/>
              <a:t>30</a:t>
            </a:fld>
            <a:endParaRPr lang="de-DE" altLang="de-DE"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13F1486B-1CF8-478D-BC59-F20044691A93}" type="slidenum">
              <a:rPr lang="de-DE" altLang="de-DE" sz="1200"/>
              <a:pPr/>
              <a:t>31</a:t>
            </a:fld>
            <a:endParaRPr lang="de-DE" altLang="de-DE"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125C266E-9D1F-44C6-BF05-54262BBE6A10}" type="slidenum">
              <a:rPr lang="de-DE" altLang="de-DE" sz="1200"/>
              <a:pPr/>
              <a:t>32</a:t>
            </a:fld>
            <a:endParaRPr lang="de-DE" altLang="de-DE"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55BBB354-55D1-4F29-B069-F25EA6ABFFFF}" type="slidenum">
              <a:rPr lang="de-DE" altLang="de-DE" sz="1200"/>
              <a:pPr/>
              <a:t>33</a:t>
            </a:fld>
            <a:endParaRPr lang="de-DE" alt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CBB5BF6C-8D48-4777-93E2-DC88F9D4D1A6}" type="slidenum">
              <a:rPr lang="de-DE" altLang="de-DE" sz="1200"/>
              <a:pPr/>
              <a:t>34</a:t>
            </a:fld>
            <a:endParaRPr lang="de-DE" altLang="de-DE"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6DF9F618-E529-4154-AA5A-81AABFFEFAC0}" type="slidenum">
              <a:rPr lang="de-DE" altLang="de-DE" sz="1200"/>
              <a:pPr/>
              <a:t>35</a:t>
            </a:fld>
            <a:endParaRPr lang="de-DE" altLang="de-DE"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4B952CC2-F242-4D42-8F15-75745F730205}" type="slidenum">
              <a:rPr lang="de-DE" altLang="de-DE" sz="1200"/>
              <a:pPr/>
              <a:t>36</a:t>
            </a:fld>
            <a:endParaRPr lang="de-DE" altLang="de-DE"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24A375F5-8ABF-4B7C-9A7E-944DF3FF9674}" type="slidenum">
              <a:rPr lang="de-DE" altLang="de-DE" sz="1200"/>
              <a:pPr/>
              <a:t>37</a:t>
            </a:fld>
            <a:endParaRPr lang="de-DE" altLang="de-DE"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5EED9577-0DB3-4294-9626-DB60E671B24F}" type="slidenum">
              <a:rPr lang="de-DE" altLang="de-DE" sz="1200"/>
              <a:pPr/>
              <a:t>38</a:t>
            </a:fld>
            <a:endParaRPr lang="de-DE" altLang="de-DE"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6436A413-7762-4146-81EF-84F05382BFAC}" type="slidenum">
              <a:rPr lang="de-DE" altLang="de-DE" sz="1200"/>
              <a:pPr/>
              <a:t>39</a:t>
            </a:fld>
            <a:endParaRPr lang="de-DE" altLang="de-DE"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27248180-68F2-454C-96BF-AB1227CA4177}" type="slidenum">
              <a:rPr lang="de-DE" altLang="de-DE" sz="1200"/>
              <a:pPr/>
              <a:t>4</a:t>
            </a:fld>
            <a:endParaRPr lang="de-DE" altLang="de-DE"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03B99501-9D41-4334-B3C5-D76B0B00A007}" type="slidenum">
              <a:rPr lang="de-DE" altLang="de-DE" sz="1200"/>
              <a:pPr/>
              <a:t>40</a:t>
            </a:fld>
            <a:endParaRPr lang="de-DE" altLang="de-DE"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F4536113-3F74-4833-AFC2-5E37FB773A23}" type="slidenum">
              <a:rPr lang="de-DE" altLang="de-DE" sz="1200"/>
              <a:pPr/>
              <a:t>41</a:t>
            </a:fld>
            <a:endParaRPr lang="de-DE" altLang="de-DE"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F3616119-6C21-4C94-9F0E-8A73B5E17FEE}" type="slidenum">
              <a:rPr lang="de-DE" altLang="de-DE" sz="1200"/>
              <a:pPr/>
              <a:t>42</a:t>
            </a:fld>
            <a:endParaRPr lang="de-DE" altLang="de-DE"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990142D7-4818-479A-9A93-C23B27D3CFBF}" type="slidenum">
              <a:rPr lang="de-DE" altLang="de-DE" sz="1200"/>
              <a:pPr/>
              <a:t>43</a:t>
            </a:fld>
            <a:endParaRPr lang="de-DE" altLang="de-DE"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64D914D4-C875-43FB-9428-A7273CA334FD}" type="slidenum">
              <a:rPr lang="de-DE" altLang="de-DE" sz="1200"/>
              <a:pPr/>
              <a:t>44</a:t>
            </a:fld>
            <a:endParaRPr lang="de-DE" altLang="de-DE"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9C3A50A2-CCBB-4F48-8808-79E02D35ECD7}" type="slidenum">
              <a:rPr lang="de-DE" altLang="de-DE" sz="1200"/>
              <a:pPr/>
              <a:t>45</a:t>
            </a:fld>
            <a:endParaRPr lang="de-DE" altLang="de-DE"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67747B2C-29A4-4840-9145-685D5083095D}" type="slidenum">
              <a:rPr lang="de-DE" altLang="de-DE" sz="1200"/>
              <a:pPr/>
              <a:t>46</a:t>
            </a:fld>
            <a:endParaRPr lang="de-DE" altLang="de-DE"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AF64678A-EF31-41E6-B67C-D60598CA983C}" type="slidenum">
              <a:rPr lang="de-DE" altLang="de-DE" sz="1200"/>
              <a:pPr/>
              <a:t>47</a:t>
            </a:fld>
            <a:endParaRPr lang="de-DE" altLang="de-DE"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03629F9E-7E33-4CF7-9FAA-3379AC869D01}" type="slidenum">
              <a:rPr lang="de-DE" altLang="de-DE" sz="1200"/>
              <a:pPr/>
              <a:t>48</a:t>
            </a:fld>
            <a:endParaRPr lang="de-DE" altLang="de-DE"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4A360B29-D757-44BD-85DF-E0856AF84C09}" type="slidenum">
              <a:rPr lang="de-DE" altLang="de-DE" sz="1200"/>
              <a:pPr/>
              <a:t>49</a:t>
            </a:fld>
            <a:endParaRPr lang="de-DE" altLang="de-DE"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EC6BC973-05C2-4771-AF2D-35EF608561D7}" type="slidenum">
              <a:rPr lang="de-DE" altLang="de-DE" sz="1200"/>
              <a:pPr/>
              <a:t>5</a:t>
            </a:fld>
            <a:endParaRPr lang="de-DE" altLang="de-DE"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A0ACB30C-B77A-46B9-BBB6-05C282C09944}" type="slidenum">
              <a:rPr lang="de-DE" altLang="de-DE" sz="1200"/>
              <a:pPr/>
              <a:t>50</a:t>
            </a:fld>
            <a:endParaRPr lang="de-DE" altLang="de-DE"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B198F98B-CB28-47E9-8D27-A16EC4B2BC6C}" type="slidenum">
              <a:rPr lang="de-DE" altLang="de-DE" sz="1200"/>
              <a:pPr/>
              <a:t>51</a:t>
            </a:fld>
            <a:endParaRPr lang="de-DE" altLang="de-DE"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984EF763-9C66-47DA-AF42-2CE00BA0AF78}" type="slidenum">
              <a:rPr lang="de-DE" altLang="de-DE" sz="1200"/>
              <a:pPr/>
              <a:t>52</a:t>
            </a:fld>
            <a:endParaRPr lang="de-DE" altLang="de-DE"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37CE347B-8E05-4DB2-9483-8BE9B1E81F77}" type="slidenum">
              <a:rPr lang="de-DE" altLang="de-DE" sz="1200"/>
              <a:pPr/>
              <a:t>53</a:t>
            </a:fld>
            <a:endParaRPr lang="de-DE" altLang="de-DE"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DD866C67-6A42-4790-B0DE-763D945A8643}" type="slidenum">
              <a:rPr lang="de-DE" altLang="de-DE" sz="1200"/>
              <a:pPr/>
              <a:t>54</a:t>
            </a:fld>
            <a:endParaRPr lang="de-DE" altLang="de-DE"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C0BC88AB-2F67-4598-9BE2-FB1AE1958789}" type="slidenum">
              <a:rPr lang="de-DE" altLang="de-DE" sz="1200"/>
              <a:pPr/>
              <a:t>55</a:t>
            </a:fld>
            <a:endParaRPr lang="de-DE" altLang="de-DE"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1D8BD875-DE23-445E-8221-34F038FBCE85}" type="slidenum">
              <a:rPr lang="de-DE" altLang="de-DE" sz="1200"/>
              <a:pPr/>
              <a:t>56</a:t>
            </a:fld>
            <a:endParaRPr lang="de-DE" altLang="de-DE"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722F5ECA-CD47-47E5-9827-CA29A893F0A2}" type="slidenum">
              <a:rPr lang="de-DE" altLang="de-DE" sz="1200"/>
              <a:pPr/>
              <a:t>57</a:t>
            </a:fld>
            <a:endParaRPr lang="de-DE" altLang="de-DE"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F7D6E832-91DF-4B11-92B1-ECC4F62F105F}" type="slidenum">
              <a:rPr lang="de-DE" altLang="de-DE" sz="1200"/>
              <a:pPr/>
              <a:t>58</a:t>
            </a:fld>
            <a:endParaRPr lang="de-DE" altLang="de-DE"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E05B9463-E7C7-4306-9B66-25FD5E501088}" type="slidenum">
              <a:rPr lang="de-DE" altLang="de-DE" sz="1200"/>
              <a:pPr/>
              <a:t>59</a:t>
            </a:fld>
            <a:endParaRPr lang="de-DE" altLang="de-DE"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6E3C43F1-67DB-43D2-8620-258ED60C15A2}" type="slidenum">
              <a:rPr lang="de-DE" altLang="de-DE" sz="1200"/>
              <a:pPr/>
              <a:t>6</a:t>
            </a:fld>
            <a:endParaRPr lang="de-DE" altLang="de-DE"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60790B0B-0113-4C35-A4A5-769176992C0A}" type="slidenum">
              <a:rPr lang="de-DE" altLang="de-DE" sz="1200"/>
              <a:pPr/>
              <a:t>60</a:t>
            </a:fld>
            <a:endParaRPr lang="de-DE" altLang="de-DE"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50BD7A9A-DF82-4174-9645-5DA749DBC683}" type="slidenum">
              <a:rPr lang="de-DE" altLang="de-DE" sz="1200"/>
              <a:pPr/>
              <a:t>61</a:t>
            </a:fld>
            <a:endParaRPr lang="de-DE" altLang="de-DE"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308054F4-5118-4F36-89AB-DA8E74D496D8}" type="slidenum">
              <a:rPr lang="de-DE" altLang="de-DE" sz="1200"/>
              <a:pPr/>
              <a:t>7</a:t>
            </a:fld>
            <a:endParaRPr lang="de-DE" altLang="de-DE"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6BFC4EAC-E8A0-4E26-92BB-00B5E543BAA7}" type="slidenum">
              <a:rPr lang="de-DE" altLang="de-DE" sz="1200"/>
              <a:pPr/>
              <a:t>8</a:t>
            </a:fld>
            <a:endParaRPr lang="de-DE" altLang="de-DE"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fld id="{F947CF5E-3B96-4AC4-8ADB-CE84B98F73B7}" type="slidenum">
              <a:rPr lang="de-DE" altLang="de-DE" sz="1200"/>
              <a:pPr/>
              <a:t>9</a:t>
            </a:fld>
            <a:endParaRPr lang="de-DE" altLang="de-DE"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sp>
        <p:nvSpPr>
          <p:cNvPr id="180226" name="Rectangle 2"/>
          <p:cNvSpPr>
            <a:spLocks noGrp="1" noChangeArrowheads="1"/>
          </p:cNvSpPr>
          <p:nvPr>
            <p:ph type="ctrTitle" sz="quarter"/>
          </p:nvPr>
        </p:nvSpPr>
        <p:spPr>
          <a:xfrm>
            <a:off x="685800" y="2286000"/>
            <a:ext cx="7772400" cy="1143000"/>
          </a:xfrm>
        </p:spPr>
        <p:txBody>
          <a:bodyPr/>
          <a:lstStyle>
            <a:lvl1pPr>
              <a:defRPr/>
            </a:lvl1pPr>
          </a:lstStyle>
          <a:p>
            <a:pPr lvl="0"/>
            <a:r>
              <a:rPr lang="de-DE" altLang="de-DE" noProof="0"/>
              <a:t>Hier klicken, um Master-Titelformat zu bearbeiten.</a:t>
            </a:r>
          </a:p>
        </p:txBody>
      </p:sp>
      <p:sp>
        <p:nvSpPr>
          <p:cNvPr id="180227" name="Rectangle 3"/>
          <p:cNvSpPr>
            <a:spLocks noGrp="1" noChangeArrowheads="1"/>
          </p:cNvSpPr>
          <p:nvPr>
            <p:ph type="subTitle" sz="quarter" idx="1"/>
          </p:nvPr>
        </p:nvSpPr>
        <p:spPr>
          <a:xfrm>
            <a:off x="2057400" y="4114800"/>
            <a:ext cx="6400800" cy="1752600"/>
          </a:xfrm>
        </p:spPr>
        <p:txBody>
          <a:bodyPr/>
          <a:lstStyle>
            <a:lvl1pPr marL="536575" indent="-536575">
              <a:defRPr>
                <a:effectLst/>
              </a:defRPr>
            </a:lvl1pPr>
          </a:lstStyle>
          <a:p>
            <a:pPr lvl="0"/>
            <a:r>
              <a:rPr lang="de-DE" altLang="de-DE" noProof="0"/>
              <a:t>Hier klicken, um Master-Untertitelformat zu bearbeiten.</a:t>
            </a:r>
          </a:p>
        </p:txBody>
      </p:sp>
      <p:sp>
        <p:nvSpPr>
          <p:cNvPr id="4" name="Rectangle 4"/>
          <p:cNvSpPr>
            <a:spLocks noGrp="1" noChangeArrowheads="1"/>
          </p:cNvSpPr>
          <p:nvPr>
            <p:ph type="dt" sz="quarter" idx="10"/>
          </p:nvPr>
        </p:nvSpPr>
        <p:spPr/>
        <p:txBody>
          <a:bodyPr/>
          <a:lstStyle>
            <a:lvl1pPr>
              <a:defRPr smtClean="0"/>
            </a:lvl1pPr>
          </a:lstStyle>
          <a:p>
            <a:pPr>
              <a:defRPr/>
            </a:pPr>
            <a:endParaRPr lang="de-DE" altLang="de-DE"/>
          </a:p>
        </p:txBody>
      </p:sp>
      <p:sp>
        <p:nvSpPr>
          <p:cNvPr id="5" name="Rectangle 5"/>
          <p:cNvSpPr>
            <a:spLocks noGrp="1" noChangeArrowheads="1"/>
          </p:cNvSpPr>
          <p:nvPr>
            <p:ph type="ftr" sz="quarter" idx="11"/>
          </p:nvPr>
        </p:nvSpPr>
        <p:spPr bwMode="auto">
          <a:xfrm>
            <a:off x="3124200" y="61722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smtClean="0">
                <a:effectLst/>
              </a:defRPr>
            </a:lvl1pPr>
          </a:lstStyle>
          <a:p>
            <a:pPr>
              <a:defRPr/>
            </a:pPr>
            <a:endParaRPr lang="de-DE" altLang="de-DE"/>
          </a:p>
        </p:txBody>
      </p:sp>
      <p:sp>
        <p:nvSpPr>
          <p:cNvPr id="6" name="Rectangle 6"/>
          <p:cNvSpPr>
            <a:spLocks noGrp="1" noChangeArrowheads="1"/>
          </p:cNvSpPr>
          <p:nvPr>
            <p:ph type="sldNum" sz="quarter" idx="12"/>
          </p:nvPr>
        </p:nvSpPr>
        <p:spPr/>
        <p:txBody>
          <a:bodyPr/>
          <a:lstStyle>
            <a:lvl1pPr>
              <a:defRPr smtClean="0"/>
            </a:lvl1pPr>
          </a:lstStyle>
          <a:p>
            <a:pPr>
              <a:defRPr/>
            </a:pPr>
            <a:endParaRPr lang="de-DE" altLang="de-DE"/>
          </a:p>
        </p:txBody>
      </p:sp>
    </p:spTree>
    <p:extLst>
      <p:ext uri="{BB962C8B-B14F-4D97-AF65-F5344CB8AC3E}">
        <p14:creationId xmlns:p14="http://schemas.microsoft.com/office/powerpoint/2010/main" val="359856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97207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50050" y="765175"/>
            <a:ext cx="2165350" cy="53308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50825" y="765175"/>
            <a:ext cx="6346825" cy="53308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20916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250825" y="765175"/>
            <a:ext cx="8642350" cy="987425"/>
          </a:xfrm>
        </p:spPr>
        <p:txBody>
          <a:bodyPr/>
          <a:lstStyle/>
          <a:p>
            <a:r>
              <a:rPr lang="de-DE"/>
              <a:t>Titelmasterformat durch Klicken bearbeiten</a:t>
            </a:r>
          </a:p>
        </p:txBody>
      </p:sp>
      <p:sp>
        <p:nvSpPr>
          <p:cNvPr id="3" name="Inhaltsplatzhalter 2"/>
          <p:cNvSpPr>
            <a:spLocks noGrp="1"/>
          </p:cNvSpPr>
          <p:nvPr>
            <p:ph sz="quarter" idx="1"/>
          </p:nvPr>
        </p:nvSpPr>
        <p:spPr>
          <a:xfrm>
            <a:off x="250825" y="1752600"/>
            <a:ext cx="4256088" cy="2095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59313" y="1752600"/>
            <a:ext cx="4256087" cy="2095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250825" y="4000500"/>
            <a:ext cx="4256088" cy="2095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59313" y="4000500"/>
            <a:ext cx="4256087" cy="2095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845909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50825" y="765175"/>
            <a:ext cx="8642350" cy="987425"/>
          </a:xfrm>
        </p:spPr>
        <p:txBody>
          <a:bodyPr/>
          <a:lstStyle/>
          <a:p>
            <a:r>
              <a:rPr lang="de-DE"/>
              <a:t>Titelmasterformat durch Klicken bearbeiten</a:t>
            </a:r>
          </a:p>
        </p:txBody>
      </p:sp>
      <p:sp>
        <p:nvSpPr>
          <p:cNvPr id="3" name="Tabellenplatzhalter 2"/>
          <p:cNvSpPr>
            <a:spLocks noGrp="1"/>
          </p:cNvSpPr>
          <p:nvPr>
            <p:ph type="tbl" idx="1"/>
          </p:nvPr>
        </p:nvSpPr>
        <p:spPr>
          <a:xfrm>
            <a:off x="250825" y="1752600"/>
            <a:ext cx="8664575" cy="4343400"/>
          </a:xfrm>
        </p:spPr>
        <p:txBody>
          <a:bodyPr/>
          <a:lstStyle/>
          <a:p>
            <a:pPr lvl="0"/>
            <a:endParaRPr lang="de-DE" noProof="0"/>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40963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05450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49361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0825" y="1752600"/>
            <a:ext cx="425608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9313" y="1752600"/>
            <a:ext cx="425608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70741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179736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192071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315163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63185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sldNum" sz="quarter" idx="11"/>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47317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bwMode="auto">
          <a:xfrm>
            <a:off x="250825" y="765175"/>
            <a:ext cx="86423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a:t>Hier klicken, um Master-Titelformat zu bearbeiten.</a:t>
            </a:r>
          </a:p>
        </p:txBody>
      </p:sp>
      <p:sp>
        <p:nvSpPr>
          <p:cNvPr id="179203" name="Rectangle 3"/>
          <p:cNvSpPr>
            <a:spLocks noGrp="1" noChangeArrowheads="1"/>
          </p:cNvSpPr>
          <p:nvPr>
            <p:ph type="body" idx="1"/>
          </p:nvPr>
        </p:nvSpPr>
        <p:spPr bwMode="auto">
          <a:xfrm>
            <a:off x="250825" y="1752600"/>
            <a:ext cx="86645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a:t>Hier klicken, um Master-Textformat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79204" name="Rectangle 4"/>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l">
              <a:defRPr sz="1400" smtClean="0">
                <a:effectLst/>
              </a:defRPr>
            </a:lvl1pPr>
          </a:lstStyle>
          <a:p>
            <a:pPr>
              <a:defRPr/>
            </a:pPr>
            <a:endParaRPr lang="de-DE" altLang="de-DE"/>
          </a:p>
        </p:txBody>
      </p:sp>
      <p:sp>
        <p:nvSpPr>
          <p:cNvPr id="179205" name="Rectangle 5"/>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smtClean="0">
                <a:effectLst/>
              </a:defRPr>
            </a:lvl1pPr>
          </a:lstStyle>
          <a:p>
            <a:pPr>
              <a:defRPr/>
            </a:pPr>
            <a:endParaRPr lang="de-DE" altLang="de-DE"/>
          </a:p>
        </p:txBody>
      </p:sp>
      <p:pic>
        <p:nvPicPr>
          <p:cNvPr id="1030" name="Picture 6" descr="phonologi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0338" y="115888"/>
            <a:ext cx="3671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kh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8763" y="-11113"/>
            <a:ext cx="85725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8" name="Line 8"/>
          <p:cNvSpPr>
            <a:spLocks noChangeShapeType="1"/>
          </p:cNvSpPr>
          <p:nvPr/>
        </p:nvSpPr>
        <p:spPr bwMode="auto">
          <a:xfrm>
            <a:off x="250825" y="765175"/>
            <a:ext cx="8642350"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Tree>
  </p:cSld>
  <p:clrMap bg1="lt1" tx1="dk1" bg2="lt2" tx2="dk2" accent1="accent1" accent2="accent2" accent3="accent3" accent4="accent4" accent5="accent5" accent6="accent6" hlink="hlink" folHlink="folHlink"/>
  <p:sldLayoutIdLst>
    <p:sldLayoutId id="2147483679"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wipe(left)">
                                      <p:cBhvr>
                                        <p:cTn id="7" dur="500"/>
                                        <p:tgtEl>
                                          <p:spTgt spid="179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9203">
                                            <p:txEl>
                                              <p:pRg st="1" end="1"/>
                                            </p:txEl>
                                          </p:spTgt>
                                        </p:tgtEl>
                                        <p:attrNameLst>
                                          <p:attrName>style.visibility</p:attrName>
                                        </p:attrNameLst>
                                      </p:cBhvr>
                                      <p:to>
                                        <p:strVal val="visible"/>
                                      </p:to>
                                    </p:set>
                                    <p:animEffect transition="in" filter="wipe(left)">
                                      <p:cBhvr>
                                        <p:cTn id="12" dur="500"/>
                                        <p:tgtEl>
                                          <p:spTgt spid="179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9203">
                                            <p:txEl>
                                              <p:pRg st="2" end="2"/>
                                            </p:txEl>
                                          </p:spTgt>
                                        </p:tgtEl>
                                        <p:attrNameLst>
                                          <p:attrName>style.visibility</p:attrName>
                                        </p:attrNameLst>
                                      </p:cBhvr>
                                      <p:to>
                                        <p:strVal val="visible"/>
                                      </p:to>
                                    </p:set>
                                    <p:animEffect transition="in" filter="wipe(left)">
                                      <p:cBhvr>
                                        <p:cTn id="17" dur="500"/>
                                        <p:tgtEl>
                                          <p:spTgt spid="179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9203">
                                            <p:txEl>
                                              <p:pRg st="3" end="3"/>
                                            </p:txEl>
                                          </p:spTgt>
                                        </p:tgtEl>
                                        <p:attrNameLst>
                                          <p:attrName>style.visibility</p:attrName>
                                        </p:attrNameLst>
                                      </p:cBhvr>
                                      <p:to>
                                        <p:strVal val="visible"/>
                                      </p:to>
                                    </p:set>
                                    <p:animEffect transition="in" filter="wipe(left)">
                                      <p:cBhvr>
                                        <p:cTn id="22" dur="500"/>
                                        <p:tgtEl>
                                          <p:spTgt spid="17920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9203">
                                            <p:txEl>
                                              <p:pRg st="4" end="4"/>
                                            </p:txEl>
                                          </p:spTgt>
                                        </p:tgtEl>
                                        <p:attrNameLst>
                                          <p:attrName>style.visibility</p:attrName>
                                        </p:attrNameLst>
                                      </p:cBhvr>
                                      <p:to>
                                        <p:strVal val="visible"/>
                                      </p:to>
                                    </p:set>
                                    <p:animEffect transition="in" filter="wipe(left)">
                                      <p:cBhvr>
                                        <p:cTn id="25" dur="500"/>
                                        <p:tgtEl>
                                          <p:spTgt spid="179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bldLvl="4" autoUpdateAnimBg="0">
        <p:tmplLst>
          <p:tmpl lvl="1">
            <p:tnLst>
              <p:par>
                <p:cTn presetID="22" presetClass="entr" presetSubtype="8" fill="hold" nodeType="clickEffect">
                  <p:stCondLst>
                    <p:cond delay="0"/>
                  </p:stCondLst>
                  <p:childTnLst>
                    <p:set>
                      <p:cBhvr>
                        <p:cTn dur="1" fill="hold">
                          <p:stCondLst>
                            <p:cond delay="0"/>
                          </p:stCondLst>
                        </p:cTn>
                        <p:tgtEl>
                          <p:spTgt spid="179203"/>
                        </p:tgtEl>
                        <p:attrNameLst>
                          <p:attrName>style.visibility</p:attrName>
                        </p:attrNameLst>
                      </p:cBhvr>
                      <p:to>
                        <p:strVal val="visible"/>
                      </p:to>
                    </p:set>
                    <p:animEffect transition="in" filter="wipe(left)">
                      <p:cBhvr>
                        <p:cTn dur="500"/>
                        <p:tgtEl>
                          <p:spTgt spid="17920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79203"/>
                        </p:tgtEl>
                        <p:attrNameLst>
                          <p:attrName>style.visibility</p:attrName>
                        </p:attrNameLst>
                      </p:cBhvr>
                      <p:to>
                        <p:strVal val="visible"/>
                      </p:to>
                    </p:set>
                    <p:animEffect transition="in" filter="wipe(left)">
                      <p:cBhvr>
                        <p:cTn dur="500"/>
                        <p:tgtEl>
                          <p:spTgt spid="17920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79203"/>
                        </p:tgtEl>
                        <p:attrNameLst>
                          <p:attrName>style.visibility</p:attrName>
                        </p:attrNameLst>
                      </p:cBhvr>
                      <p:to>
                        <p:strVal val="visible"/>
                      </p:to>
                    </p:set>
                    <p:animEffect transition="in" filter="wipe(left)">
                      <p:cBhvr>
                        <p:cTn dur="500"/>
                        <p:tgtEl>
                          <p:spTgt spid="17920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79203"/>
                        </p:tgtEl>
                        <p:attrNameLst>
                          <p:attrName>style.visibility</p:attrName>
                        </p:attrNameLst>
                      </p:cBhvr>
                      <p:to>
                        <p:strVal val="visible"/>
                      </p:to>
                    </p:set>
                    <p:animEffect transition="in" filter="wipe(left)">
                      <p:cBhvr>
                        <p:cTn dur="500"/>
                        <p:tgtEl>
                          <p:spTgt spid="17920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79203"/>
                        </p:tgtEl>
                        <p:attrNameLst>
                          <p:attrName>style.visibility</p:attrName>
                        </p:attrNameLst>
                      </p:cBhvr>
                      <p:to>
                        <p:strVal val="visible"/>
                      </p:to>
                    </p:set>
                    <p:animEffect transition="in" filter="wipe(left)">
                      <p:cBhvr>
                        <p:cTn dur="500"/>
                        <p:tgtEl>
                          <p:spTgt spid="179203"/>
                        </p:tgtEl>
                      </p:cBhvr>
                    </p:animEffect>
                  </p:childTnLst>
                </p:cTn>
              </p:par>
            </p:tnLst>
          </p:tmpl>
        </p:tmplLst>
      </p:bldP>
    </p:bldLst>
  </p:timing>
  <p:txStyles>
    <p:titleStyle>
      <a:lvl1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2"/>
        </a:buClr>
        <a:buFont typeface="Wingdings 2" pitchFamily="18" charset="2"/>
        <a:buChar char="°"/>
        <a:defRPr kumimoji="1"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3" pitchFamily="18" charset="2"/>
        <a:buChar char="u"/>
        <a:defRPr kumimoji="1" sz="20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80000"/>
        <a:buFont typeface="Wingdings" pitchFamily="2" charset="2"/>
        <a:buChar char="¨"/>
        <a:defRPr kumimoji="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audio" Target="../media/audio1.wav"/><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audio" Target="../media/audio4.wav"/><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emf"/><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audio" Target="../media/audio6.wav"/><Relationship Id="rId5" Type="http://schemas.openxmlformats.org/officeDocument/2006/relationships/image" Target="../media/image11.png"/><Relationship Id="rId4" Type="http://schemas.openxmlformats.org/officeDocument/2006/relationships/audio" Target="../media/audio5.wav"/><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7.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8.wmf"/></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audio" Target="../media/audio8.wav"/><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3"/>
          <p:cNvGrpSpPr>
            <a:grpSpLocks/>
          </p:cNvGrpSpPr>
          <p:nvPr/>
        </p:nvGrpSpPr>
        <p:grpSpPr bwMode="auto">
          <a:xfrm>
            <a:off x="5011738" y="2727325"/>
            <a:ext cx="4132262" cy="3860800"/>
            <a:chOff x="384" y="384"/>
            <a:chExt cx="3840" cy="3840"/>
          </a:xfrm>
        </p:grpSpPr>
        <p:pic>
          <p:nvPicPr>
            <p:cNvPr id="30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384"/>
              <a:ext cx="2405" cy="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Oval 5"/>
            <p:cNvSpPr>
              <a:spLocks noChangeArrowheads="1"/>
            </p:cNvSpPr>
            <p:nvPr/>
          </p:nvSpPr>
          <p:spPr bwMode="auto">
            <a:xfrm>
              <a:off x="3025" y="3120"/>
              <a:ext cx="1103" cy="1104"/>
            </a:xfrm>
            <a:prstGeom prst="ellipse">
              <a:avLst/>
            </a:prstGeom>
            <a:solidFill>
              <a:srgbClr val="FF0000">
                <a:alpha val="50000"/>
              </a:srgbClr>
            </a:solidFill>
            <a:ln>
              <a:noFill/>
            </a:ln>
            <a:effectLst/>
            <a:extLst>
              <a:ext uri="{91240B29-F687-4F45-9708-019B960494DF}">
                <a14:hiddenLine xmlns:a14="http://schemas.microsoft.com/office/drawing/2010/main" w="31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4102" name="Oval 6"/>
            <p:cNvSpPr>
              <a:spLocks noChangeArrowheads="1"/>
            </p:cNvSpPr>
            <p:nvPr/>
          </p:nvSpPr>
          <p:spPr bwMode="auto">
            <a:xfrm>
              <a:off x="2592" y="2497"/>
              <a:ext cx="816" cy="815"/>
            </a:xfrm>
            <a:prstGeom prst="ellipse">
              <a:avLst/>
            </a:prstGeom>
            <a:solidFill>
              <a:srgbClr val="00CCFF">
                <a:alpha val="50000"/>
              </a:srgbClr>
            </a:solidFill>
            <a:ln>
              <a:noFill/>
            </a:ln>
            <a:effectLst/>
            <a:extLst>
              <a:ext uri="{91240B29-F687-4F45-9708-019B960494DF}">
                <a14:hiddenLine xmlns:a14="http://schemas.microsoft.com/office/drawing/2010/main" w="381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4103" name="Oval 7"/>
            <p:cNvSpPr>
              <a:spLocks noChangeArrowheads="1"/>
            </p:cNvSpPr>
            <p:nvPr/>
          </p:nvSpPr>
          <p:spPr bwMode="auto">
            <a:xfrm>
              <a:off x="3408" y="1200"/>
              <a:ext cx="816" cy="816"/>
            </a:xfrm>
            <a:prstGeom prst="ellipse">
              <a:avLst/>
            </a:prstGeom>
            <a:solidFill>
              <a:srgbClr val="339966">
                <a:alpha val="50000"/>
              </a:srgbClr>
            </a:solidFill>
            <a:ln>
              <a:noFill/>
            </a:ln>
            <a:effectLst/>
            <a:extLst>
              <a:ext uri="{91240B29-F687-4F45-9708-019B960494DF}">
                <a14:hiddenLine xmlns:a14="http://schemas.microsoft.com/office/drawing/2010/main" w="381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4104" name="Oval 8"/>
            <p:cNvSpPr>
              <a:spLocks noChangeArrowheads="1"/>
            </p:cNvSpPr>
            <p:nvPr/>
          </p:nvSpPr>
          <p:spPr bwMode="auto">
            <a:xfrm>
              <a:off x="1777" y="1344"/>
              <a:ext cx="1632" cy="720"/>
            </a:xfrm>
            <a:prstGeom prst="ellipse">
              <a:avLst/>
            </a:prstGeom>
            <a:solidFill>
              <a:srgbClr val="FFFF00">
                <a:alpha val="50000"/>
              </a:srgbClr>
            </a:solidFill>
            <a:ln>
              <a:noFill/>
            </a:ln>
            <a:effectLst/>
            <a:extLst>
              <a:ext uri="{91240B29-F687-4F45-9708-019B960494DF}">
                <a14:hiddenLine xmlns:a14="http://schemas.microsoft.com/office/drawing/2010/main" w="381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4108" name="AutoShape 12"/>
            <p:cNvSpPr>
              <a:spLocks noChangeArrowheads="1"/>
            </p:cNvSpPr>
            <p:nvPr/>
          </p:nvSpPr>
          <p:spPr bwMode="auto">
            <a:xfrm flipH="1">
              <a:off x="384" y="1151"/>
              <a:ext cx="1584" cy="576"/>
            </a:xfrm>
            <a:prstGeom prst="wedgeRectCallout">
              <a:avLst>
                <a:gd name="adj1" fmla="val -73296"/>
                <a:gd name="adj2" fmla="val 77949"/>
              </a:avLst>
            </a:prstGeom>
            <a:solidFill>
              <a:schemeClr val="accent1"/>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altLang="de-DE" sz="1600" b="1">
                  <a:effectLst>
                    <a:outerShdw blurRad="38100" dist="38100" dir="2700000" algn="tl">
                      <a:srgbClr val="C0C0C0"/>
                    </a:outerShdw>
                  </a:effectLst>
                  <a:latin typeface="Arial" charset="0"/>
                </a:rPr>
                <a:t>Artikulations-</a:t>
              </a:r>
            </a:p>
            <a:p>
              <a:pPr>
                <a:defRPr/>
              </a:pPr>
              <a:r>
                <a:rPr lang="de-DE" altLang="de-DE" sz="1600" b="1">
                  <a:effectLst>
                    <a:outerShdw blurRad="38100" dist="38100" dir="2700000" algn="tl">
                      <a:srgbClr val="C0C0C0"/>
                    </a:outerShdw>
                  </a:effectLst>
                  <a:latin typeface="Arial" charset="0"/>
                </a:rPr>
                <a:t>prozess</a:t>
              </a:r>
            </a:p>
          </p:txBody>
        </p:sp>
      </p:grpSp>
      <p:sp>
        <p:nvSpPr>
          <p:cNvPr id="4098" name="Rectangle 2"/>
          <p:cNvSpPr>
            <a:spLocks noGrp="1" noChangeArrowheads="1"/>
          </p:cNvSpPr>
          <p:nvPr>
            <p:ph type="ctrTitle"/>
          </p:nvPr>
        </p:nvSpPr>
        <p:spPr>
          <a:xfrm>
            <a:off x="685800" y="2286000"/>
            <a:ext cx="7023100" cy="1143000"/>
          </a:xfrm>
        </p:spPr>
        <p:txBody>
          <a:bodyPr/>
          <a:lstStyle/>
          <a:p>
            <a:pPr>
              <a:defRPr/>
            </a:pPr>
            <a:r>
              <a:rPr lang="de-DE" altLang="de-DE"/>
              <a:t>Einführung in die </a:t>
            </a:r>
            <a:br>
              <a:rPr lang="de-DE" altLang="de-DE"/>
            </a:br>
            <a:r>
              <a:rPr lang="de-DE" altLang="de-DE"/>
              <a:t>Phonetik und Phonologie</a:t>
            </a:r>
          </a:p>
        </p:txBody>
      </p:sp>
      <p:sp>
        <p:nvSpPr>
          <p:cNvPr id="3076" name="Rectangle 3"/>
          <p:cNvSpPr>
            <a:spLocks noGrp="1" noChangeArrowheads="1"/>
          </p:cNvSpPr>
          <p:nvPr>
            <p:ph type="subTitle" idx="1"/>
          </p:nvPr>
        </p:nvSpPr>
        <p:spPr>
          <a:xfrm>
            <a:off x="1854200" y="4114800"/>
            <a:ext cx="4495800" cy="1752600"/>
          </a:xfrm>
          <a:noFill/>
        </p:spPr>
        <p:txBody>
          <a:bodyPr/>
          <a:lstStyle/>
          <a:p>
            <a:r>
              <a:rPr lang="de-DE" altLang="de-DE"/>
              <a:t>Artikulations-Prozess: Teil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de-DE" altLang="de-DE"/>
              <a:t>Artikulation</a:t>
            </a:r>
          </a:p>
        </p:txBody>
      </p:sp>
      <p:sp>
        <p:nvSpPr>
          <p:cNvPr id="112643" name="Rectangle 3"/>
          <p:cNvSpPr>
            <a:spLocks noGrp="1" noChangeArrowheads="1"/>
          </p:cNvSpPr>
          <p:nvPr>
            <p:ph type="body" idx="1"/>
          </p:nvPr>
        </p:nvSpPr>
        <p:spPr>
          <a:xfrm>
            <a:off x="250825" y="1752600"/>
            <a:ext cx="8664575" cy="587375"/>
          </a:xfrm>
        </p:spPr>
        <p:txBody>
          <a:bodyPr/>
          <a:lstStyle/>
          <a:p>
            <a:pPr marL="476250" indent="-476250">
              <a:tabLst>
                <a:tab pos="4568825" algn="l"/>
              </a:tabLst>
              <a:defRPr/>
            </a:pPr>
            <a:r>
              <a:rPr lang="de-DE" altLang="de-DE" dirty="0">
                <a:cs typeface="Times New Roman" pitchFamily="18" charset="0"/>
              </a:rPr>
              <a:t>Plosivlaute	</a:t>
            </a:r>
            <a:r>
              <a:rPr lang="de-DE" altLang="de-DE" dirty="0">
                <a:solidFill>
                  <a:schemeClr val="accent2"/>
                </a:solidFill>
                <a:ea typeface="Tahoma" panose="020B0604030504040204" pitchFamily="34" charset="0"/>
                <a:cs typeface="Tahoma" panose="020B0604030504040204" pitchFamily="34" charset="0"/>
              </a:rPr>
              <a:t>/p b t d k g/</a:t>
            </a:r>
          </a:p>
        </p:txBody>
      </p:sp>
      <p:sp>
        <p:nvSpPr>
          <p:cNvPr id="112644" name="Rectangle 4"/>
          <p:cNvSpPr>
            <a:spLocks noChangeArrowheads="1"/>
          </p:cNvSpPr>
          <p:nvPr/>
        </p:nvSpPr>
        <p:spPr bwMode="auto">
          <a:xfrm>
            <a:off x="250825" y="5610225"/>
            <a:ext cx="7772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476250" indent="-476250" algn="l">
              <a:tabLst>
                <a:tab pos="4568825" algn="l"/>
              </a:tabLst>
              <a:defRPr kumimoji="1" sz="2400">
                <a:solidFill>
                  <a:schemeClr val="tx1"/>
                </a:solidFill>
                <a:latin typeface="Times New Roman" pitchFamily="18" charset="0"/>
              </a:defRPr>
            </a:lvl1pPr>
            <a:lvl2pPr marL="952500" indent="-285750" algn="l">
              <a:tabLst>
                <a:tab pos="4568825" algn="l"/>
              </a:tabLst>
              <a:defRPr kumimoji="1" sz="2400">
                <a:solidFill>
                  <a:schemeClr val="tx1"/>
                </a:solidFill>
                <a:latin typeface="Times New Roman" pitchFamily="18" charset="0"/>
              </a:defRPr>
            </a:lvl2pPr>
            <a:lvl3pPr marL="1371600" indent="-228600" algn="l">
              <a:tabLst>
                <a:tab pos="4568825" algn="l"/>
              </a:tabLst>
              <a:defRPr kumimoji="1" sz="2400">
                <a:solidFill>
                  <a:schemeClr val="tx1"/>
                </a:solidFill>
                <a:latin typeface="Times New Roman" pitchFamily="18" charset="0"/>
              </a:defRPr>
            </a:lvl3pPr>
            <a:lvl4pPr marL="1790700" indent="-228600" algn="l">
              <a:tabLst>
                <a:tab pos="4568825" algn="l"/>
              </a:tabLst>
              <a:defRPr kumimoji="1" sz="2400">
                <a:solidFill>
                  <a:schemeClr val="tx1"/>
                </a:solidFill>
                <a:latin typeface="Times New Roman" pitchFamily="18" charset="0"/>
              </a:defRPr>
            </a:lvl4pPr>
            <a:lvl5pPr marL="2209800" indent="-228600" algn="l">
              <a:tabLst>
                <a:tab pos="4568825" algn="l"/>
              </a:tabLst>
              <a:defRPr kumimoji="1" sz="2400">
                <a:solidFill>
                  <a:schemeClr val="tx1"/>
                </a:solidFill>
                <a:latin typeface="Times New Roman" pitchFamily="18" charset="0"/>
              </a:defRPr>
            </a:lvl5pPr>
            <a:lvl6pPr marL="2667000" indent="-228600" eaLnBrk="0" fontAlgn="base" hangingPunct="0">
              <a:spcBef>
                <a:spcPct val="0"/>
              </a:spcBef>
              <a:spcAft>
                <a:spcPct val="0"/>
              </a:spcAft>
              <a:tabLst>
                <a:tab pos="4568825" algn="l"/>
              </a:tabLst>
              <a:defRPr kumimoji="1" sz="2400">
                <a:solidFill>
                  <a:schemeClr val="tx1"/>
                </a:solidFill>
                <a:latin typeface="Times New Roman" pitchFamily="18" charset="0"/>
              </a:defRPr>
            </a:lvl6pPr>
            <a:lvl7pPr marL="3124200" indent="-228600" eaLnBrk="0" fontAlgn="base" hangingPunct="0">
              <a:spcBef>
                <a:spcPct val="0"/>
              </a:spcBef>
              <a:spcAft>
                <a:spcPct val="0"/>
              </a:spcAft>
              <a:tabLst>
                <a:tab pos="4568825" algn="l"/>
              </a:tabLst>
              <a:defRPr kumimoji="1" sz="2400">
                <a:solidFill>
                  <a:schemeClr val="tx1"/>
                </a:solidFill>
                <a:latin typeface="Times New Roman" pitchFamily="18" charset="0"/>
              </a:defRPr>
            </a:lvl7pPr>
            <a:lvl8pPr marL="3581400" indent="-228600" eaLnBrk="0" fontAlgn="base" hangingPunct="0">
              <a:spcBef>
                <a:spcPct val="0"/>
              </a:spcBef>
              <a:spcAft>
                <a:spcPct val="0"/>
              </a:spcAft>
              <a:tabLst>
                <a:tab pos="4568825" algn="l"/>
              </a:tabLst>
              <a:defRPr kumimoji="1" sz="2400">
                <a:solidFill>
                  <a:schemeClr val="tx1"/>
                </a:solidFill>
                <a:latin typeface="Times New Roman" pitchFamily="18" charset="0"/>
              </a:defRPr>
            </a:lvl8pPr>
            <a:lvl9pPr marL="4038600" indent="-228600" eaLnBrk="0" fontAlgn="base" hangingPunct="0">
              <a:spcBef>
                <a:spcPct val="0"/>
              </a:spcBef>
              <a:spcAft>
                <a:spcPct val="0"/>
              </a:spcAft>
              <a:tabLst>
                <a:tab pos="4568825" algn="l"/>
              </a:tabLst>
              <a:defRPr kumimoji="1" sz="2400">
                <a:solidFill>
                  <a:schemeClr val="tx1"/>
                </a:solidFill>
                <a:latin typeface="Times New Roman" pitchFamily="18" charset="0"/>
              </a:defRPr>
            </a:lvl9pPr>
          </a:lstStyle>
          <a:p>
            <a:pPr>
              <a:spcBef>
                <a:spcPct val="20000"/>
              </a:spcBef>
              <a:buClr>
                <a:schemeClr val="accent2"/>
              </a:buClr>
              <a:buFont typeface="Wingdings 2" pitchFamily="18" charset="2"/>
              <a:buChar char="°"/>
              <a:defRPr/>
            </a:pPr>
            <a:r>
              <a:rPr lang="it-IT" altLang="de-DE" dirty="0" err="1">
                <a:effectLst>
                  <a:outerShdw blurRad="38100" dist="38100" dir="2700000" algn="tl">
                    <a:srgbClr val="C0C0C0"/>
                  </a:outerShdw>
                </a:effectLst>
                <a:latin typeface="Arial" charset="0"/>
                <a:cs typeface="Times New Roman" pitchFamily="18" charset="0"/>
              </a:rPr>
              <a:t>Vokale</a:t>
            </a:r>
            <a:r>
              <a:rPr lang="it-IT" altLang="de-DE" b="1" dirty="0">
                <a:effectLst>
                  <a:outerShdw blurRad="38100" dist="38100" dir="2700000" algn="tl">
                    <a:srgbClr val="C0C0C0"/>
                  </a:outerShdw>
                </a:effectLst>
                <a:latin typeface="Arial" charset="0"/>
                <a:cs typeface="Times New Roman" pitchFamily="18" charset="0"/>
              </a:rPr>
              <a:t>	</a:t>
            </a:r>
            <a:r>
              <a:rPr lang="it-IT" altLang="de-DE" dirty="0">
                <a:solidFill>
                  <a:schemeClr val="accent2"/>
                </a:solidFill>
                <a:effectLst>
                  <a:outerShdw blurRad="38100" dist="38100" dir="2700000" algn="tl">
                    <a:srgbClr val="C0C0C0"/>
                  </a:outerShdw>
                </a:effectLst>
                <a:latin typeface="+mn-lt"/>
                <a:cs typeface="Times New Roman" pitchFamily="18" charset="0"/>
              </a:rPr>
              <a:t>/i e æ ɑ ɔ u/</a:t>
            </a:r>
            <a:endParaRPr lang="de-DE" altLang="de-DE" dirty="0">
              <a:solidFill>
                <a:schemeClr val="accent2"/>
              </a:solidFill>
              <a:effectLst>
                <a:outerShdw blurRad="38100" dist="38100" dir="2700000" algn="tl">
                  <a:srgbClr val="C0C0C0"/>
                </a:outerShdw>
              </a:effectLst>
              <a:latin typeface="+mn-lt"/>
              <a:cs typeface="Times New Roman" pitchFamily="18" charset="0"/>
            </a:endParaRPr>
          </a:p>
        </p:txBody>
      </p:sp>
      <p:sp>
        <p:nvSpPr>
          <p:cNvPr id="112647" name="AutoShape 7"/>
          <p:cNvSpPr>
            <a:spLocks/>
          </p:cNvSpPr>
          <p:nvPr/>
        </p:nvSpPr>
        <p:spPr bwMode="auto">
          <a:xfrm>
            <a:off x="2174875" y="2733675"/>
            <a:ext cx="2327275" cy="609600"/>
          </a:xfrm>
          <a:prstGeom prst="borderCallout1">
            <a:avLst>
              <a:gd name="adj1" fmla="val 18750"/>
              <a:gd name="adj2" fmla="val -3273"/>
              <a:gd name="adj3" fmla="val -47657"/>
              <a:gd name="adj4" fmla="val -14255"/>
            </a:avLst>
          </a:prstGeom>
          <a:solidFill>
            <a:schemeClr val="accent1"/>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altLang="de-DE">
                <a:effectLst>
                  <a:outerShdw blurRad="38100" dist="38100" dir="2700000" algn="tl">
                    <a:srgbClr val="C0C0C0"/>
                  </a:outerShdw>
                </a:effectLst>
                <a:latin typeface="Tahoma" pitchFamily="34" charset="0"/>
              </a:rPr>
              <a:t>Totalverschluss</a:t>
            </a:r>
          </a:p>
        </p:txBody>
      </p:sp>
      <p:sp>
        <p:nvSpPr>
          <p:cNvPr id="112648" name="AutoShape 8"/>
          <p:cNvSpPr>
            <a:spLocks/>
          </p:cNvSpPr>
          <p:nvPr/>
        </p:nvSpPr>
        <p:spPr bwMode="auto">
          <a:xfrm>
            <a:off x="2249488" y="4502150"/>
            <a:ext cx="2728912" cy="609600"/>
          </a:xfrm>
          <a:prstGeom prst="borderCallout1">
            <a:avLst>
              <a:gd name="adj1" fmla="val 18750"/>
              <a:gd name="adj2" fmla="val -2792"/>
              <a:gd name="adj3" fmla="val 178648"/>
              <a:gd name="adj4" fmla="val -23676"/>
            </a:avLst>
          </a:prstGeom>
          <a:solidFill>
            <a:schemeClr val="accent1"/>
          </a:solidFill>
          <a:ln w="381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de-DE" altLang="de-DE">
                <a:effectLst>
                  <a:outerShdw blurRad="38100" dist="38100" dir="2700000" algn="tl">
                    <a:srgbClr val="C0C0C0"/>
                  </a:outerShdw>
                </a:effectLst>
                <a:latin typeface="Tahoma" pitchFamily="34" charset="0"/>
              </a:rPr>
              <a:t>Maximale Öffnung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47"/>
                                        </p:tgtEl>
                                        <p:attrNameLst>
                                          <p:attrName>style.visibility</p:attrName>
                                        </p:attrNameLst>
                                      </p:cBhvr>
                                      <p:to>
                                        <p:strVal val="visible"/>
                                      </p:to>
                                    </p:set>
                                    <p:animEffect transition="in" filter="wipe(left)">
                                      <p:cBhvr>
                                        <p:cTn id="7" dur="500"/>
                                        <p:tgtEl>
                                          <p:spTgt spid="1126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8"/>
                                        </p:tgtEl>
                                        <p:attrNameLst>
                                          <p:attrName>style.visibility</p:attrName>
                                        </p:attrNameLst>
                                      </p:cBhvr>
                                      <p:to>
                                        <p:strVal val="visible"/>
                                      </p:to>
                                    </p:set>
                                    <p:animEffect transition="in" filter="wipe(left)">
                                      <p:cBhvr>
                                        <p:cTn id="12" dur="500"/>
                                        <p:tgtEl>
                                          <p:spTgt spid="112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animBg="1" autoUpdateAnimBg="0"/>
      <p:bldP spid="11264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de-DE" altLang="de-DE"/>
              <a:t>Artikulation: Grade der Engebildung</a:t>
            </a:r>
          </a:p>
        </p:txBody>
      </p:sp>
      <p:sp>
        <p:nvSpPr>
          <p:cNvPr id="109571" name="Rectangle 3"/>
          <p:cNvSpPr>
            <a:spLocks noGrp="1" noChangeArrowheads="1"/>
          </p:cNvSpPr>
          <p:nvPr>
            <p:ph type="body" idx="1"/>
          </p:nvPr>
        </p:nvSpPr>
        <p:spPr>
          <a:xfrm>
            <a:off x="258763" y="1989138"/>
            <a:ext cx="8510587" cy="4029075"/>
          </a:xfrm>
        </p:spPr>
        <p:txBody>
          <a:bodyPr/>
          <a:lstStyle/>
          <a:p>
            <a:pPr algn="just">
              <a:defRPr/>
            </a:pPr>
            <a:r>
              <a:rPr lang="de-DE" altLang="de-DE">
                <a:cs typeface="Times New Roman" pitchFamily="18" charset="0"/>
              </a:rPr>
              <a:t>Dazwischen allerdings gibt es noch verschiedene andere Grade und Arten der Engebildung. </a:t>
            </a:r>
          </a:p>
          <a:p>
            <a:pPr algn="just">
              <a:defRPr/>
            </a:pPr>
            <a:r>
              <a:rPr lang="de-DE" altLang="de-DE">
                <a:cs typeface="Times New Roman" pitchFamily="18" charset="0"/>
              </a:rPr>
              <a:t>Traditionell werden die folgenden Lautklassen aus dem jeweiligen Engegrad hergeleitet, wobei am Anfang die Verschlusslaute stehen, bei den nachstehenden Klassen der Engegrad sukzessive größer wird, bis zum Schluss die Vokale mit maximaler Öffnung auftreten.</a:t>
            </a:r>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wipe(left)">
                                      <p:cBhvr>
                                        <p:cTn id="7" dur="5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wipe(left)">
                                      <p:cBhvr>
                                        <p:cTn id="12" dur="5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defRPr/>
            </a:pPr>
            <a:r>
              <a:rPr lang="de-DE" altLang="de-DE"/>
              <a:t>Artikulation</a:t>
            </a:r>
          </a:p>
        </p:txBody>
      </p:sp>
      <p:sp>
        <p:nvSpPr>
          <p:cNvPr id="107523" name="Rectangle 3"/>
          <p:cNvSpPr>
            <a:spLocks noGrp="1" noChangeArrowheads="1"/>
          </p:cNvSpPr>
          <p:nvPr>
            <p:ph type="body" idx="1"/>
          </p:nvPr>
        </p:nvSpPr>
        <p:spPr>
          <a:xfrm>
            <a:off x="728663" y="2746375"/>
            <a:ext cx="7910512" cy="2595563"/>
          </a:xfrm>
        </p:spPr>
        <p:txBody>
          <a:bodyPr/>
          <a:lstStyle/>
          <a:p>
            <a:pPr marL="476250" indent="-476250">
              <a:tabLst>
                <a:tab pos="4568825" algn="l"/>
              </a:tabLst>
              <a:defRPr/>
            </a:pPr>
            <a:r>
              <a:rPr lang="de-DE" altLang="de-DE" dirty="0">
                <a:cs typeface="Times New Roman" pitchFamily="18" charset="0"/>
              </a:rPr>
              <a:t>Affrikaten	</a:t>
            </a:r>
            <a:r>
              <a:rPr lang="de-DE" altLang="de-DE" dirty="0">
                <a:solidFill>
                  <a:schemeClr val="accent2"/>
                </a:solidFill>
                <a:effectLst/>
                <a:latin typeface="Arial" panose="020B0604020202020204" pitchFamily="34" charset="0"/>
                <a:cs typeface="Arial" panose="020B0604020202020204" pitchFamily="34" charset="0"/>
              </a:rPr>
              <a:t>/</a:t>
            </a:r>
            <a:r>
              <a:rPr lang="de-DE" altLang="de-DE" dirty="0" err="1">
                <a:solidFill>
                  <a:schemeClr val="accent2"/>
                </a:solidFill>
                <a:effectLst/>
                <a:latin typeface="Arial" panose="020B0604020202020204" pitchFamily="34" charset="0"/>
                <a:cs typeface="Arial" panose="020B0604020202020204" pitchFamily="34" charset="0"/>
              </a:rPr>
              <a:t>t͡ʃ</a:t>
            </a:r>
            <a:r>
              <a:rPr lang="de-DE" altLang="de-DE" dirty="0">
                <a:solidFill>
                  <a:schemeClr val="accent2"/>
                </a:solidFill>
                <a:effectLst/>
                <a:latin typeface="Arial" panose="020B0604020202020204" pitchFamily="34" charset="0"/>
                <a:cs typeface="Arial" panose="020B0604020202020204" pitchFamily="34" charset="0"/>
              </a:rPr>
              <a:t> </a:t>
            </a:r>
            <a:r>
              <a:rPr lang="de-DE" altLang="de-DE" dirty="0" err="1">
                <a:solidFill>
                  <a:schemeClr val="accent2"/>
                </a:solidFill>
                <a:effectLst/>
                <a:latin typeface="Arial" panose="020B0604020202020204" pitchFamily="34" charset="0"/>
                <a:cs typeface="Arial" panose="020B0604020202020204" pitchFamily="34" charset="0"/>
              </a:rPr>
              <a:t>d͡ʒ</a:t>
            </a:r>
            <a:r>
              <a:rPr lang="de-DE" altLang="de-DE" dirty="0">
                <a:solidFill>
                  <a:schemeClr val="accent2"/>
                </a:solidFill>
                <a:effectLst/>
                <a:latin typeface="Arial" panose="020B0604020202020204" pitchFamily="34" charset="0"/>
                <a:cs typeface="Arial" panose="020B0604020202020204" pitchFamily="34" charset="0"/>
              </a:rPr>
              <a:t>/</a:t>
            </a:r>
          </a:p>
          <a:p>
            <a:pPr marL="476250" indent="-476250">
              <a:tabLst>
                <a:tab pos="4568825" algn="l"/>
              </a:tabLst>
              <a:defRPr/>
            </a:pPr>
            <a:r>
              <a:rPr lang="de-DE" altLang="de-DE" dirty="0">
                <a:cs typeface="Times New Roman" pitchFamily="18" charset="0"/>
              </a:rPr>
              <a:t>Frikative	</a:t>
            </a:r>
            <a:r>
              <a:rPr lang="de-DE" altLang="de-DE" dirty="0">
                <a:solidFill>
                  <a:schemeClr val="accent2"/>
                </a:solidFill>
                <a:cs typeface="Times New Roman" pitchFamily="18" charset="0"/>
              </a:rPr>
              <a:t>/f v θ ð s z ʃ ʒ (h)/</a:t>
            </a:r>
          </a:p>
          <a:p>
            <a:pPr marL="476250" indent="-476250">
              <a:tabLst>
                <a:tab pos="4568825" algn="l"/>
              </a:tabLst>
              <a:defRPr/>
            </a:pPr>
            <a:r>
              <a:rPr lang="de-DE" altLang="de-DE" dirty="0">
                <a:cs typeface="Times New Roman" pitchFamily="18" charset="0"/>
              </a:rPr>
              <a:t>Nasale	</a:t>
            </a:r>
            <a:r>
              <a:rPr lang="de-DE" altLang="de-DE" dirty="0">
                <a:solidFill>
                  <a:schemeClr val="accent2"/>
                </a:solidFill>
                <a:cs typeface="Times New Roman" pitchFamily="18" charset="0"/>
              </a:rPr>
              <a:t>/m n ŋ/</a:t>
            </a:r>
          </a:p>
          <a:p>
            <a:pPr marL="476250" indent="-476250">
              <a:tabLst>
                <a:tab pos="4568825" algn="l"/>
              </a:tabLst>
              <a:defRPr/>
            </a:pPr>
            <a:r>
              <a:rPr lang="de-DE" altLang="de-DE" dirty="0">
                <a:cs typeface="Times New Roman" pitchFamily="18" charset="0"/>
              </a:rPr>
              <a:t>Liquide	</a:t>
            </a:r>
            <a:r>
              <a:rPr lang="de-DE" altLang="de-DE" dirty="0">
                <a:solidFill>
                  <a:schemeClr val="accent2"/>
                </a:solidFill>
                <a:ea typeface="Tahoma" panose="020B0604030504040204" pitchFamily="34" charset="0"/>
                <a:cs typeface="Tahoma" panose="020B0604030504040204" pitchFamily="34" charset="0"/>
              </a:rPr>
              <a:t>/l, r/</a:t>
            </a:r>
          </a:p>
          <a:p>
            <a:pPr marL="476250" indent="-476250">
              <a:tabLst>
                <a:tab pos="4568825" algn="l"/>
              </a:tabLst>
              <a:defRPr/>
            </a:pPr>
            <a:r>
              <a:rPr lang="de-DE" altLang="de-DE" dirty="0">
                <a:cs typeface="Times New Roman" pitchFamily="18" charset="0"/>
              </a:rPr>
              <a:t>Gleitlaute (Halbvokale)	</a:t>
            </a:r>
            <a:r>
              <a:rPr lang="de-DE" altLang="de-DE" dirty="0">
                <a:solidFill>
                  <a:schemeClr val="accent2"/>
                </a:solidFill>
                <a:ea typeface="Tahoma" panose="020B0604030504040204" pitchFamily="34" charset="0"/>
                <a:cs typeface="Tahoma" panose="020B0604030504040204" pitchFamily="34" charset="0"/>
              </a:rPr>
              <a:t>/j w/</a:t>
            </a:r>
          </a:p>
        </p:txBody>
      </p:sp>
      <p:sp>
        <p:nvSpPr>
          <p:cNvPr id="107524" name="Rectangle 4"/>
          <p:cNvSpPr>
            <a:spLocks noChangeArrowheads="1"/>
          </p:cNvSpPr>
          <p:nvPr/>
        </p:nvSpPr>
        <p:spPr bwMode="auto">
          <a:xfrm>
            <a:off x="722313" y="2089150"/>
            <a:ext cx="7607300"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476250" indent="-476250" algn="l">
              <a:tabLst>
                <a:tab pos="4568825" algn="l"/>
              </a:tabLst>
              <a:defRPr kumimoji="1" sz="2400">
                <a:solidFill>
                  <a:schemeClr val="tx1"/>
                </a:solidFill>
                <a:latin typeface="Times New Roman" pitchFamily="18" charset="0"/>
              </a:defRPr>
            </a:lvl1pPr>
            <a:lvl2pPr marL="952500" indent="-285750" algn="l">
              <a:tabLst>
                <a:tab pos="4568825" algn="l"/>
              </a:tabLst>
              <a:defRPr kumimoji="1" sz="2400">
                <a:solidFill>
                  <a:schemeClr val="tx1"/>
                </a:solidFill>
                <a:latin typeface="Times New Roman" pitchFamily="18" charset="0"/>
              </a:defRPr>
            </a:lvl2pPr>
            <a:lvl3pPr marL="1371600" indent="-228600" algn="l">
              <a:tabLst>
                <a:tab pos="4568825" algn="l"/>
              </a:tabLst>
              <a:defRPr kumimoji="1" sz="2400">
                <a:solidFill>
                  <a:schemeClr val="tx1"/>
                </a:solidFill>
                <a:latin typeface="Times New Roman" pitchFamily="18" charset="0"/>
              </a:defRPr>
            </a:lvl3pPr>
            <a:lvl4pPr marL="1790700" indent="-228600" algn="l">
              <a:tabLst>
                <a:tab pos="4568825" algn="l"/>
              </a:tabLst>
              <a:defRPr kumimoji="1" sz="2400">
                <a:solidFill>
                  <a:schemeClr val="tx1"/>
                </a:solidFill>
                <a:latin typeface="Times New Roman" pitchFamily="18" charset="0"/>
              </a:defRPr>
            </a:lvl4pPr>
            <a:lvl5pPr marL="2209800" indent="-228600" algn="l">
              <a:tabLst>
                <a:tab pos="4568825" algn="l"/>
              </a:tabLst>
              <a:defRPr kumimoji="1" sz="2400">
                <a:solidFill>
                  <a:schemeClr val="tx1"/>
                </a:solidFill>
                <a:latin typeface="Times New Roman" pitchFamily="18" charset="0"/>
              </a:defRPr>
            </a:lvl5pPr>
            <a:lvl6pPr marL="2667000" indent="-228600" eaLnBrk="0" fontAlgn="base" hangingPunct="0">
              <a:spcBef>
                <a:spcPct val="0"/>
              </a:spcBef>
              <a:spcAft>
                <a:spcPct val="0"/>
              </a:spcAft>
              <a:tabLst>
                <a:tab pos="4568825" algn="l"/>
              </a:tabLst>
              <a:defRPr kumimoji="1" sz="2400">
                <a:solidFill>
                  <a:schemeClr val="tx1"/>
                </a:solidFill>
                <a:latin typeface="Times New Roman" pitchFamily="18" charset="0"/>
              </a:defRPr>
            </a:lvl6pPr>
            <a:lvl7pPr marL="3124200" indent="-228600" eaLnBrk="0" fontAlgn="base" hangingPunct="0">
              <a:spcBef>
                <a:spcPct val="0"/>
              </a:spcBef>
              <a:spcAft>
                <a:spcPct val="0"/>
              </a:spcAft>
              <a:tabLst>
                <a:tab pos="4568825" algn="l"/>
              </a:tabLst>
              <a:defRPr kumimoji="1" sz="2400">
                <a:solidFill>
                  <a:schemeClr val="tx1"/>
                </a:solidFill>
                <a:latin typeface="Times New Roman" pitchFamily="18" charset="0"/>
              </a:defRPr>
            </a:lvl7pPr>
            <a:lvl8pPr marL="3581400" indent="-228600" eaLnBrk="0" fontAlgn="base" hangingPunct="0">
              <a:spcBef>
                <a:spcPct val="0"/>
              </a:spcBef>
              <a:spcAft>
                <a:spcPct val="0"/>
              </a:spcAft>
              <a:tabLst>
                <a:tab pos="4568825" algn="l"/>
              </a:tabLst>
              <a:defRPr kumimoji="1" sz="2400">
                <a:solidFill>
                  <a:schemeClr val="tx1"/>
                </a:solidFill>
                <a:latin typeface="Times New Roman" pitchFamily="18" charset="0"/>
              </a:defRPr>
            </a:lvl8pPr>
            <a:lvl9pPr marL="4038600" indent="-228600" eaLnBrk="0" fontAlgn="base" hangingPunct="0">
              <a:spcBef>
                <a:spcPct val="0"/>
              </a:spcBef>
              <a:spcAft>
                <a:spcPct val="0"/>
              </a:spcAft>
              <a:tabLst>
                <a:tab pos="4568825" algn="l"/>
              </a:tabLst>
              <a:defRPr kumimoji="1" sz="2400">
                <a:solidFill>
                  <a:schemeClr val="tx1"/>
                </a:solidFill>
                <a:latin typeface="Times New Roman" pitchFamily="18" charset="0"/>
              </a:defRPr>
            </a:lvl9pPr>
          </a:lstStyle>
          <a:p>
            <a:pPr>
              <a:spcBef>
                <a:spcPct val="20000"/>
              </a:spcBef>
              <a:buClr>
                <a:schemeClr val="accent2"/>
              </a:buClr>
              <a:buFont typeface="Wingdings 2" pitchFamily="18" charset="2"/>
              <a:buChar char="°"/>
              <a:defRPr/>
            </a:pPr>
            <a:r>
              <a:rPr lang="de-DE" altLang="de-DE" dirty="0">
                <a:effectLst>
                  <a:outerShdw blurRad="38100" dist="38100" dir="2700000" algn="tl">
                    <a:srgbClr val="C0C0C0"/>
                  </a:outerShdw>
                </a:effectLst>
                <a:latin typeface="Tahoma" pitchFamily="34" charset="0"/>
                <a:cs typeface="Times New Roman" pitchFamily="18" charset="0"/>
              </a:rPr>
              <a:t>Plosivlaute</a:t>
            </a:r>
            <a:r>
              <a:rPr lang="de-DE" altLang="de-DE" dirty="0">
                <a:effectLst>
                  <a:outerShdw blurRad="38100" dist="38100" dir="2700000" algn="tl">
                    <a:srgbClr val="C0C0C0"/>
                  </a:outerShdw>
                </a:effectLst>
                <a:latin typeface="Arial" charset="0"/>
                <a:cs typeface="Times New Roman" pitchFamily="18" charset="0"/>
              </a:rPr>
              <a:t>	</a:t>
            </a:r>
            <a:r>
              <a:rPr lang="de-DE" altLang="de-DE" dirty="0">
                <a:solidFill>
                  <a:schemeClr val="accent2"/>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 b t d k g/</a:t>
            </a:r>
          </a:p>
        </p:txBody>
      </p:sp>
      <p:sp>
        <p:nvSpPr>
          <p:cNvPr id="107525" name="Rectangle 5"/>
          <p:cNvSpPr>
            <a:spLocks noChangeArrowheads="1"/>
          </p:cNvSpPr>
          <p:nvPr/>
        </p:nvSpPr>
        <p:spPr bwMode="auto">
          <a:xfrm>
            <a:off x="722313" y="5540375"/>
            <a:ext cx="76073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476250" indent="-476250" algn="l">
              <a:spcBef>
                <a:spcPct val="20000"/>
              </a:spcBef>
              <a:buClr>
                <a:schemeClr val="accent2"/>
              </a:buClr>
              <a:buFont typeface="Wingdings 2" pitchFamily="18" charset="2"/>
              <a:buChar char="°"/>
              <a:tabLst>
                <a:tab pos="4568825" algn="l"/>
              </a:tabLst>
              <a:defRPr kumimoji="1" sz="2400">
                <a:solidFill>
                  <a:schemeClr val="tx1"/>
                </a:solidFill>
                <a:latin typeface="Tahoma" pitchFamily="34" charset="0"/>
              </a:defRPr>
            </a:lvl1pPr>
            <a:lvl2pPr marL="952500" indent="-285750" algn="l">
              <a:spcBef>
                <a:spcPct val="20000"/>
              </a:spcBef>
              <a:buClr>
                <a:schemeClr val="accent2"/>
              </a:buClr>
              <a:buFont typeface="Wingdings 3" pitchFamily="18" charset="2"/>
              <a:buChar char="u"/>
              <a:tabLst>
                <a:tab pos="4568825" algn="l"/>
              </a:tabLst>
              <a:defRPr kumimoji="1" sz="2000">
                <a:solidFill>
                  <a:schemeClr val="tx1"/>
                </a:solidFill>
                <a:latin typeface="Tahoma" pitchFamily="34" charset="0"/>
              </a:defRPr>
            </a:lvl2pPr>
            <a:lvl3pPr marL="1371600" indent="-228600" algn="l">
              <a:spcBef>
                <a:spcPct val="20000"/>
              </a:spcBef>
              <a:buClr>
                <a:schemeClr val="accent2"/>
              </a:buClr>
              <a:buSzPct val="80000"/>
              <a:buFont typeface="Wingdings" pitchFamily="2" charset="2"/>
              <a:buChar char="¨"/>
              <a:tabLst>
                <a:tab pos="4568825" algn="l"/>
              </a:tabLst>
              <a:defRPr kumimoji="1">
                <a:solidFill>
                  <a:schemeClr val="tx1"/>
                </a:solidFill>
                <a:latin typeface="Tahoma" pitchFamily="34" charset="0"/>
              </a:defRPr>
            </a:lvl3pPr>
            <a:lvl4pPr marL="1790700" indent="-228600" algn="l">
              <a:spcBef>
                <a:spcPct val="20000"/>
              </a:spcBef>
              <a:buChar char="–"/>
              <a:tabLst>
                <a:tab pos="4568825" algn="l"/>
              </a:tabLst>
              <a:defRPr kumimoji="1" sz="1600">
                <a:solidFill>
                  <a:schemeClr val="tx1"/>
                </a:solidFill>
                <a:latin typeface="Tahoma" pitchFamily="34" charset="0"/>
              </a:defRPr>
            </a:lvl4pPr>
            <a:lvl5pPr marL="2209800" indent="-228600" algn="l">
              <a:spcBef>
                <a:spcPct val="20000"/>
              </a:spcBef>
              <a:buClr>
                <a:schemeClr val="accent2"/>
              </a:buClr>
              <a:buFont typeface="Wingdings" pitchFamily="2" charset="2"/>
              <a:buChar char="§"/>
              <a:tabLst>
                <a:tab pos="4568825" algn="l"/>
              </a:tabLst>
              <a:defRPr kumimoji="1" sz="1400">
                <a:solidFill>
                  <a:schemeClr val="tx1"/>
                </a:solidFill>
                <a:latin typeface="Tahoma" pitchFamily="34" charset="0"/>
              </a:defRPr>
            </a:lvl5pPr>
            <a:lvl6pPr marL="2667000" indent="-228600" eaLnBrk="0" fontAlgn="base" hangingPunct="0">
              <a:spcBef>
                <a:spcPct val="20000"/>
              </a:spcBef>
              <a:spcAft>
                <a:spcPct val="0"/>
              </a:spcAft>
              <a:buClr>
                <a:schemeClr val="accent2"/>
              </a:buClr>
              <a:buFont typeface="Wingdings" pitchFamily="2" charset="2"/>
              <a:buChar char="§"/>
              <a:tabLst>
                <a:tab pos="4568825" algn="l"/>
              </a:tabLst>
              <a:defRPr kumimoji="1" sz="1400">
                <a:solidFill>
                  <a:schemeClr val="tx1"/>
                </a:solidFill>
                <a:latin typeface="Tahoma" pitchFamily="34" charset="0"/>
              </a:defRPr>
            </a:lvl6pPr>
            <a:lvl7pPr marL="3124200" indent="-228600" eaLnBrk="0" fontAlgn="base" hangingPunct="0">
              <a:spcBef>
                <a:spcPct val="20000"/>
              </a:spcBef>
              <a:spcAft>
                <a:spcPct val="0"/>
              </a:spcAft>
              <a:buClr>
                <a:schemeClr val="accent2"/>
              </a:buClr>
              <a:buFont typeface="Wingdings" pitchFamily="2" charset="2"/>
              <a:buChar char="§"/>
              <a:tabLst>
                <a:tab pos="4568825" algn="l"/>
              </a:tabLst>
              <a:defRPr kumimoji="1" sz="1400">
                <a:solidFill>
                  <a:schemeClr val="tx1"/>
                </a:solidFill>
                <a:latin typeface="Tahoma" pitchFamily="34" charset="0"/>
              </a:defRPr>
            </a:lvl7pPr>
            <a:lvl8pPr marL="3581400" indent="-228600" eaLnBrk="0" fontAlgn="base" hangingPunct="0">
              <a:spcBef>
                <a:spcPct val="20000"/>
              </a:spcBef>
              <a:spcAft>
                <a:spcPct val="0"/>
              </a:spcAft>
              <a:buClr>
                <a:schemeClr val="accent2"/>
              </a:buClr>
              <a:buFont typeface="Wingdings" pitchFamily="2" charset="2"/>
              <a:buChar char="§"/>
              <a:tabLst>
                <a:tab pos="4568825" algn="l"/>
              </a:tabLst>
              <a:defRPr kumimoji="1" sz="1400">
                <a:solidFill>
                  <a:schemeClr val="tx1"/>
                </a:solidFill>
                <a:latin typeface="Tahoma" pitchFamily="34" charset="0"/>
              </a:defRPr>
            </a:lvl8pPr>
            <a:lvl9pPr marL="4038600" indent="-228600" eaLnBrk="0" fontAlgn="base" hangingPunct="0">
              <a:spcBef>
                <a:spcPct val="20000"/>
              </a:spcBef>
              <a:spcAft>
                <a:spcPct val="0"/>
              </a:spcAft>
              <a:buClr>
                <a:schemeClr val="accent2"/>
              </a:buClr>
              <a:buFont typeface="Wingdings" pitchFamily="2" charset="2"/>
              <a:buChar char="§"/>
              <a:tabLst>
                <a:tab pos="4568825" algn="l"/>
              </a:tabLst>
              <a:defRPr kumimoji="1" sz="1400">
                <a:solidFill>
                  <a:schemeClr val="tx1"/>
                </a:solidFill>
                <a:latin typeface="Tahoma" pitchFamily="34" charset="0"/>
              </a:defRPr>
            </a:lvl9pPr>
          </a:lstStyle>
          <a:p>
            <a:r>
              <a:rPr lang="it-IT" altLang="de-DE">
                <a:effectLst>
                  <a:outerShdw blurRad="38100" dist="38100" dir="2700000" algn="tl">
                    <a:srgbClr val="C0C0C0"/>
                  </a:outerShdw>
                </a:effectLst>
                <a:latin typeface="Arial" charset="0"/>
                <a:cs typeface="Times New Roman" pitchFamily="18" charset="0"/>
              </a:rPr>
              <a:t>Vokale	</a:t>
            </a:r>
            <a:r>
              <a:rPr lang="it-IT" altLang="de-DE">
                <a:solidFill>
                  <a:schemeClr val="accent2"/>
                </a:solidFill>
                <a:effectLst>
                  <a:outerShdw blurRad="38100" dist="38100" dir="2700000" algn="tl">
                    <a:srgbClr val="C0C0C0"/>
                  </a:outerShdw>
                </a:effectLst>
                <a:cs typeface="Tahoma" pitchFamily="34" charset="0"/>
              </a:rPr>
              <a:t>/i e æ ɑ ɔ u/</a:t>
            </a:r>
            <a:endParaRPr lang="de-DE" altLang="de-DE">
              <a:solidFill>
                <a:schemeClr val="accent2"/>
              </a:solidFill>
              <a:effectLst>
                <a:outerShdw blurRad="38100" dist="38100" dir="2700000" algn="tl">
                  <a:srgbClr val="C0C0C0"/>
                </a:outerShdw>
              </a:effectLst>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wipe(left)">
                                      <p:cBhvr>
                                        <p:cTn id="7" dur="500"/>
                                        <p:tgtEl>
                                          <p:spTgt spid="107524"/>
                                        </p:tgtEl>
                                      </p:cBhvr>
                                    </p:animEffect>
                                  </p:childTnLst>
                                </p:cTn>
                              </p:par>
                            </p:childTnLst>
                          </p:cTn>
                        </p:par>
                        <p:par>
                          <p:cTn id="8" fill="hold" nodeType="afterGroup">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07525"/>
                                        </p:tgtEl>
                                        <p:attrNameLst>
                                          <p:attrName>style.visibility</p:attrName>
                                        </p:attrNameLst>
                                      </p:cBhvr>
                                      <p:to>
                                        <p:strVal val="visible"/>
                                      </p:to>
                                    </p:set>
                                    <p:animEffect transition="in" filter="wipe(left)">
                                      <p:cBhvr>
                                        <p:cTn id="11" dur="500"/>
                                        <p:tgtEl>
                                          <p:spTgt spid="1075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7523">
                                            <p:txEl>
                                              <p:pRg st="0" end="0"/>
                                            </p:txEl>
                                          </p:spTgt>
                                        </p:tgtEl>
                                        <p:attrNameLst>
                                          <p:attrName>style.visibility</p:attrName>
                                        </p:attrNameLst>
                                      </p:cBhvr>
                                      <p:to>
                                        <p:strVal val="visible"/>
                                      </p:to>
                                    </p:set>
                                    <p:animEffect transition="in" filter="wipe(left)">
                                      <p:cBhvr>
                                        <p:cTn id="16" dur="500"/>
                                        <p:tgtEl>
                                          <p:spTgt spid="10752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7523">
                                            <p:txEl>
                                              <p:pRg st="1" end="1"/>
                                            </p:txEl>
                                          </p:spTgt>
                                        </p:tgtEl>
                                        <p:attrNameLst>
                                          <p:attrName>style.visibility</p:attrName>
                                        </p:attrNameLst>
                                      </p:cBhvr>
                                      <p:to>
                                        <p:strVal val="visible"/>
                                      </p:to>
                                    </p:set>
                                    <p:animEffect transition="in" filter="wipe(left)">
                                      <p:cBhvr>
                                        <p:cTn id="21" dur="500"/>
                                        <p:tgtEl>
                                          <p:spTgt spid="10752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7523">
                                            <p:txEl>
                                              <p:pRg st="2" end="2"/>
                                            </p:txEl>
                                          </p:spTgt>
                                        </p:tgtEl>
                                        <p:attrNameLst>
                                          <p:attrName>style.visibility</p:attrName>
                                        </p:attrNameLst>
                                      </p:cBhvr>
                                      <p:to>
                                        <p:strVal val="visible"/>
                                      </p:to>
                                    </p:set>
                                    <p:animEffect transition="in" filter="wipe(left)">
                                      <p:cBhvr>
                                        <p:cTn id="26" dur="500"/>
                                        <p:tgtEl>
                                          <p:spTgt spid="10752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7523">
                                            <p:txEl>
                                              <p:pRg st="3" end="3"/>
                                            </p:txEl>
                                          </p:spTgt>
                                        </p:tgtEl>
                                        <p:attrNameLst>
                                          <p:attrName>style.visibility</p:attrName>
                                        </p:attrNameLst>
                                      </p:cBhvr>
                                      <p:to>
                                        <p:strVal val="visible"/>
                                      </p:to>
                                    </p:set>
                                    <p:animEffect transition="in" filter="wipe(left)">
                                      <p:cBhvr>
                                        <p:cTn id="31" dur="500"/>
                                        <p:tgtEl>
                                          <p:spTgt spid="107523">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7523">
                                            <p:txEl>
                                              <p:pRg st="4" end="4"/>
                                            </p:txEl>
                                          </p:spTgt>
                                        </p:tgtEl>
                                        <p:attrNameLst>
                                          <p:attrName>style.visibility</p:attrName>
                                        </p:attrNameLst>
                                      </p:cBhvr>
                                      <p:to>
                                        <p:strVal val="visible"/>
                                      </p:to>
                                    </p:set>
                                    <p:animEffect transition="in" filter="wipe(left)">
                                      <p:cBhvr>
                                        <p:cTn id="36" dur="500"/>
                                        <p:tgtEl>
                                          <p:spTgt spid="107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P spid="107524" grpId="0" autoUpdateAnimBg="0"/>
      <p:bldP spid="10752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defRPr/>
            </a:pPr>
            <a:r>
              <a:rPr lang="de-DE" altLang="de-DE"/>
              <a:t>Das Merkmal "sonorant"</a:t>
            </a:r>
          </a:p>
        </p:txBody>
      </p:sp>
      <p:sp>
        <p:nvSpPr>
          <p:cNvPr id="113667" name="Rectangle 3"/>
          <p:cNvSpPr>
            <a:spLocks noGrp="1" noChangeArrowheads="1"/>
          </p:cNvSpPr>
          <p:nvPr>
            <p:ph type="body" idx="1"/>
          </p:nvPr>
        </p:nvSpPr>
        <p:spPr>
          <a:xfrm>
            <a:off x="247650" y="1912938"/>
            <a:ext cx="8629650" cy="4183062"/>
          </a:xfrm>
        </p:spPr>
        <p:txBody>
          <a:bodyPr/>
          <a:lstStyle/>
          <a:p>
            <a:pPr marL="384175" indent="-384175" algn="just">
              <a:defRPr/>
            </a:pPr>
            <a:r>
              <a:rPr lang="de-DE" altLang="de-DE">
                <a:solidFill>
                  <a:schemeClr val="accent2"/>
                </a:solidFill>
                <a:cs typeface="Times New Roman" pitchFamily="18" charset="0"/>
              </a:rPr>
              <a:t>Vokale</a:t>
            </a:r>
            <a:r>
              <a:rPr lang="de-DE" altLang="de-DE">
                <a:cs typeface="Times New Roman" pitchFamily="18" charset="0"/>
              </a:rPr>
              <a:t> sind “von Natur aus” stimmhaft, d.h. im Normalfall werden die Stimmfalten schwingen. Im Mundraum befindet sich kein Hindernis, so dass der Luftstrom ungehindert entweichen kann. Dadurch erhalten Vokale maximale </a:t>
            </a:r>
            <a:r>
              <a:rPr lang="de-DE" altLang="de-DE">
                <a:solidFill>
                  <a:schemeClr val="accent2"/>
                </a:solidFill>
                <a:cs typeface="Times New Roman" pitchFamily="18" charset="0"/>
              </a:rPr>
              <a:t>Schallfülle</a:t>
            </a:r>
            <a:r>
              <a:rPr lang="de-DE" altLang="de-DE">
                <a:cs typeface="Times New Roman" pitchFamily="18" charset="0"/>
              </a:rPr>
              <a:t>. </a:t>
            </a:r>
          </a:p>
          <a:p>
            <a:pPr marL="384175" indent="-384175" algn="just">
              <a:defRPr/>
            </a:pPr>
            <a:r>
              <a:rPr lang="de-DE" altLang="de-DE">
                <a:cs typeface="Times New Roman" pitchFamily="18" charset="0"/>
              </a:rPr>
              <a:t>Wir bezeichnen das Schallfülleattribut mit dem Namen </a:t>
            </a:r>
            <a:r>
              <a:rPr lang="de-DE" altLang="de-DE">
                <a:solidFill>
                  <a:schemeClr val="accent2"/>
                </a:solidFill>
                <a:cs typeface="Times New Roman" pitchFamily="18" charset="0"/>
              </a:rPr>
              <a:t>sonorant</a:t>
            </a:r>
            <a:r>
              <a:rPr lang="de-DE" altLang="de-DE">
                <a:cs typeface="Times New Roman" pitchFamily="18" charset="0"/>
              </a:rPr>
              <a:t>, so dass Vokale mit dem Merkmal </a:t>
            </a:r>
            <a:r>
              <a:rPr lang="de-DE" altLang="de-DE">
                <a:solidFill>
                  <a:schemeClr val="accent2"/>
                </a:solidFill>
                <a:cs typeface="Times New Roman" pitchFamily="18" charset="0"/>
              </a:rPr>
              <a:t>[+sonorant]</a:t>
            </a:r>
            <a:r>
              <a:rPr lang="de-DE" altLang="de-DE">
                <a:cs typeface="Times New Roman" pitchFamily="18" charset="0"/>
              </a:rPr>
              <a:t> Plosive (orale Verschlusslaute) hingegen mit dem Merkmal </a:t>
            </a:r>
            <a:r>
              <a:rPr lang="de-DE" altLang="de-DE">
                <a:solidFill>
                  <a:schemeClr val="accent2"/>
                </a:solidFill>
                <a:cs typeface="Times New Roman" pitchFamily="18" charset="0"/>
              </a:rPr>
              <a:t>[–sonorant]</a:t>
            </a:r>
            <a:r>
              <a:rPr lang="de-DE" altLang="de-DE">
                <a:cs typeface="Times New Roman" pitchFamily="18" charset="0"/>
              </a:rPr>
              <a:t> gekennzeichnet werden können.</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wipe(left)">
                                      <p:cBhvr>
                                        <p:cTn id="7" dur="500"/>
                                        <p:tgtEl>
                                          <p:spTgt spid="113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wipe(left)">
                                      <p:cBhvr>
                                        <p:cTn id="12" dur="500"/>
                                        <p:tgtEl>
                                          <p:spTgt spid="1136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defRPr/>
            </a:pPr>
            <a:r>
              <a:rPr lang="de-DE" altLang="de-DE"/>
              <a:t>Das Merkmal "silbisch"</a:t>
            </a:r>
          </a:p>
        </p:txBody>
      </p:sp>
      <p:sp>
        <p:nvSpPr>
          <p:cNvPr id="116739" name="Rectangle 3"/>
          <p:cNvSpPr>
            <a:spLocks noGrp="1" noChangeArrowheads="1"/>
          </p:cNvSpPr>
          <p:nvPr>
            <p:ph type="body" idx="1"/>
          </p:nvPr>
        </p:nvSpPr>
        <p:spPr>
          <a:xfrm>
            <a:off x="746125" y="1981200"/>
            <a:ext cx="8102600" cy="3709988"/>
          </a:xfrm>
        </p:spPr>
        <p:txBody>
          <a:bodyPr/>
          <a:lstStyle/>
          <a:p>
            <a:pPr algn="just">
              <a:defRPr/>
            </a:pPr>
            <a:r>
              <a:rPr lang="de-DE" altLang="de-DE">
                <a:cs typeface="Times New Roman" pitchFamily="18" charset="0"/>
              </a:rPr>
              <a:t>Als Folge der großen Schallfülle bilden Vokale ganz natürlich den Gipfel ihrer Silbe, d.h. sie heben sich von den vorhergehenden und nachfolgenden Segmenten derselben Silbe ab.</a:t>
            </a:r>
          </a:p>
          <a:p>
            <a:pPr algn="just">
              <a:defRPr/>
            </a:pPr>
            <a:r>
              <a:rPr lang="de-DE" altLang="de-DE">
                <a:cs typeface="Times New Roman" pitchFamily="18" charset="0"/>
              </a:rPr>
              <a:t>Plosive hingegen, können nie als Silbengipfel vor-kommen. </a:t>
            </a:r>
          </a:p>
          <a:p>
            <a:pPr algn="just">
              <a:defRPr/>
            </a:pPr>
            <a:r>
              <a:rPr lang="de-DE" altLang="de-DE">
                <a:cs typeface="Times New Roman" pitchFamily="18" charset="0"/>
              </a:rPr>
              <a:t>Wir erfassen diesen Unterschied mit dem Merkmal silbisch, das für Vokale positiv (</a:t>
            </a:r>
            <a:r>
              <a:rPr lang="de-DE" altLang="de-DE">
                <a:solidFill>
                  <a:schemeClr val="accent2"/>
                </a:solidFill>
                <a:cs typeface="Times New Roman" pitchFamily="18" charset="0"/>
              </a:rPr>
              <a:t>[+silbisch]</a:t>
            </a:r>
            <a:r>
              <a:rPr lang="de-DE" altLang="de-DE">
                <a:cs typeface="Times New Roman" pitchFamily="18" charset="0"/>
              </a:rPr>
              <a:t>) für Plosive hingegen negativ (</a:t>
            </a:r>
            <a:r>
              <a:rPr lang="de-DE" altLang="de-DE">
                <a:solidFill>
                  <a:schemeClr val="accent2"/>
                </a:solidFill>
                <a:latin typeface="Symbol" pitchFamily="18" charset="2"/>
                <a:cs typeface="Times New Roman" pitchFamily="18" charset="0"/>
              </a:rPr>
              <a:t>[-</a:t>
            </a:r>
            <a:r>
              <a:rPr lang="de-DE" altLang="de-DE">
                <a:solidFill>
                  <a:schemeClr val="accent2"/>
                </a:solidFill>
                <a:cs typeface="Times New Roman" pitchFamily="18" charset="0"/>
              </a:rPr>
              <a:t>silbisch]</a:t>
            </a:r>
            <a:r>
              <a:rPr lang="de-DE" altLang="de-DE">
                <a:cs typeface="Times New Roman" pitchFamily="18" charset="0"/>
              </a:rPr>
              <a:t>) spezifiziert ist.</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wipe(left)">
                                      <p:cBhvr>
                                        <p:cTn id="7" dur="5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wipe(left)">
                                      <p:cBhvr>
                                        <p:cTn id="12" dur="5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wipe(left)">
                                      <p:cBhvr>
                                        <p:cTn id="17" dur="500"/>
                                        <p:tgtEl>
                                          <p:spTgt spid="116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250825" y="765175"/>
            <a:ext cx="8642350" cy="676275"/>
          </a:xfrm>
        </p:spPr>
        <p:txBody>
          <a:bodyPr/>
          <a:lstStyle/>
          <a:p>
            <a:pPr>
              <a:defRPr/>
            </a:pPr>
            <a:r>
              <a:rPr lang="de-DE" altLang="de-DE"/>
              <a:t>Silbengipfel</a:t>
            </a:r>
          </a:p>
        </p:txBody>
      </p:sp>
      <p:sp>
        <p:nvSpPr>
          <p:cNvPr id="143363" name="Rectangle 3"/>
          <p:cNvSpPr>
            <a:spLocks noChangeArrowheads="1"/>
          </p:cNvSpPr>
          <p:nvPr/>
        </p:nvSpPr>
        <p:spPr bwMode="auto">
          <a:xfrm>
            <a:off x="893763" y="1301750"/>
            <a:ext cx="8250237" cy="48133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grpSp>
        <p:nvGrpSpPr>
          <p:cNvPr id="17412" name="Group 22"/>
          <p:cNvGrpSpPr>
            <a:grpSpLocks/>
          </p:cNvGrpSpPr>
          <p:nvPr/>
        </p:nvGrpSpPr>
        <p:grpSpPr bwMode="auto">
          <a:xfrm>
            <a:off x="954088" y="1454150"/>
            <a:ext cx="7743825" cy="1978025"/>
            <a:chOff x="259" y="916"/>
            <a:chExt cx="4878" cy="1246"/>
          </a:xfrm>
        </p:grpSpPr>
        <p:grpSp>
          <p:nvGrpSpPr>
            <p:cNvPr id="17435" name="Group 18"/>
            <p:cNvGrpSpPr>
              <a:grpSpLocks/>
            </p:cNvGrpSpPr>
            <p:nvPr/>
          </p:nvGrpSpPr>
          <p:grpSpPr bwMode="auto">
            <a:xfrm>
              <a:off x="340" y="916"/>
              <a:ext cx="4797" cy="1246"/>
              <a:chOff x="340" y="916"/>
              <a:chExt cx="4797" cy="1246"/>
            </a:xfrm>
          </p:grpSpPr>
          <p:sp>
            <p:nvSpPr>
              <p:cNvPr id="143367" name="Line 7"/>
              <p:cNvSpPr>
                <a:spLocks noChangeShapeType="1"/>
              </p:cNvSpPr>
              <p:nvPr/>
            </p:nvSpPr>
            <p:spPr bwMode="auto">
              <a:xfrm flipV="1">
                <a:off x="340" y="916"/>
                <a:ext cx="0" cy="1246"/>
              </a:xfrm>
              <a:prstGeom prst="line">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43368" name="Line 8"/>
              <p:cNvSpPr>
                <a:spLocks noChangeShapeType="1"/>
              </p:cNvSpPr>
              <p:nvPr/>
            </p:nvSpPr>
            <p:spPr bwMode="auto">
              <a:xfrm>
                <a:off x="340" y="2162"/>
                <a:ext cx="4797" cy="0"/>
              </a:xfrm>
              <a:prstGeom prst="line">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sp>
          <p:nvSpPr>
            <p:cNvPr id="143370" name="Line 10"/>
            <p:cNvSpPr>
              <a:spLocks noChangeShapeType="1"/>
            </p:cNvSpPr>
            <p:nvPr/>
          </p:nvSpPr>
          <p:spPr bwMode="auto">
            <a:xfrm>
              <a:off x="259" y="1152"/>
              <a:ext cx="161"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43371" name="Line 11"/>
            <p:cNvSpPr>
              <a:spLocks noChangeShapeType="1"/>
            </p:cNvSpPr>
            <p:nvPr/>
          </p:nvSpPr>
          <p:spPr bwMode="auto">
            <a:xfrm>
              <a:off x="259" y="1331"/>
              <a:ext cx="161"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43372" name="Line 12"/>
            <p:cNvSpPr>
              <a:spLocks noChangeShapeType="1"/>
            </p:cNvSpPr>
            <p:nvPr/>
          </p:nvSpPr>
          <p:spPr bwMode="auto">
            <a:xfrm>
              <a:off x="259" y="1510"/>
              <a:ext cx="161"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43373" name="Line 13"/>
            <p:cNvSpPr>
              <a:spLocks noChangeShapeType="1"/>
            </p:cNvSpPr>
            <p:nvPr/>
          </p:nvSpPr>
          <p:spPr bwMode="auto">
            <a:xfrm>
              <a:off x="259" y="1689"/>
              <a:ext cx="161"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43374" name="Line 14"/>
            <p:cNvSpPr>
              <a:spLocks noChangeShapeType="1"/>
            </p:cNvSpPr>
            <p:nvPr/>
          </p:nvSpPr>
          <p:spPr bwMode="auto">
            <a:xfrm>
              <a:off x="259" y="1868"/>
              <a:ext cx="161"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43375" name="Line 15"/>
            <p:cNvSpPr>
              <a:spLocks noChangeShapeType="1"/>
            </p:cNvSpPr>
            <p:nvPr/>
          </p:nvSpPr>
          <p:spPr bwMode="auto">
            <a:xfrm>
              <a:off x="259" y="2048"/>
              <a:ext cx="161"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grpSp>
        <p:nvGrpSpPr>
          <p:cNvPr id="143402" name="Group 42"/>
          <p:cNvGrpSpPr>
            <a:grpSpLocks/>
          </p:cNvGrpSpPr>
          <p:nvPr/>
        </p:nvGrpSpPr>
        <p:grpSpPr bwMode="auto">
          <a:xfrm>
            <a:off x="1562100" y="1765300"/>
            <a:ext cx="3095625" cy="2235200"/>
            <a:chOff x="642" y="1112"/>
            <a:chExt cx="1950" cy="1408"/>
          </a:xfrm>
        </p:grpSpPr>
        <p:sp>
          <p:nvSpPr>
            <p:cNvPr id="143364" name="Text Box 4"/>
            <p:cNvSpPr txBox="1">
              <a:spLocks noChangeArrowheads="1"/>
            </p:cNvSpPr>
            <p:nvPr/>
          </p:nvSpPr>
          <p:spPr bwMode="auto">
            <a:xfrm>
              <a:off x="642" y="2232"/>
              <a:ext cx="19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latin typeface="+mn-lt"/>
                  <a:ea typeface="Tahoma" panose="020B0604030504040204" pitchFamily="34" charset="0"/>
                  <a:cs typeface="Tahoma" panose="020B0604030504040204" pitchFamily="34" charset="0"/>
                </a:rPr>
                <a:t>p</a:t>
              </a:r>
              <a:r>
                <a:rPr lang="de-DE" altLang="de-DE" dirty="0">
                  <a:effectLst/>
                  <a:latin typeface="+mn-lt"/>
                </a:rPr>
                <a:t>	a	p	a</a:t>
              </a:r>
            </a:p>
          </p:txBody>
        </p:sp>
        <p:sp>
          <p:nvSpPr>
            <p:cNvPr id="143376" name="Freeform 16"/>
            <p:cNvSpPr>
              <a:spLocks/>
            </p:cNvSpPr>
            <p:nvPr/>
          </p:nvSpPr>
          <p:spPr bwMode="auto">
            <a:xfrm>
              <a:off x="708" y="1112"/>
              <a:ext cx="1672" cy="1035"/>
            </a:xfrm>
            <a:custGeom>
              <a:avLst/>
              <a:gdLst>
                <a:gd name="T0" fmla="*/ 0 w 1672"/>
                <a:gd name="T1" fmla="*/ 984 h 1035"/>
                <a:gd name="T2" fmla="*/ 557 w 1672"/>
                <a:gd name="T3" fmla="*/ 2 h 1035"/>
                <a:gd name="T4" fmla="*/ 1152 w 1672"/>
                <a:gd name="T5" fmla="*/ 994 h 1035"/>
                <a:gd name="T6" fmla="*/ 1672 w 1672"/>
                <a:gd name="T7" fmla="*/ 248 h 1035"/>
              </a:gdLst>
              <a:ahLst/>
              <a:cxnLst>
                <a:cxn ang="0">
                  <a:pos x="T0" y="T1"/>
                </a:cxn>
                <a:cxn ang="0">
                  <a:pos x="T2" y="T3"/>
                </a:cxn>
                <a:cxn ang="0">
                  <a:pos x="T4" y="T5"/>
                </a:cxn>
                <a:cxn ang="0">
                  <a:pos x="T6" y="T7"/>
                </a:cxn>
              </a:cxnLst>
              <a:rect l="0" t="0" r="r" b="b"/>
              <a:pathLst>
                <a:path w="1672" h="1035">
                  <a:moveTo>
                    <a:pt x="0" y="984"/>
                  </a:moveTo>
                  <a:cubicBezTo>
                    <a:pt x="182" y="492"/>
                    <a:pt x="365" y="0"/>
                    <a:pt x="557" y="2"/>
                  </a:cubicBezTo>
                  <a:cubicBezTo>
                    <a:pt x="749" y="4"/>
                    <a:pt x="966" y="953"/>
                    <a:pt x="1152" y="994"/>
                  </a:cubicBezTo>
                  <a:cubicBezTo>
                    <a:pt x="1338" y="1035"/>
                    <a:pt x="1505" y="641"/>
                    <a:pt x="1672" y="248"/>
                  </a:cubicBez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grpSp>
        <p:nvGrpSpPr>
          <p:cNvPr id="143403" name="Group 43"/>
          <p:cNvGrpSpPr>
            <a:grpSpLocks/>
          </p:cNvGrpSpPr>
          <p:nvPr/>
        </p:nvGrpSpPr>
        <p:grpSpPr bwMode="auto">
          <a:xfrm>
            <a:off x="5518150" y="1998663"/>
            <a:ext cx="3101975" cy="1979612"/>
            <a:chOff x="3134" y="1259"/>
            <a:chExt cx="1954" cy="1247"/>
          </a:xfrm>
        </p:grpSpPr>
        <p:sp>
          <p:nvSpPr>
            <p:cNvPr id="143365" name="Text Box 5"/>
            <p:cNvSpPr txBox="1">
              <a:spLocks noChangeArrowheads="1"/>
            </p:cNvSpPr>
            <p:nvPr/>
          </p:nvSpPr>
          <p:spPr bwMode="auto">
            <a:xfrm>
              <a:off x="3134" y="2218"/>
              <a:ext cx="19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latin typeface="+mn-lt"/>
                </a:rPr>
                <a:t>k	ʊ	ʃ	n</a:t>
              </a:r>
            </a:p>
          </p:txBody>
        </p:sp>
        <p:sp>
          <p:nvSpPr>
            <p:cNvPr id="143377" name="Freeform 17"/>
            <p:cNvSpPr>
              <a:spLocks/>
            </p:cNvSpPr>
            <p:nvPr/>
          </p:nvSpPr>
          <p:spPr bwMode="auto">
            <a:xfrm>
              <a:off x="3210" y="1259"/>
              <a:ext cx="1719" cy="790"/>
            </a:xfrm>
            <a:custGeom>
              <a:avLst/>
              <a:gdLst>
                <a:gd name="T0" fmla="*/ 0 w 1719"/>
                <a:gd name="T1" fmla="*/ 790 h 790"/>
                <a:gd name="T2" fmla="*/ 539 w 1719"/>
                <a:gd name="T3" fmla="*/ 35 h 790"/>
                <a:gd name="T4" fmla="*/ 1134 w 1719"/>
                <a:gd name="T5" fmla="*/ 582 h 790"/>
                <a:gd name="T6" fmla="*/ 1719 w 1719"/>
                <a:gd name="T7" fmla="*/ 299 h 790"/>
              </a:gdLst>
              <a:ahLst/>
              <a:cxnLst>
                <a:cxn ang="0">
                  <a:pos x="T0" y="T1"/>
                </a:cxn>
                <a:cxn ang="0">
                  <a:pos x="T2" y="T3"/>
                </a:cxn>
                <a:cxn ang="0">
                  <a:pos x="T4" y="T5"/>
                </a:cxn>
                <a:cxn ang="0">
                  <a:pos x="T6" y="T7"/>
                </a:cxn>
              </a:cxnLst>
              <a:rect l="0" t="0" r="r" b="b"/>
              <a:pathLst>
                <a:path w="1719" h="790">
                  <a:moveTo>
                    <a:pt x="0" y="790"/>
                  </a:moveTo>
                  <a:cubicBezTo>
                    <a:pt x="175" y="430"/>
                    <a:pt x="350" y="70"/>
                    <a:pt x="539" y="35"/>
                  </a:cubicBezTo>
                  <a:cubicBezTo>
                    <a:pt x="728" y="0"/>
                    <a:pt x="937" y="538"/>
                    <a:pt x="1134" y="582"/>
                  </a:cubicBezTo>
                  <a:cubicBezTo>
                    <a:pt x="1331" y="626"/>
                    <a:pt x="1525" y="462"/>
                    <a:pt x="1719" y="299"/>
                  </a:cubicBez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grpSp>
        <p:nvGrpSpPr>
          <p:cNvPr id="17415" name="Group 23"/>
          <p:cNvGrpSpPr>
            <a:grpSpLocks/>
          </p:cNvGrpSpPr>
          <p:nvPr/>
        </p:nvGrpSpPr>
        <p:grpSpPr bwMode="auto">
          <a:xfrm>
            <a:off x="1001713" y="3705225"/>
            <a:ext cx="7743825" cy="1978025"/>
            <a:chOff x="259" y="916"/>
            <a:chExt cx="4878" cy="1246"/>
          </a:xfrm>
        </p:grpSpPr>
        <p:grpSp>
          <p:nvGrpSpPr>
            <p:cNvPr id="17422" name="Group 24"/>
            <p:cNvGrpSpPr>
              <a:grpSpLocks/>
            </p:cNvGrpSpPr>
            <p:nvPr/>
          </p:nvGrpSpPr>
          <p:grpSpPr bwMode="auto">
            <a:xfrm>
              <a:off x="340" y="916"/>
              <a:ext cx="4797" cy="1246"/>
              <a:chOff x="340" y="916"/>
              <a:chExt cx="4797" cy="1246"/>
            </a:xfrm>
          </p:grpSpPr>
          <p:sp>
            <p:nvSpPr>
              <p:cNvPr id="143385" name="Line 25"/>
              <p:cNvSpPr>
                <a:spLocks noChangeShapeType="1"/>
              </p:cNvSpPr>
              <p:nvPr/>
            </p:nvSpPr>
            <p:spPr bwMode="auto">
              <a:xfrm flipV="1">
                <a:off x="340" y="916"/>
                <a:ext cx="0" cy="1246"/>
              </a:xfrm>
              <a:prstGeom prst="line">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43386" name="Line 26"/>
              <p:cNvSpPr>
                <a:spLocks noChangeShapeType="1"/>
              </p:cNvSpPr>
              <p:nvPr/>
            </p:nvSpPr>
            <p:spPr bwMode="auto">
              <a:xfrm>
                <a:off x="340" y="2162"/>
                <a:ext cx="4797" cy="0"/>
              </a:xfrm>
              <a:prstGeom prst="line">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sp>
          <p:nvSpPr>
            <p:cNvPr id="143387" name="Line 27"/>
            <p:cNvSpPr>
              <a:spLocks noChangeShapeType="1"/>
            </p:cNvSpPr>
            <p:nvPr/>
          </p:nvSpPr>
          <p:spPr bwMode="auto">
            <a:xfrm>
              <a:off x="259" y="1152"/>
              <a:ext cx="161"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43388" name="Line 28"/>
            <p:cNvSpPr>
              <a:spLocks noChangeShapeType="1"/>
            </p:cNvSpPr>
            <p:nvPr/>
          </p:nvSpPr>
          <p:spPr bwMode="auto">
            <a:xfrm>
              <a:off x="259" y="1331"/>
              <a:ext cx="161"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43389" name="Line 29"/>
            <p:cNvSpPr>
              <a:spLocks noChangeShapeType="1"/>
            </p:cNvSpPr>
            <p:nvPr/>
          </p:nvSpPr>
          <p:spPr bwMode="auto">
            <a:xfrm>
              <a:off x="259" y="1510"/>
              <a:ext cx="161"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43390" name="Line 30"/>
            <p:cNvSpPr>
              <a:spLocks noChangeShapeType="1"/>
            </p:cNvSpPr>
            <p:nvPr/>
          </p:nvSpPr>
          <p:spPr bwMode="auto">
            <a:xfrm>
              <a:off x="259" y="1689"/>
              <a:ext cx="161"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43391" name="Line 31"/>
            <p:cNvSpPr>
              <a:spLocks noChangeShapeType="1"/>
            </p:cNvSpPr>
            <p:nvPr/>
          </p:nvSpPr>
          <p:spPr bwMode="auto">
            <a:xfrm>
              <a:off x="259" y="1868"/>
              <a:ext cx="161"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43392" name="Line 32"/>
            <p:cNvSpPr>
              <a:spLocks noChangeShapeType="1"/>
            </p:cNvSpPr>
            <p:nvPr/>
          </p:nvSpPr>
          <p:spPr bwMode="auto">
            <a:xfrm>
              <a:off x="259" y="2048"/>
              <a:ext cx="161"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grpSp>
        <p:nvGrpSpPr>
          <p:cNvPr id="143404" name="Group 44"/>
          <p:cNvGrpSpPr>
            <a:grpSpLocks/>
          </p:cNvGrpSpPr>
          <p:nvPr/>
        </p:nvGrpSpPr>
        <p:grpSpPr bwMode="auto">
          <a:xfrm>
            <a:off x="1555750" y="4983163"/>
            <a:ext cx="2119313" cy="1149350"/>
            <a:chOff x="638" y="3139"/>
            <a:chExt cx="1335" cy="724"/>
          </a:xfrm>
        </p:grpSpPr>
        <p:sp>
          <p:nvSpPr>
            <p:cNvPr id="143393" name="Text Box 33"/>
            <p:cNvSpPr txBox="1">
              <a:spLocks noChangeArrowheads="1"/>
            </p:cNvSpPr>
            <p:nvPr/>
          </p:nvSpPr>
          <p:spPr bwMode="auto">
            <a:xfrm>
              <a:off x="638" y="3575"/>
              <a:ext cx="13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dirty="0">
                  <a:effectLst/>
                  <a:latin typeface="+mn-lt"/>
                </a:rPr>
                <a:t>p	s	t</a:t>
              </a:r>
            </a:p>
          </p:txBody>
        </p:sp>
        <p:sp>
          <p:nvSpPr>
            <p:cNvPr id="143394" name="Freeform 34"/>
            <p:cNvSpPr>
              <a:spLocks/>
            </p:cNvSpPr>
            <p:nvPr/>
          </p:nvSpPr>
          <p:spPr bwMode="auto">
            <a:xfrm>
              <a:off x="727" y="3139"/>
              <a:ext cx="1209" cy="462"/>
            </a:xfrm>
            <a:custGeom>
              <a:avLst/>
              <a:gdLst>
                <a:gd name="T0" fmla="*/ 0 w 1209"/>
                <a:gd name="T1" fmla="*/ 364 h 462"/>
                <a:gd name="T2" fmla="*/ 179 w 1209"/>
                <a:gd name="T3" fmla="*/ 364 h 462"/>
                <a:gd name="T4" fmla="*/ 586 w 1209"/>
                <a:gd name="T5" fmla="*/ 5 h 462"/>
                <a:gd name="T6" fmla="*/ 1010 w 1209"/>
                <a:gd name="T7" fmla="*/ 393 h 462"/>
                <a:gd name="T8" fmla="*/ 1209 w 1209"/>
                <a:gd name="T9" fmla="*/ 421 h 462"/>
              </a:gdLst>
              <a:ahLst/>
              <a:cxnLst>
                <a:cxn ang="0">
                  <a:pos x="T0" y="T1"/>
                </a:cxn>
                <a:cxn ang="0">
                  <a:pos x="T2" y="T3"/>
                </a:cxn>
                <a:cxn ang="0">
                  <a:pos x="T4" y="T5"/>
                </a:cxn>
                <a:cxn ang="0">
                  <a:pos x="T6" y="T7"/>
                </a:cxn>
                <a:cxn ang="0">
                  <a:pos x="T8" y="T9"/>
                </a:cxn>
              </a:cxnLst>
              <a:rect l="0" t="0" r="r" b="b"/>
              <a:pathLst>
                <a:path w="1209" h="462">
                  <a:moveTo>
                    <a:pt x="0" y="364"/>
                  </a:moveTo>
                  <a:cubicBezTo>
                    <a:pt x="40" y="394"/>
                    <a:pt x="81" y="424"/>
                    <a:pt x="179" y="364"/>
                  </a:cubicBezTo>
                  <a:cubicBezTo>
                    <a:pt x="277" y="304"/>
                    <a:pt x="448" y="0"/>
                    <a:pt x="586" y="5"/>
                  </a:cubicBezTo>
                  <a:cubicBezTo>
                    <a:pt x="724" y="10"/>
                    <a:pt x="906" y="324"/>
                    <a:pt x="1010" y="393"/>
                  </a:cubicBezTo>
                  <a:cubicBezTo>
                    <a:pt x="1114" y="462"/>
                    <a:pt x="1161" y="441"/>
                    <a:pt x="1209" y="421"/>
                  </a:cubicBez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grpSp>
        <p:nvGrpSpPr>
          <p:cNvPr id="143406" name="Group 46"/>
          <p:cNvGrpSpPr>
            <a:grpSpLocks/>
          </p:cNvGrpSpPr>
          <p:nvPr/>
        </p:nvGrpSpPr>
        <p:grpSpPr bwMode="auto">
          <a:xfrm>
            <a:off x="5037138" y="4081463"/>
            <a:ext cx="4011612" cy="2012950"/>
            <a:chOff x="2831" y="2571"/>
            <a:chExt cx="2527" cy="1268"/>
          </a:xfrm>
        </p:grpSpPr>
        <p:sp>
          <p:nvSpPr>
            <p:cNvPr id="17418" name="Text Box 38"/>
            <p:cNvSpPr txBox="1">
              <a:spLocks noChangeArrowheads="1"/>
            </p:cNvSpPr>
            <p:nvPr/>
          </p:nvSpPr>
          <p:spPr bwMode="auto">
            <a:xfrm>
              <a:off x="2831" y="3551"/>
              <a:ext cx="25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Tahoma" pitchFamily="34" charset="0"/>
                  <a:cs typeface="Tahoma" pitchFamily="34" charset="0"/>
                </a:rPr>
                <a:t>k	n	aː	b	ə</a:t>
              </a:r>
            </a:p>
          </p:txBody>
        </p:sp>
        <p:sp>
          <p:nvSpPr>
            <p:cNvPr id="143400" name="Freeform 40"/>
            <p:cNvSpPr>
              <a:spLocks/>
            </p:cNvSpPr>
            <p:nvPr/>
          </p:nvSpPr>
          <p:spPr bwMode="auto">
            <a:xfrm>
              <a:off x="2880" y="2571"/>
              <a:ext cx="2285" cy="984"/>
            </a:xfrm>
            <a:custGeom>
              <a:avLst/>
              <a:gdLst>
                <a:gd name="T0" fmla="*/ 0 w 2285"/>
                <a:gd name="T1" fmla="*/ 970 h 984"/>
                <a:gd name="T2" fmla="*/ 406 w 2285"/>
                <a:gd name="T3" fmla="*/ 894 h 984"/>
                <a:gd name="T4" fmla="*/ 633 w 2285"/>
                <a:gd name="T5" fmla="*/ 432 h 984"/>
                <a:gd name="T6" fmla="*/ 888 w 2285"/>
                <a:gd name="T7" fmla="*/ 271 h 984"/>
                <a:gd name="T8" fmla="*/ 1190 w 2285"/>
                <a:gd name="T9" fmla="*/ 101 h 984"/>
                <a:gd name="T10" fmla="*/ 1756 w 2285"/>
                <a:gd name="T11" fmla="*/ 876 h 984"/>
                <a:gd name="T12" fmla="*/ 2285 w 2285"/>
                <a:gd name="T13" fmla="*/ 385 h 984"/>
              </a:gdLst>
              <a:ahLst/>
              <a:cxnLst>
                <a:cxn ang="0">
                  <a:pos x="T0" y="T1"/>
                </a:cxn>
                <a:cxn ang="0">
                  <a:pos x="T2" y="T3"/>
                </a:cxn>
                <a:cxn ang="0">
                  <a:pos x="T4" y="T5"/>
                </a:cxn>
                <a:cxn ang="0">
                  <a:pos x="T6" y="T7"/>
                </a:cxn>
                <a:cxn ang="0">
                  <a:pos x="T8" y="T9"/>
                </a:cxn>
                <a:cxn ang="0">
                  <a:pos x="T10" y="T11"/>
                </a:cxn>
                <a:cxn ang="0">
                  <a:pos x="T12" y="T13"/>
                </a:cxn>
              </a:cxnLst>
              <a:rect l="0" t="0" r="r" b="b"/>
              <a:pathLst>
                <a:path w="2285" h="984">
                  <a:moveTo>
                    <a:pt x="0" y="970"/>
                  </a:moveTo>
                  <a:cubicBezTo>
                    <a:pt x="68" y="959"/>
                    <a:pt x="300" y="984"/>
                    <a:pt x="406" y="894"/>
                  </a:cubicBezTo>
                  <a:cubicBezTo>
                    <a:pt x="512" y="804"/>
                    <a:pt x="553" y="536"/>
                    <a:pt x="633" y="432"/>
                  </a:cubicBezTo>
                  <a:cubicBezTo>
                    <a:pt x="713" y="328"/>
                    <a:pt x="795" y="326"/>
                    <a:pt x="888" y="271"/>
                  </a:cubicBezTo>
                  <a:cubicBezTo>
                    <a:pt x="981" y="216"/>
                    <a:pt x="1045" y="0"/>
                    <a:pt x="1190" y="101"/>
                  </a:cubicBezTo>
                  <a:cubicBezTo>
                    <a:pt x="1335" y="202"/>
                    <a:pt x="1574" y="829"/>
                    <a:pt x="1756" y="876"/>
                  </a:cubicBezTo>
                  <a:cubicBezTo>
                    <a:pt x="1938" y="923"/>
                    <a:pt x="2197" y="467"/>
                    <a:pt x="2285" y="385"/>
                  </a:cubicBez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3402"/>
                                        </p:tgtEl>
                                        <p:attrNameLst>
                                          <p:attrName>style.visibility</p:attrName>
                                        </p:attrNameLst>
                                      </p:cBhvr>
                                      <p:to>
                                        <p:strVal val="visible"/>
                                      </p:to>
                                    </p:set>
                                    <p:animEffect transition="in" filter="wipe(left)">
                                      <p:cBhvr>
                                        <p:cTn id="7" dur="500"/>
                                        <p:tgtEl>
                                          <p:spTgt spid="143402"/>
                                        </p:tgtEl>
                                      </p:cBhvr>
                                    </p:animEffect>
                                  </p:childTnLst>
                                  <p:subTnLst>
                                    <p:audio>
                                      <p:cMediaNode>
                                        <p:cTn display="0" masterRel="sameClick">
                                          <p:stCondLst>
                                            <p:cond evt="begin" delay="0">
                                              <p:tn val="5"/>
                                            </p:cond>
                                          </p:stCondLst>
                                          <p:endCondLst>
                                            <p:cond evt="onStopAudio" delay="0">
                                              <p:tgtEl>
                                                <p:sldTgt/>
                                              </p:tgtEl>
                                            </p:cond>
                                          </p:endCondLst>
                                        </p:cTn>
                                        <p:tgtEl>
                                          <p:sndTgt r:embed="rId3" name="pap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3403"/>
                                        </p:tgtEl>
                                        <p:attrNameLst>
                                          <p:attrName>style.visibility</p:attrName>
                                        </p:attrNameLst>
                                      </p:cBhvr>
                                      <p:to>
                                        <p:strVal val="visible"/>
                                      </p:to>
                                    </p:set>
                                    <p:animEffect transition="in" filter="wipe(left)">
                                      <p:cBhvr>
                                        <p:cTn id="12" dur="500"/>
                                        <p:tgtEl>
                                          <p:spTgt spid="143403"/>
                                        </p:tgtEl>
                                      </p:cBhvr>
                                    </p:animEffect>
                                  </p:childTnLst>
                                  <p:subTnLst>
                                    <p:audio>
                                      <p:cMediaNode>
                                        <p:cTn display="0" masterRel="sameClick">
                                          <p:stCondLst>
                                            <p:cond evt="begin" delay="0">
                                              <p:tn val="10"/>
                                            </p:cond>
                                          </p:stCondLst>
                                          <p:endCondLst>
                                            <p:cond evt="onStopAudio" delay="0">
                                              <p:tgtEl>
                                                <p:sldTgt/>
                                              </p:tgtEl>
                                            </p:cond>
                                          </p:endCondLst>
                                        </p:cTn>
                                        <p:tgtEl>
                                          <p:sndTgt r:embed="rId4" name="cushion.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3404"/>
                                        </p:tgtEl>
                                        <p:attrNameLst>
                                          <p:attrName>style.visibility</p:attrName>
                                        </p:attrNameLst>
                                      </p:cBhvr>
                                      <p:to>
                                        <p:strVal val="visible"/>
                                      </p:to>
                                    </p:set>
                                    <p:animEffect transition="in" filter="wipe(left)">
                                      <p:cBhvr>
                                        <p:cTn id="17" dur="500"/>
                                        <p:tgtEl>
                                          <p:spTgt spid="143404"/>
                                        </p:tgtEl>
                                      </p:cBhvr>
                                    </p:animEffect>
                                  </p:childTnLst>
                                  <p:subTnLst>
                                    <p:audio>
                                      <p:cMediaNode>
                                        <p:cTn display="0" masterRel="sameClick">
                                          <p:stCondLst>
                                            <p:cond evt="begin" delay="0">
                                              <p:tn val="15"/>
                                            </p:cond>
                                          </p:stCondLst>
                                          <p:endCondLst>
                                            <p:cond evt="onStopAudio" delay="0">
                                              <p:tgtEl>
                                                <p:sldTgt/>
                                              </p:tgtEl>
                                            </p:cond>
                                          </p:endCondLst>
                                        </p:cTn>
                                        <p:tgtEl>
                                          <p:sndTgt r:embed="rId5" name="pst.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3406"/>
                                        </p:tgtEl>
                                        <p:attrNameLst>
                                          <p:attrName>style.visibility</p:attrName>
                                        </p:attrNameLst>
                                      </p:cBhvr>
                                      <p:to>
                                        <p:strVal val="visible"/>
                                      </p:to>
                                    </p:set>
                                    <p:animEffect transition="in" filter="wipe(left)">
                                      <p:cBhvr>
                                        <p:cTn id="22" dur="500"/>
                                        <p:tgtEl>
                                          <p:spTgt spid="143406"/>
                                        </p:tgtEl>
                                      </p:cBhvr>
                                    </p:animEffect>
                                  </p:childTnLst>
                                  <p:subTnLst>
                                    <p:audio>
                                      <p:cMediaNode>
                                        <p:cTn display="0" masterRel="sameClick">
                                          <p:stCondLst>
                                            <p:cond evt="begin" delay="0">
                                              <p:tn val="20"/>
                                            </p:cond>
                                          </p:stCondLst>
                                          <p:endCondLst>
                                            <p:cond evt="onStopAudio" delay="0">
                                              <p:tgtEl>
                                                <p:sldTgt/>
                                              </p:tgtEl>
                                            </p:cond>
                                          </p:endCondLst>
                                        </p:cTn>
                                        <p:tgtEl>
                                          <p:sndTgt r:embed="rId6" name="knab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cushion">
            <a:hlinkClick r:id="" action="ppaction://noaction">
              <a:snd r:embed="rId3" name="cushion.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313" y="3589338"/>
            <a:ext cx="48291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1" descr="papa">
            <a:hlinkClick r:id="" action="ppaction://noaction">
              <a:snd r:embed="rId5" name="papa.wav"/>
            </a:hlinkClick>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2013" y="557213"/>
            <a:ext cx="48291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st">
            <a:hlinkClick r:id="" action="ppaction://noaction">
              <a:snd r:embed="rId3" name="pst.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438" y="623888"/>
            <a:ext cx="48101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7" descr="knabe">
            <a:hlinkClick r:id="" action="ppaction://noaction">
              <a:snd r:embed="rId5" name="knabe.wav"/>
            </a:hlinkClick>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3438" y="3582988"/>
            <a:ext cx="48101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sz="quarter"/>
          </p:nvPr>
        </p:nvSpPr>
        <p:spPr/>
        <p:txBody>
          <a:bodyPr/>
          <a:lstStyle/>
          <a:p>
            <a:pPr>
              <a:defRPr/>
            </a:pPr>
            <a:r>
              <a:rPr lang="de-DE" altLang="de-DE"/>
              <a:t>Sonoritätsgrade</a:t>
            </a:r>
          </a:p>
        </p:txBody>
      </p:sp>
      <p:pic>
        <p:nvPicPr>
          <p:cNvPr id="20483" name="Picture 3" descr="ama"/>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2136775" y="2581275"/>
            <a:ext cx="481013" cy="43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2" descr="aba">
            <a:hlinkClick r:id="" action="ppaction://noaction">
              <a:snd r:embed="rId4" name="aba.wav"/>
            </a:hlinkClick>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88975" y="1468438"/>
            <a:ext cx="3573463" cy="2379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descr="ama">
            <a:hlinkClick r:id="" action="ppaction://noaction">
              <a:snd r:embed="rId6" name="ama.wav"/>
            </a:hlinkClick>
          </p:cNvPr>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741363" y="4060825"/>
            <a:ext cx="3581400" cy="229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2" name="Text Box 8"/>
          <p:cNvSpPr txBox="1">
            <a:spLocks noChangeArrowheads="1"/>
          </p:cNvSpPr>
          <p:nvPr/>
        </p:nvSpPr>
        <p:spPr bwMode="auto">
          <a:xfrm>
            <a:off x="3987800" y="2387600"/>
            <a:ext cx="132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altLang="de-DE" dirty="0">
                <a:effectLst>
                  <a:outerShdw blurRad="38100" dist="38100" dir="2700000" algn="tl">
                    <a:srgbClr val="C0C0C0"/>
                  </a:outerShdw>
                </a:effectLst>
                <a:latin typeface="Tahoma" pitchFamily="34" charset="0"/>
              </a:rPr>
              <a:t>[</a:t>
            </a:r>
            <a:r>
              <a:rPr lang="de-DE" altLang="de-DE" dirty="0" err="1">
                <a:effectLst>
                  <a:outerShdw blurRad="38100" dist="38100" dir="2700000" algn="tl">
                    <a:srgbClr val="C0C0C0"/>
                  </a:outerShdw>
                </a:effectLst>
                <a:latin typeface="Tahoma" pitchFamily="34" charset="0"/>
              </a:rPr>
              <a:t>aba</a:t>
            </a:r>
            <a:r>
              <a:rPr lang="de-DE" altLang="de-DE" dirty="0">
                <a:effectLst>
                  <a:outerShdw blurRad="38100" dist="38100" dir="2700000" algn="tl">
                    <a:srgbClr val="C0C0C0"/>
                  </a:outerShdw>
                </a:effectLst>
                <a:latin typeface="Tahoma" pitchFamily="34" charset="0"/>
              </a:rPr>
              <a:t>]</a:t>
            </a:r>
          </a:p>
        </p:txBody>
      </p:sp>
      <p:sp>
        <p:nvSpPr>
          <p:cNvPr id="169993" name="Text Box 9"/>
          <p:cNvSpPr txBox="1">
            <a:spLocks noChangeArrowheads="1"/>
          </p:cNvSpPr>
          <p:nvPr/>
        </p:nvSpPr>
        <p:spPr bwMode="auto">
          <a:xfrm>
            <a:off x="3937000" y="4533900"/>
            <a:ext cx="132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altLang="de-DE" dirty="0">
                <a:effectLst>
                  <a:outerShdw blurRad="38100" dist="38100" dir="2700000" algn="tl">
                    <a:srgbClr val="C0C0C0"/>
                  </a:outerShdw>
                </a:effectLst>
                <a:latin typeface="Tahoma" pitchFamily="34" charset="0"/>
              </a:rPr>
              <a:t>[</a:t>
            </a:r>
            <a:r>
              <a:rPr lang="de-DE" altLang="de-DE" dirty="0" err="1">
                <a:effectLst>
                  <a:outerShdw blurRad="38100" dist="38100" dir="2700000" algn="tl">
                    <a:srgbClr val="C0C0C0"/>
                  </a:outerShdw>
                </a:effectLst>
                <a:latin typeface="Tahoma" pitchFamily="34" charset="0"/>
              </a:rPr>
              <a:t>ama</a:t>
            </a:r>
            <a:r>
              <a:rPr lang="de-DE" altLang="de-DE" dirty="0">
                <a:effectLst>
                  <a:outerShdw blurRad="38100" dist="38100" dir="2700000" algn="tl">
                    <a:srgbClr val="C0C0C0"/>
                  </a:outerShdw>
                </a:effectLst>
                <a:latin typeface="Tahoma" pitchFamily="34" charset="0"/>
              </a:rPr>
              <a:t>]</a:t>
            </a:r>
          </a:p>
        </p:txBody>
      </p:sp>
      <p:pic>
        <p:nvPicPr>
          <p:cNvPr id="20488" name="Picture 16" descr="aba2"/>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5259388" y="1431925"/>
            <a:ext cx="3638550" cy="2406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8" descr="ama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5588" y="4011613"/>
            <a:ext cx="36099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defRPr/>
            </a:pPr>
            <a:r>
              <a:rPr lang="de-DE" altLang="de-DE"/>
              <a:t>Das Merkmal "okklusiv"</a:t>
            </a:r>
          </a:p>
        </p:txBody>
      </p:sp>
      <p:sp>
        <p:nvSpPr>
          <p:cNvPr id="117763" name="Rectangle 3"/>
          <p:cNvSpPr>
            <a:spLocks noGrp="1" noChangeArrowheads="1"/>
          </p:cNvSpPr>
          <p:nvPr>
            <p:ph type="body" idx="1"/>
          </p:nvPr>
        </p:nvSpPr>
        <p:spPr>
          <a:xfrm>
            <a:off x="746125" y="1981200"/>
            <a:ext cx="8102600" cy="3709988"/>
          </a:xfrm>
        </p:spPr>
        <p:txBody>
          <a:bodyPr/>
          <a:lstStyle/>
          <a:p>
            <a:pPr algn="just">
              <a:defRPr/>
            </a:pPr>
            <a:r>
              <a:rPr lang="de-DE" altLang="de-DE">
                <a:cs typeface="Times New Roman" pitchFamily="18" charset="0"/>
              </a:rPr>
              <a:t>Wir haben bereits darauf hingewiesen, dass Vokale mit einem ungehinderten kontinuierlich durch den Mund fließenden Luftstrom gebildet werden. </a:t>
            </a:r>
          </a:p>
          <a:p>
            <a:pPr algn="just">
              <a:defRPr/>
            </a:pPr>
            <a:r>
              <a:rPr lang="de-DE" altLang="de-DE">
                <a:cs typeface="Times New Roman" pitchFamily="18" charset="0"/>
              </a:rPr>
              <a:t>Bei Plosivlauten hingegen, wird ein orales Hindernis aufgebaut, das so beschaffen ist, dass der Luftstrom am Entweichen gehindert wird. </a:t>
            </a:r>
          </a:p>
          <a:p>
            <a:pPr algn="just">
              <a:defRPr/>
            </a:pPr>
            <a:r>
              <a:rPr lang="de-DE" altLang="de-DE">
                <a:cs typeface="Times New Roman" pitchFamily="18" charset="0"/>
              </a:rPr>
              <a:t>Wir kennzeichnen daher Plosive mit dem Merkmal </a:t>
            </a:r>
            <a:r>
              <a:rPr lang="de-DE" altLang="de-DE">
                <a:solidFill>
                  <a:schemeClr val="accent2"/>
                </a:solidFill>
                <a:cs typeface="Times New Roman" pitchFamily="18" charset="0"/>
              </a:rPr>
              <a:t>[+okklusiv] (= verschlossen)</a:t>
            </a:r>
            <a:r>
              <a:rPr lang="de-DE" altLang="de-DE">
                <a:cs typeface="Times New Roman" pitchFamily="18" charset="0"/>
              </a:rPr>
              <a:t>, Vokale hingegen mit dem Merkmal </a:t>
            </a:r>
            <a:r>
              <a:rPr lang="de-DE" altLang="de-DE">
                <a:solidFill>
                  <a:schemeClr val="accent2"/>
                </a:solidFill>
                <a:cs typeface="Times New Roman" pitchFamily="18" charset="0"/>
              </a:rPr>
              <a:t>[–okklusiv]</a:t>
            </a:r>
            <a:r>
              <a:rPr lang="de-DE" altLang="de-DE">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wipe(left)">
                                      <p:cBhvr>
                                        <p:cTn id="7" dur="500"/>
                                        <p:tgtEl>
                                          <p:spTgt spid="11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wipe(left)">
                                      <p:cBhvr>
                                        <p:cTn id="12" dur="500"/>
                                        <p:tgtEl>
                                          <p:spTgt spid="1177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Effect transition="in" filter="wipe(left)">
                                      <p:cBhvr>
                                        <p:cTn id="17" dur="5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defRPr/>
            </a:pPr>
            <a:r>
              <a:rPr lang="de-DE" altLang="de-DE"/>
              <a:t>Artikulation</a:t>
            </a:r>
          </a:p>
        </p:txBody>
      </p:sp>
      <p:sp>
        <p:nvSpPr>
          <p:cNvPr id="104451" name="Rectangle 3"/>
          <p:cNvSpPr>
            <a:spLocks noGrp="1" noChangeArrowheads="1"/>
          </p:cNvSpPr>
          <p:nvPr>
            <p:ph type="body" idx="1"/>
          </p:nvPr>
        </p:nvSpPr>
        <p:spPr>
          <a:xfrm>
            <a:off x="771525" y="1638300"/>
            <a:ext cx="8067675" cy="4419600"/>
          </a:xfrm>
        </p:spPr>
        <p:txBody>
          <a:bodyPr/>
          <a:lstStyle/>
          <a:p>
            <a:pPr marL="0" indent="0" algn="just">
              <a:buFont typeface="Wingdings 2" pitchFamily="18" charset="2"/>
              <a:buNone/>
              <a:defRPr/>
            </a:pPr>
            <a:r>
              <a:rPr lang="de-DE" altLang="de-DE">
                <a:cs typeface="Times New Roman" pitchFamily="18" charset="0"/>
              </a:rPr>
              <a:t>Die Artikulation eines Lautes kann unter Bezug auf die Beziehung zwischen zwei </a:t>
            </a:r>
            <a:r>
              <a:rPr lang="de-DE" altLang="de-DE">
                <a:solidFill>
                  <a:schemeClr val="accent2"/>
                </a:solidFill>
                <a:cs typeface="Times New Roman" pitchFamily="18" charset="0"/>
              </a:rPr>
              <a:t>Artikulatoren</a:t>
            </a:r>
            <a:r>
              <a:rPr lang="de-DE" altLang="de-DE">
                <a:cs typeface="Times New Roman" pitchFamily="18" charset="0"/>
              </a:rPr>
              <a:t> beschrieben werden. </a:t>
            </a:r>
            <a:endParaRPr lang="de-DE" altLang="de-DE"/>
          </a:p>
          <a:p>
            <a:pPr marL="0" indent="0" algn="just">
              <a:buFont typeface="Wingdings 2" pitchFamily="18" charset="2"/>
              <a:buNone/>
              <a:defRPr/>
            </a:pPr>
            <a:r>
              <a:rPr lang="de-DE" altLang="de-DE"/>
              <a:t>Artikulatoren sind Sprechorgane oder Teile von Sprech-organen, die am unmittelbarsten an der Erzeugung eines bestimmten Lautes beteiligt sind.</a:t>
            </a:r>
          </a:p>
          <a:p>
            <a:pPr marL="0" indent="0" algn="just">
              <a:buFont typeface="Wingdings 2" pitchFamily="18" charset="2"/>
              <a:buNone/>
              <a:defRPr/>
            </a:pPr>
            <a:r>
              <a:rPr lang="de-DE" altLang="de-DE">
                <a:cs typeface="Times New Roman" pitchFamily="18" charset="0"/>
              </a:rPr>
              <a:t>Wir unterscheiden zwischen </a:t>
            </a:r>
            <a:r>
              <a:rPr lang="de-DE" altLang="de-DE">
                <a:solidFill>
                  <a:schemeClr val="accent2"/>
                </a:solidFill>
                <a:cs typeface="Times New Roman" pitchFamily="18" charset="0"/>
              </a:rPr>
              <a:t>zwei Arten</a:t>
            </a:r>
            <a:r>
              <a:rPr lang="de-DE" altLang="de-DE">
                <a:cs typeface="Times New Roman" pitchFamily="18" charset="0"/>
              </a:rPr>
              <a:t> von Artikulatoren:</a:t>
            </a:r>
          </a:p>
          <a:p>
            <a:pPr marL="1130300" lvl="1" indent="-457200">
              <a:buFont typeface="Wingdings" pitchFamily="2" charset="2"/>
              <a:buAutoNum type="arabicPeriod"/>
              <a:defRPr/>
            </a:pPr>
            <a:r>
              <a:rPr lang="de-DE" altLang="de-DE">
                <a:cs typeface="Times New Roman" pitchFamily="18" charset="0"/>
              </a:rPr>
              <a:t>passive Artikulatoren</a:t>
            </a:r>
          </a:p>
          <a:p>
            <a:pPr marL="1130300" lvl="1" indent="-457200">
              <a:buFont typeface="Wingdings" pitchFamily="2" charset="2"/>
              <a:buAutoNum type="arabicPeriod"/>
              <a:defRPr/>
            </a:pPr>
            <a:r>
              <a:rPr lang="de-DE" altLang="de-DE">
                <a:cs typeface="Times New Roman" pitchFamily="18" charset="0"/>
              </a:rPr>
              <a:t>aktiven Artikulator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wipe(left)">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wipe(left)">
                                      <p:cBhvr>
                                        <p:cTn id="12" dur="500"/>
                                        <p:tgtEl>
                                          <p:spTgt spid="104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wipe(left)">
                                      <p:cBhvr>
                                        <p:cTn id="17" dur="500"/>
                                        <p:tgtEl>
                                          <p:spTgt spid="1044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451">
                                            <p:txEl>
                                              <p:pRg st="3" end="3"/>
                                            </p:txEl>
                                          </p:spTgt>
                                        </p:tgtEl>
                                        <p:attrNameLst>
                                          <p:attrName>style.visibility</p:attrName>
                                        </p:attrNameLst>
                                      </p:cBhvr>
                                      <p:to>
                                        <p:strVal val="visible"/>
                                      </p:to>
                                    </p:set>
                                    <p:animEffect transition="in" filter="wipe(left)">
                                      <p:cBhvr>
                                        <p:cTn id="22" dur="500"/>
                                        <p:tgtEl>
                                          <p:spTgt spid="1044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4451">
                                            <p:txEl>
                                              <p:pRg st="4" end="4"/>
                                            </p:txEl>
                                          </p:spTgt>
                                        </p:tgtEl>
                                        <p:attrNameLst>
                                          <p:attrName>style.visibility</p:attrName>
                                        </p:attrNameLst>
                                      </p:cBhvr>
                                      <p:to>
                                        <p:strVal val="visible"/>
                                      </p:to>
                                    </p:set>
                                    <p:animEffect transition="in" filter="wipe(left)">
                                      <p:cBhvr>
                                        <p:cTn id="27" dur="500"/>
                                        <p:tgtEl>
                                          <p:spTgt spid="1044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defRPr/>
            </a:pPr>
            <a:r>
              <a:rPr lang="de-DE" altLang="de-DE"/>
              <a:t>Das Merkmal "konsonantisch"</a:t>
            </a:r>
          </a:p>
        </p:txBody>
      </p:sp>
      <p:sp>
        <p:nvSpPr>
          <p:cNvPr id="118787" name="Rectangle 3"/>
          <p:cNvSpPr>
            <a:spLocks noGrp="1" noChangeArrowheads="1"/>
          </p:cNvSpPr>
          <p:nvPr>
            <p:ph type="body" idx="1"/>
          </p:nvPr>
        </p:nvSpPr>
        <p:spPr>
          <a:xfrm>
            <a:off x="774700" y="1981200"/>
            <a:ext cx="8074025" cy="4070350"/>
          </a:xfrm>
        </p:spPr>
        <p:txBody>
          <a:bodyPr/>
          <a:lstStyle/>
          <a:p>
            <a:pPr algn="just">
              <a:defRPr/>
            </a:pPr>
            <a:r>
              <a:rPr lang="de-DE" altLang="de-DE">
                <a:cs typeface="Times New Roman" pitchFamily="18" charset="0"/>
              </a:rPr>
              <a:t>Bei der Artikulation eines Verschlusslautes bildet entweder die Unterlippe oder ein Teil der Zunge einen Kontakt mit einem passiven Artikulator. </a:t>
            </a:r>
          </a:p>
          <a:p>
            <a:pPr algn="just">
              <a:defRPr/>
            </a:pPr>
            <a:r>
              <a:rPr lang="de-DE" altLang="de-DE">
                <a:cs typeface="Times New Roman" pitchFamily="18" charset="0"/>
              </a:rPr>
              <a:t>Bei der Artikulation eines Vokals hingegen besteht kein solcher Kontakt. Dieser Unterschied kann durch das Attribut konsonantisch erfasst werden. </a:t>
            </a:r>
          </a:p>
          <a:p>
            <a:pPr lvl="1" algn="just">
              <a:defRPr/>
            </a:pPr>
            <a:r>
              <a:rPr lang="de-DE" altLang="de-DE">
                <a:cs typeface="Times New Roman" pitchFamily="18" charset="0"/>
              </a:rPr>
              <a:t>Wenn wie bei Verschlusslauten der orale Atemstrom durch ein Hindernis in seinem Fluss beeinträchtigt wird, haben die entsprechenden Segmente das Merkmal </a:t>
            </a:r>
            <a:r>
              <a:rPr lang="de-DE" altLang="de-DE">
                <a:solidFill>
                  <a:schemeClr val="accent2"/>
                </a:solidFill>
                <a:cs typeface="Times New Roman" pitchFamily="18" charset="0"/>
              </a:rPr>
              <a:t>[+konsonantisch]</a:t>
            </a:r>
            <a:r>
              <a:rPr lang="de-DE" altLang="de-DE">
                <a:cs typeface="Times New Roman" pitchFamily="18" charset="0"/>
              </a:rPr>
              <a:t>. </a:t>
            </a:r>
          </a:p>
          <a:p>
            <a:pPr lvl="1" algn="just">
              <a:defRPr/>
            </a:pPr>
            <a:r>
              <a:rPr lang="de-DE" altLang="de-DE">
                <a:cs typeface="Times New Roman" pitchFamily="18" charset="0"/>
              </a:rPr>
              <a:t>Vokale hingegen sind </a:t>
            </a:r>
            <a:r>
              <a:rPr lang="de-DE" altLang="de-DE">
                <a:solidFill>
                  <a:schemeClr val="accent2"/>
                </a:solidFill>
                <a:cs typeface="Times New Roman" pitchFamily="18" charset="0"/>
              </a:rPr>
              <a:t>[–konsonantisch]</a:t>
            </a:r>
            <a:r>
              <a:rPr lang="de-DE" altLang="de-DE">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wipe(left)">
                                      <p:cBhvr>
                                        <p:cTn id="7" dur="5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wipe(left)">
                                      <p:cBhvr>
                                        <p:cTn id="12" dur="500"/>
                                        <p:tgtEl>
                                          <p:spTgt spid="118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wipe(left)">
                                      <p:cBhvr>
                                        <p:cTn id="17" dur="500"/>
                                        <p:tgtEl>
                                          <p:spTgt spid="1187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wipe(left)">
                                      <p:cBhvr>
                                        <p:cTn id="22" dur="500"/>
                                        <p:tgtEl>
                                          <p:spTgt spid="118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defRPr/>
            </a:pPr>
            <a:r>
              <a:rPr lang="de-DE" altLang="de-DE"/>
              <a:t>Plosive vs. Vokale</a:t>
            </a:r>
          </a:p>
        </p:txBody>
      </p:sp>
      <p:graphicFrame>
        <p:nvGraphicFramePr>
          <p:cNvPr id="111678" name="Group 62"/>
          <p:cNvGraphicFramePr>
            <a:graphicFrameLocks noGrp="1"/>
          </p:cNvGraphicFramePr>
          <p:nvPr>
            <p:ph type="tbl" idx="1"/>
          </p:nvPr>
        </p:nvGraphicFramePr>
        <p:xfrm>
          <a:off x="182563" y="2286000"/>
          <a:ext cx="8763000" cy="1905000"/>
        </p:xfrm>
        <a:graphic>
          <a:graphicData uri="http://schemas.openxmlformats.org/drawingml/2006/table">
            <a:tbl>
              <a:tblPr/>
              <a:tblGrid>
                <a:gridCol w="1295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60960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accent2"/>
                          </a:solidFill>
                          <a:effectLst/>
                          <a:latin typeface="Tahoma" pitchFamily="34" charset="0"/>
                        </a:rPr>
                        <a:t>silbisch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accent2"/>
                          </a:solidFill>
                          <a:effectLst/>
                          <a:latin typeface="Tahoma" pitchFamily="34" charset="0"/>
                        </a:rPr>
                        <a:t>sonorant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accent2"/>
                          </a:solidFill>
                          <a:effectLst/>
                          <a:latin typeface="Tahoma" pitchFamily="34" charset="0"/>
                        </a:rPr>
                        <a:t>okklusiv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accent2"/>
                          </a:solidFill>
                          <a:effectLst/>
                          <a:latin typeface="Tahoma" pitchFamily="34" charset="0"/>
                        </a:rPr>
                        <a:t>konsonantisch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0"/>
                  </a:ext>
                </a:extLst>
              </a:tr>
              <a:tr h="68580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Plosive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0960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Vokale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1669" name="Text Box 53"/>
          <p:cNvSpPr txBox="1">
            <a:spLocks noChangeArrowheads="1"/>
          </p:cNvSpPr>
          <p:nvPr/>
        </p:nvSpPr>
        <p:spPr bwMode="auto">
          <a:xfrm>
            <a:off x="3413125" y="29606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altLang="de-DE">
                <a:effectLst>
                  <a:outerShdw blurRad="38100" dist="38100" dir="2700000" algn="tl">
                    <a:srgbClr val="C0C0C0"/>
                  </a:outerShdw>
                </a:effectLst>
                <a:latin typeface="Tahoma" pitchFamily="34" charset="0"/>
              </a:rPr>
              <a:t>–</a:t>
            </a:r>
          </a:p>
        </p:txBody>
      </p:sp>
      <p:sp>
        <p:nvSpPr>
          <p:cNvPr id="111670" name="Text Box 54"/>
          <p:cNvSpPr txBox="1">
            <a:spLocks noChangeArrowheads="1"/>
          </p:cNvSpPr>
          <p:nvPr/>
        </p:nvSpPr>
        <p:spPr bwMode="auto">
          <a:xfrm>
            <a:off x="5199063" y="2967038"/>
            <a:ext cx="40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altLang="de-DE">
                <a:effectLst>
                  <a:outerShdw blurRad="38100" dist="38100" dir="2700000" algn="tl">
                    <a:srgbClr val="C0C0C0"/>
                  </a:outerShdw>
                </a:effectLst>
                <a:latin typeface="Tahoma" pitchFamily="34" charset="0"/>
              </a:rPr>
              <a:t>+</a:t>
            </a:r>
          </a:p>
        </p:txBody>
      </p:sp>
      <p:sp>
        <p:nvSpPr>
          <p:cNvPr id="111671" name="Text Box 55"/>
          <p:cNvSpPr txBox="1">
            <a:spLocks noChangeArrowheads="1"/>
          </p:cNvSpPr>
          <p:nvPr/>
        </p:nvSpPr>
        <p:spPr bwMode="auto">
          <a:xfrm>
            <a:off x="1916113" y="294957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kumimoji="0" lang="de-DE" altLang="de-DE" b="1">
                <a:effectLst>
                  <a:outerShdw blurRad="38100" dist="38100" dir="2700000" algn="tl">
                    <a:srgbClr val="C0C0C0"/>
                  </a:outerShdw>
                </a:effectLst>
                <a:latin typeface="Tahoma" pitchFamily="34" charset="0"/>
              </a:rPr>
              <a:t>–</a:t>
            </a:r>
          </a:p>
        </p:txBody>
      </p:sp>
      <p:sp>
        <p:nvSpPr>
          <p:cNvPr id="111672" name="Text Box 56"/>
          <p:cNvSpPr txBox="1">
            <a:spLocks noChangeArrowheads="1"/>
          </p:cNvSpPr>
          <p:nvPr/>
        </p:nvSpPr>
        <p:spPr bwMode="auto">
          <a:xfrm>
            <a:off x="7462838" y="2968625"/>
            <a:ext cx="40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altLang="de-DE">
                <a:effectLst>
                  <a:outerShdw blurRad="38100" dist="38100" dir="2700000" algn="tl">
                    <a:srgbClr val="C0C0C0"/>
                  </a:outerShdw>
                </a:effectLst>
                <a:latin typeface="Tahoma" pitchFamily="34" charset="0"/>
              </a:rPr>
              <a:t>+</a:t>
            </a:r>
          </a:p>
        </p:txBody>
      </p:sp>
      <p:sp>
        <p:nvSpPr>
          <p:cNvPr id="111673" name="Text Box 57"/>
          <p:cNvSpPr txBox="1">
            <a:spLocks noChangeArrowheads="1"/>
          </p:cNvSpPr>
          <p:nvPr/>
        </p:nvSpPr>
        <p:spPr bwMode="auto">
          <a:xfrm>
            <a:off x="1887538" y="3657600"/>
            <a:ext cx="40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altLang="de-DE">
                <a:effectLst>
                  <a:outerShdw blurRad="38100" dist="38100" dir="2700000" algn="tl">
                    <a:srgbClr val="C0C0C0"/>
                  </a:outerShdw>
                </a:effectLst>
                <a:latin typeface="Tahoma" pitchFamily="34" charset="0"/>
              </a:rPr>
              <a:t>+</a:t>
            </a:r>
          </a:p>
        </p:txBody>
      </p:sp>
      <p:sp>
        <p:nvSpPr>
          <p:cNvPr id="111674" name="Text Box 58"/>
          <p:cNvSpPr txBox="1">
            <a:spLocks noChangeArrowheads="1"/>
          </p:cNvSpPr>
          <p:nvPr/>
        </p:nvSpPr>
        <p:spPr bwMode="auto">
          <a:xfrm>
            <a:off x="3386138" y="3659188"/>
            <a:ext cx="40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altLang="de-DE">
                <a:effectLst>
                  <a:outerShdw blurRad="38100" dist="38100" dir="2700000" algn="tl">
                    <a:srgbClr val="C0C0C0"/>
                  </a:outerShdw>
                </a:effectLst>
                <a:latin typeface="Tahoma" pitchFamily="34" charset="0"/>
              </a:rPr>
              <a:t>+</a:t>
            </a:r>
          </a:p>
        </p:txBody>
      </p:sp>
      <p:sp>
        <p:nvSpPr>
          <p:cNvPr id="111675" name="Text Box 59"/>
          <p:cNvSpPr txBox="1">
            <a:spLocks noChangeArrowheads="1"/>
          </p:cNvSpPr>
          <p:nvPr/>
        </p:nvSpPr>
        <p:spPr bwMode="auto">
          <a:xfrm>
            <a:off x="5227638" y="365125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altLang="de-DE">
                <a:effectLst>
                  <a:outerShdw blurRad="38100" dist="38100" dir="2700000" algn="tl">
                    <a:srgbClr val="C0C0C0"/>
                  </a:outerShdw>
                </a:effectLst>
                <a:latin typeface="Tahoma" pitchFamily="34" charset="0"/>
              </a:rPr>
              <a:t>–</a:t>
            </a:r>
          </a:p>
        </p:txBody>
      </p:sp>
      <p:sp>
        <p:nvSpPr>
          <p:cNvPr id="111676" name="Text Box 60"/>
          <p:cNvSpPr txBox="1">
            <a:spLocks noChangeArrowheads="1"/>
          </p:cNvSpPr>
          <p:nvPr/>
        </p:nvSpPr>
        <p:spPr bwMode="auto">
          <a:xfrm>
            <a:off x="7491413" y="365283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altLang="de-DE">
                <a:effectLst>
                  <a:outerShdw blurRad="38100" dist="38100" dir="2700000" algn="tl">
                    <a:srgbClr val="C0C0C0"/>
                  </a:outerShdw>
                </a:effectLst>
                <a:latin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6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6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6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167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16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1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69" grpId="0" autoUpdateAnimBg="0"/>
      <p:bldP spid="111670" grpId="0" autoUpdateAnimBg="0"/>
      <p:bldP spid="111671" grpId="0" autoUpdateAnimBg="0"/>
      <p:bldP spid="111672" grpId="0" autoUpdateAnimBg="0"/>
      <p:bldP spid="111673" grpId="0" autoUpdateAnimBg="0"/>
      <p:bldP spid="111674" grpId="0" autoUpdateAnimBg="0"/>
      <p:bldP spid="111675" grpId="0" autoUpdateAnimBg="0"/>
      <p:bldP spid="11167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defRPr/>
            </a:pPr>
            <a:r>
              <a:rPr lang="de-DE" altLang="de-DE"/>
              <a:t>Andere Klassen</a:t>
            </a:r>
          </a:p>
        </p:txBody>
      </p:sp>
      <p:sp>
        <p:nvSpPr>
          <p:cNvPr id="119811" name="Rectangle 3"/>
          <p:cNvSpPr>
            <a:spLocks noGrp="1" noChangeArrowheads="1"/>
          </p:cNvSpPr>
          <p:nvPr>
            <p:ph type="body" idx="1"/>
          </p:nvPr>
        </p:nvSpPr>
        <p:spPr>
          <a:xfrm>
            <a:off x="741363" y="1981200"/>
            <a:ext cx="8150225" cy="4114800"/>
          </a:xfrm>
        </p:spPr>
        <p:txBody>
          <a:bodyPr/>
          <a:lstStyle/>
          <a:p>
            <a:pPr marL="0" indent="0" algn="just">
              <a:buFont typeface="Wingdings 2" pitchFamily="18" charset="2"/>
              <a:buNone/>
              <a:defRPr/>
            </a:pPr>
            <a:r>
              <a:rPr lang="de-DE" altLang="de-DE">
                <a:cs typeface="Times New Roman" pitchFamily="18" charset="0"/>
              </a:rPr>
              <a:t>Die anderen vier Lautklassen, </a:t>
            </a:r>
            <a:r>
              <a:rPr lang="de-DE" altLang="de-DE">
                <a:solidFill>
                  <a:schemeClr val="accent2"/>
                </a:solidFill>
                <a:cs typeface="Times New Roman" pitchFamily="18" charset="0"/>
              </a:rPr>
              <a:t>Nasale</a:t>
            </a:r>
            <a:r>
              <a:rPr lang="de-DE" altLang="de-DE">
                <a:cs typeface="Times New Roman" pitchFamily="18" charset="0"/>
              </a:rPr>
              <a:t>, </a:t>
            </a:r>
            <a:r>
              <a:rPr lang="de-DE" altLang="de-DE">
                <a:solidFill>
                  <a:schemeClr val="accent2"/>
                </a:solidFill>
                <a:cs typeface="Times New Roman" pitchFamily="18" charset="0"/>
              </a:rPr>
              <a:t>Frikative</a:t>
            </a:r>
            <a:r>
              <a:rPr lang="de-DE" altLang="de-DE">
                <a:cs typeface="Times New Roman" pitchFamily="18" charset="0"/>
              </a:rPr>
              <a:t>, </a:t>
            </a:r>
            <a:r>
              <a:rPr lang="de-DE" altLang="de-DE">
                <a:solidFill>
                  <a:schemeClr val="accent2"/>
                </a:solidFill>
                <a:cs typeface="Times New Roman" pitchFamily="18" charset="0"/>
              </a:rPr>
              <a:t>Liquide</a:t>
            </a:r>
            <a:r>
              <a:rPr lang="de-DE" altLang="de-DE">
                <a:cs typeface="Times New Roman" pitchFamily="18" charset="0"/>
              </a:rPr>
              <a:t>, und </a:t>
            </a:r>
            <a:r>
              <a:rPr lang="de-DE" altLang="de-DE">
                <a:solidFill>
                  <a:schemeClr val="accent2"/>
                </a:solidFill>
                <a:cs typeface="Times New Roman" pitchFamily="18" charset="0"/>
              </a:rPr>
              <a:t>Gleitlaute</a:t>
            </a:r>
            <a:r>
              <a:rPr lang="de-DE" altLang="de-DE">
                <a:cs typeface="Times New Roman" pitchFamily="18" charset="0"/>
              </a:rPr>
              <a:t> (oder </a:t>
            </a:r>
            <a:r>
              <a:rPr lang="de-DE" altLang="de-DE">
                <a:solidFill>
                  <a:schemeClr val="accent2"/>
                </a:solidFill>
                <a:cs typeface="Times New Roman" pitchFamily="18" charset="0"/>
              </a:rPr>
              <a:t>Halb-Vokale</a:t>
            </a:r>
            <a:r>
              <a:rPr lang="de-DE" altLang="de-DE">
                <a:cs typeface="Times New Roman" pitchFamily="18" charset="0"/>
              </a:rPr>
              <a:t>), teilen sich Eigen-schaften teils mit den Plosiven, teils mit den Vokalen, haben darüber hinaus natürlich auch Attribute durch die sie sich von diesen und untereinander unterscheiden. </a:t>
            </a:r>
          </a:p>
          <a:p>
            <a:pPr marL="0" indent="0" algn="just">
              <a:buFont typeface="Wingdings 2" pitchFamily="18" charset="2"/>
              <a:buNone/>
              <a:defRPr/>
            </a:pPr>
            <a:r>
              <a:rPr lang="de-DE" altLang="de-DE">
                <a:cs typeface="Times New Roman" pitchFamily="18" charset="0"/>
              </a:rPr>
              <a:t>Es ist das Ziel der folgenden Ausführungen, diese Unter-schiede und Gemeinsamkeiten herauszuarbeiten.</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500"/>
                                        <p:tgtEl>
                                          <p:spTgt spid="119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wipe(left)">
                                      <p:cBhvr>
                                        <p:cTn id="12" dur="500"/>
                                        <p:tgtEl>
                                          <p:spTgt spid="1198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defRPr/>
            </a:pPr>
            <a:r>
              <a:rPr lang="de-DE" altLang="de-DE"/>
              <a:t>Verschlusslaut vs. Dauerlaut</a:t>
            </a:r>
          </a:p>
        </p:txBody>
      </p:sp>
      <p:sp>
        <p:nvSpPr>
          <p:cNvPr id="121859" name="Rectangle 3"/>
          <p:cNvSpPr>
            <a:spLocks noGrp="1" noChangeArrowheads="1"/>
          </p:cNvSpPr>
          <p:nvPr>
            <p:ph type="body" idx="1"/>
          </p:nvPr>
        </p:nvSpPr>
        <p:spPr>
          <a:xfrm>
            <a:off x="741363" y="1981200"/>
            <a:ext cx="8150225" cy="4114800"/>
          </a:xfrm>
        </p:spPr>
        <p:txBody>
          <a:bodyPr/>
          <a:lstStyle/>
          <a:p>
            <a:pPr marL="0" indent="0" algn="just">
              <a:buFont typeface="Wingdings 2" pitchFamily="18" charset="2"/>
              <a:buNone/>
              <a:defRPr/>
            </a:pPr>
            <a:r>
              <a:rPr lang="de-DE" altLang="de-DE">
                <a:cs typeface="Times New Roman" pitchFamily="18" charset="0"/>
              </a:rPr>
              <a:t>Laute, die mit einem Totalverschluss zweier Artikulatoren im Lautgang gebildet werden, heißen Verschlusslaute (engl. </a:t>
            </a:r>
            <a:r>
              <a:rPr lang="de-DE" altLang="de-DE" i="1">
                <a:solidFill>
                  <a:schemeClr val="accent2"/>
                </a:solidFill>
                <a:cs typeface="Times New Roman" pitchFamily="18" charset="0"/>
              </a:rPr>
              <a:t>stop</a:t>
            </a:r>
            <a:r>
              <a:rPr lang="de-DE" altLang="de-DE">
                <a:cs typeface="Times New Roman" pitchFamily="18" charset="0"/>
              </a:rPr>
              <a:t>).</a:t>
            </a:r>
          </a:p>
          <a:p>
            <a:pPr marL="0" indent="0" algn="just">
              <a:buFont typeface="Wingdings 2" pitchFamily="18" charset="2"/>
              <a:buNone/>
              <a:defRPr/>
            </a:pPr>
            <a:r>
              <a:rPr lang="de-DE" altLang="de-DE">
                <a:cs typeface="Times New Roman" pitchFamily="18" charset="0"/>
              </a:rPr>
              <a:t>Alle Laute, die nicht Verschlusslaute sind, sind Dauerlaute (engl. </a:t>
            </a:r>
            <a:r>
              <a:rPr lang="de-DE" altLang="de-DE" i="1">
                <a:solidFill>
                  <a:schemeClr val="accent2"/>
                </a:solidFill>
                <a:cs typeface="Times New Roman" pitchFamily="18" charset="0"/>
              </a:rPr>
              <a:t>continuant</a:t>
            </a:r>
            <a:r>
              <a:rPr lang="de-DE" altLang="de-DE">
                <a:cs typeface="Times New Roman" pitchFamily="18" charset="0"/>
              </a:rPr>
              <a:t>).</a:t>
            </a:r>
          </a:p>
          <a:p>
            <a:pPr marL="0" indent="0" algn="just">
              <a:buFont typeface="Wingdings 2" pitchFamily="18" charset="2"/>
              <a:buNone/>
              <a:defRPr/>
            </a:pPr>
            <a:r>
              <a:rPr lang="de-DE" altLang="de-DE">
                <a:cs typeface="Times New Roman" pitchFamily="18" charset="0"/>
              </a:rPr>
              <a:t>Aus diesen Definitionen folgt, dass Verschlusslaute und Dauerlaute komplementär sind, so dass die einen auf der Basis der anderen definiert werden können. </a:t>
            </a:r>
          </a:p>
          <a:p>
            <a:pPr marL="0" indent="0" algn="just">
              <a:buFont typeface="Wingdings 2" pitchFamily="18" charset="2"/>
              <a:buNone/>
              <a:defRPr/>
            </a:pPr>
            <a:r>
              <a:rPr lang="de-DE" altLang="de-DE">
                <a:cs typeface="Times New Roman" pitchFamily="18" charset="0"/>
              </a:rPr>
              <a:t>Abweichend von der üblichen Praxis, werden wir die Verschlusslaute zugrunde legen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wipe(left)">
                                      <p:cBhvr>
                                        <p:cTn id="7" dur="500"/>
                                        <p:tgtEl>
                                          <p:spTgt spid="121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wipe(left)">
                                      <p:cBhvr>
                                        <p:cTn id="12" dur="500"/>
                                        <p:tgtEl>
                                          <p:spTgt spid="1218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wipe(left)">
                                      <p:cBhvr>
                                        <p:cTn id="17" dur="500"/>
                                        <p:tgtEl>
                                          <p:spTgt spid="1218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1859">
                                            <p:txEl>
                                              <p:pRg st="3" end="3"/>
                                            </p:txEl>
                                          </p:spTgt>
                                        </p:tgtEl>
                                        <p:attrNameLst>
                                          <p:attrName>style.visibility</p:attrName>
                                        </p:attrNameLst>
                                      </p:cBhvr>
                                      <p:to>
                                        <p:strVal val="visible"/>
                                      </p:to>
                                    </p:set>
                                    <p:animEffect transition="in" filter="wipe(left)">
                                      <p:cBhvr>
                                        <p:cTn id="22" dur="5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defRPr/>
            </a:pPr>
            <a:r>
              <a:rPr lang="de-DE" altLang="de-DE"/>
              <a:t>Verschlusslaut vs. Dauerlaut</a:t>
            </a:r>
          </a:p>
        </p:txBody>
      </p:sp>
      <p:sp>
        <p:nvSpPr>
          <p:cNvPr id="120835" name="Rectangle 3"/>
          <p:cNvSpPr>
            <a:spLocks noGrp="1" noChangeArrowheads="1"/>
          </p:cNvSpPr>
          <p:nvPr>
            <p:ph type="body" idx="1"/>
          </p:nvPr>
        </p:nvSpPr>
        <p:spPr>
          <a:xfrm>
            <a:off x="741363" y="1981200"/>
            <a:ext cx="8150225" cy="4114800"/>
          </a:xfrm>
        </p:spPr>
        <p:txBody>
          <a:bodyPr/>
          <a:lstStyle/>
          <a:p>
            <a:pPr marL="0" indent="0" algn="just">
              <a:buFont typeface="Wingdings 2" pitchFamily="18" charset="2"/>
              <a:buNone/>
              <a:defRPr/>
            </a:pPr>
            <a:r>
              <a:rPr lang="de-DE" altLang="de-DE">
                <a:cs typeface="Times New Roman" pitchFamily="18" charset="0"/>
              </a:rPr>
              <a:t>Verschlusslaute werden wie schon gesehen durch das Merkmal </a:t>
            </a:r>
            <a:r>
              <a:rPr lang="de-DE" altLang="de-DE">
                <a:solidFill>
                  <a:schemeClr val="accent2"/>
                </a:solidFill>
                <a:cs typeface="Times New Roman" pitchFamily="18" charset="0"/>
              </a:rPr>
              <a:t>[+okklusiv]</a:t>
            </a:r>
            <a:r>
              <a:rPr lang="de-DE" altLang="de-DE">
                <a:cs typeface="Times New Roman" pitchFamily="18" charset="0"/>
              </a:rPr>
              <a:t> gekennzeichnet, Dauerlaute hingegen durch das Merkmal </a:t>
            </a:r>
            <a:r>
              <a:rPr lang="de-DE" altLang="de-DE">
                <a:solidFill>
                  <a:schemeClr val="accent2"/>
                </a:solidFill>
                <a:cs typeface="Times New Roman" pitchFamily="18" charset="0"/>
              </a:rPr>
              <a:t>[–okklusiv]</a:t>
            </a:r>
            <a:r>
              <a:rPr lang="de-DE" altLang="de-DE">
                <a:cs typeface="Times New Roman" pitchFamily="18" charset="0"/>
              </a:rPr>
              <a:t>.</a:t>
            </a:r>
          </a:p>
          <a:p>
            <a:pPr marL="0" indent="0" algn="just">
              <a:buFont typeface="Wingdings 2" pitchFamily="18" charset="2"/>
              <a:buNone/>
              <a:defRPr/>
            </a:pPr>
            <a:r>
              <a:rPr lang="de-DE" altLang="de-DE">
                <a:cs typeface="Times New Roman" pitchFamily="18" charset="0"/>
              </a:rPr>
              <a:t>Alle Verschlusslaute im oben definierten Sinne gehören also zur Kategorie </a:t>
            </a:r>
            <a:r>
              <a:rPr lang="de-DE" altLang="de-DE">
                <a:solidFill>
                  <a:schemeClr val="accent2"/>
                </a:solidFill>
                <a:cs typeface="Times New Roman" pitchFamily="18" charset="0"/>
              </a:rPr>
              <a:t>[+okklusiv]</a:t>
            </a:r>
            <a:r>
              <a:rPr lang="de-DE" altLang="de-DE">
                <a:cs typeface="Times New Roman" pitchFamily="18" charset="0"/>
              </a:rPr>
              <a:t> alle anderen zur Kategorie </a:t>
            </a:r>
            <a:r>
              <a:rPr lang="de-DE" altLang="de-DE">
                <a:solidFill>
                  <a:schemeClr val="accent2"/>
                </a:solidFill>
                <a:cs typeface="Times New Roman" pitchFamily="18" charset="0"/>
              </a:rPr>
              <a:t>[</a:t>
            </a:r>
            <a:r>
              <a:rPr lang="de-DE" altLang="de-DE">
                <a:solidFill>
                  <a:schemeClr val="accent2"/>
                </a:solidFill>
                <a:latin typeface="Symbol" pitchFamily="18" charset="2"/>
                <a:cs typeface="Times New Roman" pitchFamily="18" charset="0"/>
              </a:rPr>
              <a:t>-</a:t>
            </a:r>
            <a:r>
              <a:rPr lang="de-DE" altLang="de-DE">
                <a:solidFill>
                  <a:schemeClr val="accent2"/>
                </a:solidFill>
                <a:cs typeface="Times New Roman" pitchFamily="18" charset="0"/>
              </a:rPr>
              <a:t>okklusiv]</a:t>
            </a:r>
            <a:r>
              <a:rPr lang="de-DE" altLang="de-DE">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wipe(left)">
                                      <p:cBhvr>
                                        <p:cTn id="7" dur="500"/>
                                        <p:tgtEl>
                                          <p:spTgt spid="120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wipe(left)">
                                      <p:cBhvr>
                                        <p:cTn id="12" dur="500"/>
                                        <p:tgtEl>
                                          <p:spTgt spid="120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defRPr/>
            </a:pPr>
            <a:r>
              <a:rPr lang="de-DE" altLang="de-DE"/>
              <a:t>Verschlusslaut vs. Dauerlaut: Beispiele</a:t>
            </a:r>
          </a:p>
        </p:txBody>
      </p:sp>
      <p:sp>
        <p:nvSpPr>
          <p:cNvPr id="122883" name="Rectangle 3"/>
          <p:cNvSpPr>
            <a:spLocks noGrp="1" noChangeArrowheads="1"/>
          </p:cNvSpPr>
          <p:nvPr>
            <p:ph type="body" idx="1"/>
          </p:nvPr>
        </p:nvSpPr>
        <p:spPr>
          <a:xfrm>
            <a:off x="798513" y="1981200"/>
            <a:ext cx="8093075" cy="4114800"/>
          </a:xfrm>
        </p:spPr>
        <p:txBody>
          <a:bodyPr/>
          <a:lstStyle/>
          <a:p>
            <a:pPr marL="0" indent="0">
              <a:buFont typeface="Wingdings 2" pitchFamily="18" charset="2"/>
              <a:buNone/>
              <a:defRPr/>
            </a:pPr>
            <a:r>
              <a:rPr lang="de-DE" altLang="de-DE" dirty="0">
                <a:solidFill>
                  <a:schemeClr val="accent2"/>
                </a:solidFill>
                <a:cs typeface="Times New Roman" pitchFamily="18" charset="0"/>
              </a:rPr>
              <a:t>[+okklusiv]:</a:t>
            </a:r>
            <a:r>
              <a:rPr lang="de-DE" altLang="de-DE" dirty="0">
                <a:cs typeface="Times New Roman" pitchFamily="18" charset="0"/>
              </a:rPr>
              <a:t> </a:t>
            </a:r>
            <a:br>
              <a:rPr lang="de-DE" altLang="de-DE" dirty="0">
                <a:cs typeface="Times New Roman" pitchFamily="18" charset="0"/>
              </a:rPr>
            </a:br>
            <a:r>
              <a:rPr lang="de-DE" altLang="de-DE" dirty="0">
                <a:solidFill>
                  <a:schemeClr val="accent2"/>
                </a:solidFill>
                <a:cs typeface="Times New Roman" pitchFamily="18" charset="0"/>
              </a:rPr>
              <a:t>/p b m </a:t>
            </a:r>
            <a:r>
              <a:rPr lang="de-DE" altLang="de-DE" dirty="0" err="1">
                <a:solidFill>
                  <a:schemeClr val="accent2"/>
                </a:solidFill>
                <a:effectLst/>
                <a:cs typeface="Times New Roman" pitchFamily="18" charset="0"/>
              </a:rPr>
              <a:t>p͡f</a:t>
            </a:r>
            <a:r>
              <a:rPr lang="de-DE" altLang="de-DE" dirty="0">
                <a:solidFill>
                  <a:schemeClr val="accent2"/>
                </a:solidFill>
                <a:cs typeface="Times New Roman" pitchFamily="18" charset="0"/>
              </a:rPr>
              <a:t> t d n </a:t>
            </a:r>
            <a:r>
              <a:rPr lang="de-DE" altLang="de-DE" dirty="0" err="1">
                <a:solidFill>
                  <a:schemeClr val="accent2"/>
                </a:solidFill>
                <a:effectLst/>
                <a:cs typeface="Times New Roman" pitchFamily="18" charset="0"/>
              </a:rPr>
              <a:t>t͡s</a:t>
            </a:r>
            <a:r>
              <a:rPr lang="de-DE" altLang="de-DE" dirty="0">
                <a:solidFill>
                  <a:schemeClr val="accent2"/>
                </a:solidFill>
                <a:effectLst/>
                <a:cs typeface="Times New Roman" pitchFamily="18" charset="0"/>
              </a:rPr>
              <a:t>  </a:t>
            </a:r>
            <a:r>
              <a:rPr lang="de-DE" altLang="de-DE" dirty="0" err="1">
                <a:solidFill>
                  <a:schemeClr val="accent2"/>
                </a:solidFill>
                <a:cs typeface="Times New Roman" pitchFamily="18" charset="0"/>
              </a:rPr>
              <a:t>tʃ</a:t>
            </a:r>
            <a:r>
              <a:rPr lang="de-DE" altLang="de-DE" dirty="0">
                <a:solidFill>
                  <a:schemeClr val="accent2"/>
                </a:solidFill>
                <a:cs typeface="Times New Roman" pitchFamily="18" charset="0"/>
              </a:rPr>
              <a:t> </a:t>
            </a:r>
            <a:r>
              <a:rPr lang="de-DE" altLang="de-DE" dirty="0" err="1">
                <a:solidFill>
                  <a:schemeClr val="accent2"/>
                </a:solidFill>
                <a:cs typeface="Times New Roman" pitchFamily="18" charset="0"/>
              </a:rPr>
              <a:t>dʒ</a:t>
            </a:r>
            <a:r>
              <a:rPr lang="de-DE" altLang="de-DE" dirty="0">
                <a:solidFill>
                  <a:schemeClr val="accent2"/>
                </a:solidFill>
                <a:cs typeface="Times New Roman" pitchFamily="18" charset="0"/>
              </a:rPr>
              <a:t> k g ŋ /</a:t>
            </a:r>
            <a:r>
              <a:rPr lang="de-DE" altLang="de-DE" dirty="0">
                <a:cs typeface="Times New Roman" pitchFamily="18" charset="0"/>
              </a:rPr>
              <a:t> 	</a:t>
            </a:r>
            <a:br>
              <a:rPr lang="de-DE" altLang="de-DE" dirty="0">
                <a:cs typeface="Times New Roman" pitchFamily="18" charset="0"/>
              </a:rPr>
            </a:br>
            <a:r>
              <a:rPr lang="de-DE" altLang="de-DE" dirty="0">
                <a:cs typeface="Times New Roman" pitchFamily="18" charset="0"/>
              </a:rPr>
              <a:t>(z.B. </a:t>
            </a:r>
            <a:r>
              <a:rPr lang="de-DE" altLang="de-DE" i="1" dirty="0">
                <a:cs typeface="Times New Roman" pitchFamily="18" charset="0"/>
              </a:rPr>
              <a:t>Park, Barke, Marke, Pfad, Tag, Dose, Nase, Zahn, Kahn, Gans, Tang, Aas</a:t>
            </a:r>
            <a:r>
              <a:rPr lang="de-DE" altLang="de-DE" dirty="0">
                <a:cs typeface="Times New Roman" pitchFamily="18" charset="0"/>
              </a:rPr>
              <a:t> </a:t>
            </a:r>
            <a:r>
              <a:rPr lang="de-DE" altLang="de-DE" dirty="0">
                <a:solidFill>
                  <a:schemeClr val="accent2"/>
                </a:solidFill>
                <a:effectLst>
                  <a:outerShdw blurRad="38100" dist="38100" dir="2700000" algn="tl">
                    <a:srgbClr val="000000">
                      <a:alpha val="43137"/>
                    </a:srgbClr>
                  </a:outerShdw>
                </a:effectLst>
                <a:cs typeface="Times New Roman" pitchFamily="18" charset="0"/>
              </a:rPr>
              <a:t>[</a:t>
            </a:r>
            <a:r>
              <a:rPr lang="de-DE" altLang="de-DE" dirty="0">
                <a:solidFill>
                  <a:schemeClr val="accent2"/>
                </a:solidFill>
                <a:effectLst>
                  <a:outerShdw blurRad="38100" dist="38100" dir="2700000" algn="tl">
                    <a:srgbClr val="000000">
                      <a:alpha val="43137"/>
                    </a:srgbClr>
                  </a:outerShdw>
                </a:effectLst>
                <a:cs typeface="Times New Roman" pitchFamily="18" charset="0"/>
                <a:sym typeface="SILDoulos IPA93" pitchFamily="2" charset="2"/>
              </a:rPr>
              <a:t></a:t>
            </a:r>
            <a:r>
              <a:rPr lang="de-DE" altLang="de-DE" dirty="0">
                <a:solidFill>
                  <a:schemeClr val="accent2"/>
                </a:solidFill>
                <a:effectLst>
                  <a:outerShdw blurRad="38100" dist="38100" dir="2700000" algn="tl">
                    <a:srgbClr val="000000">
                      <a:alpha val="43137"/>
                    </a:srgbClr>
                  </a:outerShdw>
                </a:effectLst>
                <a:cs typeface="Times New Roman" pitchFamily="18" charset="0"/>
              </a:rPr>
              <a:t>a:ːs]</a:t>
            </a:r>
            <a:r>
              <a:rPr lang="de-DE" altLang="de-DE" dirty="0">
                <a:cs typeface="Times New Roman" pitchFamily="18" charset="0"/>
              </a:rPr>
              <a:t>, engl. </a:t>
            </a:r>
            <a:r>
              <a:rPr lang="de-DE" altLang="de-DE" i="1" dirty="0" err="1">
                <a:cs typeface="Times New Roman" pitchFamily="18" charset="0"/>
              </a:rPr>
              <a:t>chin</a:t>
            </a:r>
            <a:r>
              <a:rPr lang="de-DE" altLang="de-DE" dirty="0">
                <a:cs typeface="Times New Roman" pitchFamily="18" charset="0"/>
              </a:rPr>
              <a:t>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tʃɪn</a:t>
            </a:r>
            <a:r>
              <a:rPr lang="de-DE" altLang="de-DE" dirty="0">
                <a:solidFill>
                  <a:schemeClr val="accent2"/>
                </a:solidFill>
                <a:cs typeface="Times New Roman" pitchFamily="18" charset="0"/>
              </a:rPr>
              <a:t>]</a:t>
            </a:r>
            <a:r>
              <a:rPr lang="de-DE" altLang="de-DE" dirty="0">
                <a:cs typeface="Times New Roman" pitchFamily="18" charset="0"/>
              </a:rPr>
              <a:t>, </a:t>
            </a:r>
            <a:r>
              <a:rPr lang="de-DE" altLang="de-DE" i="1" dirty="0" err="1">
                <a:cs typeface="Times New Roman" pitchFamily="18" charset="0"/>
              </a:rPr>
              <a:t>gin</a:t>
            </a:r>
            <a:r>
              <a:rPr lang="de-DE" altLang="de-DE" dirty="0">
                <a:cs typeface="Times New Roman" pitchFamily="18" charset="0"/>
              </a:rPr>
              <a:t> </a:t>
            </a:r>
            <a:r>
              <a:rPr lang="de-DE" altLang="de-DE" dirty="0">
                <a:solidFill>
                  <a:schemeClr val="accent2"/>
                </a:solidFill>
                <a:latin typeface="Arial" panose="020B0604020202020204" pitchFamily="34" charset="0"/>
                <a:cs typeface="Arial" panose="020B0604020202020204" pitchFamily="34" charset="0"/>
              </a:rPr>
              <a:t>[</a:t>
            </a:r>
            <a:r>
              <a:rPr lang="de-DE" altLang="de-DE" dirty="0" err="1">
                <a:solidFill>
                  <a:schemeClr val="accent2"/>
                </a:solidFill>
                <a:latin typeface="Arial" panose="020B0604020202020204" pitchFamily="34" charset="0"/>
                <a:cs typeface="Arial" panose="020B0604020202020204" pitchFamily="34" charset="0"/>
              </a:rPr>
              <a:t>d͡ʒɪn</a:t>
            </a:r>
            <a:r>
              <a:rPr lang="de-DE" altLang="de-DE" dirty="0">
                <a:solidFill>
                  <a:schemeClr val="accent2"/>
                </a:solidFill>
                <a:latin typeface="Arial" panose="020B0604020202020204" pitchFamily="34" charset="0"/>
                <a:cs typeface="Arial" panose="020B0604020202020204" pitchFamily="34" charset="0"/>
              </a:rPr>
              <a:t>]</a:t>
            </a:r>
            <a:r>
              <a:rPr lang="de-DE" altLang="de-DE" dirty="0">
                <a:latin typeface="Arial" panose="020B0604020202020204" pitchFamily="34" charset="0"/>
                <a:cs typeface="Arial" panose="020B0604020202020204" pitchFamily="34" charset="0"/>
              </a:rPr>
              <a:t>)</a:t>
            </a:r>
          </a:p>
          <a:p>
            <a:pPr marL="0" indent="0">
              <a:buFont typeface="Wingdings 2" pitchFamily="18" charset="2"/>
              <a:buNone/>
              <a:defRPr/>
            </a:pPr>
            <a:r>
              <a:rPr lang="de-DE" altLang="de-DE" dirty="0">
                <a:solidFill>
                  <a:schemeClr val="accent2"/>
                </a:solidFill>
                <a:cs typeface="Times New Roman" pitchFamily="18" charset="0"/>
              </a:rPr>
              <a:t>[–okklusiv]:</a:t>
            </a:r>
            <a:r>
              <a:rPr lang="de-DE" altLang="de-DE" dirty="0">
                <a:cs typeface="Times New Roman" pitchFamily="18" charset="0"/>
              </a:rPr>
              <a:t> </a:t>
            </a:r>
            <a:br>
              <a:rPr lang="de-DE" altLang="de-DE" dirty="0">
                <a:cs typeface="Times New Roman" pitchFamily="18" charset="0"/>
              </a:rPr>
            </a:br>
            <a:r>
              <a:rPr lang="de-DE" altLang="de-DE" dirty="0">
                <a:solidFill>
                  <a:schemeClr val="accent2"/>
                </a:solidFill>
                <a:cs typeface="Times New Roman" pitchFamily="18" charset="0"/>
              </a:rPr>
              <a:t>/f v s z ʃ ʒ [ç, x] h j w l r (Vokale)/</a:t>
            </a:r>
            <a:r>
              <a:rPr lang="de-DE" altLang="de-DE" dirty="0">
                <a:cs typeface="Times New Roman" pitchFamily="18" charset="0"/>
              </a:rPr>
              <a:t>	</a:t>
            </a:r>
            <a:br>
              <a:rPr lang="de-DE" altLang="de-DE" dirty="0">
                <a:cs typeface="Times New Roman" pitchFamily="18" charset="0"/>
              </a:rPr>
            </a:br>
            <a:r>
              <a:rPr lang="de-DE" altLang="de-DE" dirty="0">
                <a:cs typeface="Times New Roman" pitchFamily="18" charset="0"/>
              </a:rPr>
              <a:t>(z.B. </a:t>
            </a:r>
            <a:r>
              <a:rPr lang="de-DE" altLang="de-DE" i="1" dirty="0">
                <a:cs typeface="Times New Roman" pitchFamily="18" charset="0"/>
              </a:rPr>
              <a:t>fahren, Waren, reißen, reisen, Schiff, Rouge, ich</a:t>
            </a:r>
            <a:r>
              <a:rPr lang="de-DE" altLang="de-DE" dirty="0">
                <a:cs typeface="Times New Roman" pitchFamily="18" charset="0"/>
              </a:rPr>
              <a:t>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ɪç</a:t>
            </a:r>
            <a:r>
              <a:rPr lang="de-DE" altLang="de-DE" dirty="0">
                <a:solidFill>
                  <a:schemeClr val="accent2"/>
                </a:solidFill>
                <a:cs typeface="Times New Roman" pitchFamily="18" charset="0"/>
              </a:rPr>
              <a:t>]</a:t>
            </a:r>
            <a:r>
              <a:rPr lang="de-DE" altLang="de-DE" i="1" dirty="0">
                <a:cs typeface="Times New Roman" pitchFamily="18" charset="0"/>
              </a:rPr>
              <a:t>, ach</a:t>
            </a:r>
            <a:r>
              <a:rPr lang="de-DE" altLang="de-DE" dirty="0">
                <a:cs typeface="Times New Roman" pitchFamily="18" charset="0"/>
              </a:rPr>
              <a:t>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ax</a:t>
            </a:r>
            <a:r>
              <a:rPr lang="de-DE" altLang="de-DE" dirty="0">
                <a:solidFill>
                  <a:schemeClr val="accent2"/>
                </a:solidFill>
                <a:cs typeface="Times New Roman" pitchFamily="18" charset="0"/>
              </a:rPr>
              <a:t>]</a:t>
            </a:r>
            <a:r>
              <a:rPr lang="de-DE" altLang="de-DE" i="1" dirty="0">
                <a:cs typeface="Times New Roman" pitchFamily="18" charset="0"/>
              </a:rPr>
              <a:t>, Hut, Jahr, Lappe, Rappe, </a:t>
            </a:r>
            <a:r>
              <a:rPr lang="de-DE" altLang="de-DE" dirty="0">
                <a:cs typeface="Times New Roman" pitchFamily="18" charset="0"/>
              </a:rPr>
              <a:t>engl. </a:t>
            </a:r>
            <a:r>
              <a:rPr lang="de-DE" altLang="de-DE" i="1" dirty="0" err="1">
                <a:cs typeface="Times New Roman" pitchFamily="18" charset="0"/>
              </a:rPr>
              <a:t>pressure</a:t>
            </a:r>
            <a:r>
              <a:rPr lang="de-DE" altLang="de-DE" dirty="0">
                <a:cs typeface="Times New Roman" pitchFamily="18" charset="0"/>
              </a:rPr>
              <a:t>, </a:t>
            </a:r>
            <a:r>
              <a:rPr lang="de-DE" altLang="de-DE" i="1" dirty="0" err="1">
                <a:cs typeface="Times New Roman" pitchFamily="18" charset="0"/>
              </a:rPr>
              <a:t>pleasure</a:t>
            </a:r>
            <a:r>
              <a:rPr lang="de-DE" altLang="de-DE" i="1" dirty="0">
                <a:cs typeface="Times New Roman" pitchFamily="18" charset="0"/>
              </a:rPr>
              <a:t>, </a:t>
            </a:r>
            <a:r>
              <a:rPr lang="de-DE" altLang="de-DE" i="1" dirty="0" err="1">
                <a:cs typeface="Times New Roman" pitchFamily="18" charset="0"/>
              </a:rPr>
              <a:t>wet</a:t>
            </a:r>
            <a:r>
              <a:rPr lang="de-DE" altLang="de-DE" dirty="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left)">
                                      <p:cBhvr>
                                        <p:cTn id="7" dur="5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wipe(left)">
                                      <p:cBhvr>
                                        <p:cTn id="12" dur="5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de-DE" altLang="de-DE"/>
              <a:t>Verschlusslautarten</a:t>
            </a:r>
          </a:p>
        </p:txBody>
      </p:sp>
      <p:sp>
        <p:nvSpPr>
          <p:cNvPr id="123907" name="Rectangle 3"/>
          <p:cNvSpPr>
            <a:spLocks noGrp="1" noChangeArrowheads="1"/>
          </p:cNvSpPr>
          <p:nvPr>
            <p:ph type="body" idx="1"/>
          </p:nvPr>
        </p:nvSpPr>
        <p:spPr>
          <a:xfrm>
            <a:off x="769938" y="1981200"/>
            <a:ext cx="8121650" cy="4114800"/>
          </a:xfrm>
        </p:spPr>
        <p:txBody>
          <a:bodyPr/>
          <a:lstStyle/>
          <a:p>
            <a:pPr marL="0" indent="0" algn="just">
              <a:buFont typeface="Wingdings 2" pitchFamily="18" charset="2"/>
              <a:buNone/>
              <a:defRPr/>
            </a:pPr>
            <a:r>
              <a:rPr lang="de-DE" altLang="de-DE">
                <a:cs typeface="Times New Roman" pitchFamily="18" charset="0"/>
              </a:rPr>
              <a:t>Je nach Art der Verschlusslösung und der Beteiligung nasaler Resonanz können wir verschiedene Unterklassen der Verschlusslaute unterscheiden: </a:t>
            </a:r>
          </a:p>
          <a:p>
            <a:pPr marL="671513" lvl="1" algn="just">
              <a:defRPr/>
            </a:pPr>
            <a:r>
              <a:rPr lang="de-DE" altLang="de-DE">
                <a:solidFill>
                  <a:schemeClr val="accent2"/>
                </a:solidFill>
                <a:cs typeface="Times New Roman" pitchFamily="18" charset="0"/>
              </a:rPr>
              <a:t>nasale</a:t>
            </a:r>
            <a:r>
              <a:rPr lang="de-DE" altLang="de-DE">
                <a:cs typeface="Times New Roman" pitchFamily="18" charset="0"/>
              </a:rPr>
              <a:t> Verschlusslaute (</a:t>
            </a:r>
            <a:r>
              <a:rPr lang="de-DE" altLang="de-DE">
                <a:solidFill>
                  <a:schemeClr val="accent2"/>
                </a:solidFill>
                <a:cs typeface="Times New Roman" pitchFamily="18" charset="0"/>
              </a:rPr>
              <a:t>Nasale</a:t>
            </a:r>
            <a:r>
              <a:rPr lang="de-DE" altLang="de-DE">
                <a:cs typeface="Times New Roman" pitchFamily="18" charset="0"/>
              </a:rPr>
              <a:t>), </a:t>
            </a:r>
          </a:p>
          <a:p>
            <a:pPr marL="671513" lvl="1" algn="just">
              <a:defRPr/>
            </a:pPr>
            <a:r>
              <a:rPr lang="de-DE" altLang="de-DE">
                <a:cs typeface="Times New Roman" pitchFamily="18" charset="0"/>
              </a:rPr>
              <a:t>orale Verschlusslaute mit abrupter Lösung (</a:t>
            </a:r>
            <a:r>
              <a:rPr lang="de-DE" altLang="de-DE">
                <a:solidFill>
                  <a:schemeClr val="accent2"/>
                </a:solidFill>
                <a:cs typeface="Times New Roman" pitchFamily="18" charset="0"/>
              </a:rPr>
              <a:t>Plosive</a:t>
            </a:r>
            <a:r>
              <a:rPr lang="de-DE" altLang="de-DE">
                <a:cs typeface="Times New Roman" pitchFamily="18" charset="0"/>
              </a:rPr>
              <a:t>), </a:t>
            </a:r>
          </a:p>
          <a:p>
            <a:pPr marL="671513" lvl="1" algn="just">
              <a:defRPr/>
            </a:pPr>
            <a:r>
              <a:rPr lang="de-DE" altLang="de-DE">
                <a:cs typeface="Times New Roman" pitchFamily="18" charset="0"/>
              </a:rPr>
              <a:t>orale Verschlusslaute mit verzögerter Lösung (</a:t>
            </a:r>
            <a:r>
              <a:rPr lang="de-DE" altLang="de-DE">
                <a:solidFill>
                  <a:schemeClr val="accent2"/>
                </a:solidFill>
                <a:cs typeface="Times New Roman" pitchFamily="18" charset="0"/>
              </a:rPr>
              <a:t>Affrikaten</a:t>
            </a:r>
            <a:r>
              <a:rPr lang="de-DE" altLang="de-DE">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wipe(left)">
                                      <p:cBhvr>
                                        <p:cTn id="7" dur="500"/>
                                        <p:tgtEl>
                                          <p:spTgt spid="123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wipe(left)">
                                      <p:cBhvr>
                                        <p:cTn id="12" dur="500"/>
                                        <p:tgtEl>
                                          <p:spTgt spid="1239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wipe(left)">
                                      <p:cBhvr>
                                        <p:cTn id="17" dur="500"/>
                                        <p:tgtEl>
                                          <p:spTgt spid="1239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907">
                                            <p:txEl>
                                              <p:pRg st="3" end="3"/>
                                            </p:txEl>
                                          </p:spTgt>
                                        </p:tgtEl>
                                        <p:attrNameLst>
                                          <p:attrName>style.visibility</p:attrName>
                                        </p:attrNameLst>
                                      </p:cBhvr>
                                      <p:to>
                                        <p:strVal val="visible"/>
                                      </p:to>
                                    </p:set>
                                    <p:animEffect transition="in" filter="wipe(left)">
                                      <p:cBhvr>
                                        <p:cTn id="22" dur="500"/>
                                        <p:tgtEl>
                                          <p:spTgt spid="123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ChangeArrowheads="1"/>
          </p:cNvSpPr>
          <p:nvPr/>
        </p:nvSpPr>
        <p:spPr bwMode="auto">
          <a:xfrm>
            <a:off x="847725" y="1109663"/>
            <a:ext cx="8099425" cy="4930775"/>
          </a:xfrm>
          <a:prstGeom prst="rect">
            <a:avLst/>
          </a:prstGeom>
          <a:solidFill>
            <a:schemeClr val="accent1"/>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endParaRPr lang="de-DE" altLang="de-DE">
              <a:effectLst/>
            </a:endParaRPr>
          </a:p>
        </p:txBody>
      </p:sp>
      <p:graphicFrame>
        <p:nvGraphicFramePr>
          <p:cNvPr id="124930" name="Object 2"/>
          <p:cNvGraphicFramePr>
            <a:graphicFrameLocks noChangeAspect="1"/>
          </p:cNvGraphicFramePr>
          <p:nvPr/>
        </p:nvGraphicFramePr>
        <p:xfrm>
          <a:off x="1601788" y="1539875"/>
          <a:ext cx="2268537" cy="1568450"/>
        </p:xfrm>
        <a:graphic>
          <a:graphicData uri="http://schemas.openxmlformats.org/presentationml/2006/ole">
            <mc:AlternateContent xmlns:mc="http://schemas.openxmlformats.org/markup-compatibility/2006">
              <mc:Choice xmlns:v="urn:schemas-microsoft-com:vml" Requires="v">
                <p:oleObj spid="_x0000_s29720" name="Equation" r:id="rId4" imgW="622030" imgH="431613" progId="Equation.DSMT4">
                  <p:embed/>
                </p:oleObj>
              </mc:Choice>
              <mc:Fallback>
                <p:oleObj name="Equation" r:id="rId4" imgW="622030" imgH="431613"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788" y="1539875"/>
                        <a:ext cx="22685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4932" name="Object 4"/>
          <p:cNvGraphicFramePr>
            <a:graphicFrameLocks noChangeAspect="1"/>
          </p:cNvGraphicFramePr>
          <p:nvPr/>
        </p:nvGraphicFramePr>
        <p:xfrm>
          <a:off x="5589588" y="1539875"/>
          <a:ext cx="2354262" cy="1568450"/>
        </p:xfrm>
        <a:graphic>
          <a:graphicData uri="http://schemas.openxmlformats.org/presentationml/2006/ole">
            <mc:AlternateContent xmlns:mc="http://schemas.openxmlformats.org/markup-compatibility/2006">
              <mc:Choice xmlns:v="urn:schemas-microsoft-com:vml" Requires="v">
                <p:oleObj spid="_x0000_s29721" name="Equation" r:id="rId6" imgW="647700" imgH="431800" progId="Equation.DSMT4">
                  <p:embed/>
                </p:oleObj>
              </mc:Choice>
              <mc:Fallback>
                <p:oleObj name="Equation" r:id="rId6" imgW="647700" imgH="4318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9588" y="1539875"/>
                        <a:ext cx="23542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4934" name="Object 6"/>
          <p:cNvGraphicFramePr>
            <a:graphicFrameLocks noChangeAspect="1"/>
          </p:cNvGraphicFramePr>
          <p:nvPr/>
        </p:nvGraphicFramePr>
        <p:xfrm>
          <a:off x="1598613" y="3713163"/>
          <a:ext cx="2308225" cy="1568450"/>
        </p:xfrm>
        <a:graphic>
          <a:graphicData uri="http://schemas.openxmlformats.org/presentationml/2006/ole">
            <mc:AlternateContent xmlns:mc="http://schemas.openxmlformats.org/markup-compatibility/2006">
              <mc:Choice xmlns:v="urn:schemas-microsoft-com:vml" Requires="v">
                <p:oleObj spid="_x0000_s29722" name="Equation" r:id="rId8" imgW="634725" imgH="431613" progId="Equation.DSMT4">
                  <p:embed/>
                </p:oleObj>
              </mc:Choice>
              <mc:Fallback>
                <p:oleObj name="Equation" r:id="rId8" imgW="634725" imgH="431613"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8613" y="3713163"/>
                        <a:ext cx="2308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4936" name="Object 8"/>
          <p:cNvGraphicFramePr>
            <a:graphicFrameLocks noChangeAspect="1"/>
          </p:cNvGraphicFramePr>
          <p:nvPr/>
        </p:nvGraphicFramePr>
        <p:xfrm>
          <a:off x="5613400" y="3713163"/>
          <a:ext cx="2306638" cy="1568450"/>
        </p:xfrm>
        <a:graphic>
          <a:graphicData uri="http://schemas.openxmlformats.org/presentationml/2006/ole">
            <mc:AlternateContent xmlns:mc="http://schemas.openxmlformats.org/markup-compatibility/2006">
              <mc:Choice xmlns:v="urn:schemas-microsoft-com:vml" Requires="v">
                <p:oleObj spid="_x0000_s29723" name="Equation" r:id="rId10" imgW="634725" imgH="431613" progId="Equation.DSMT4">
                  <p:embed/>
                </p:oleObj>
              </mc:Choice>
              <mc:Fallback>
                <p:oleObj name="Equation" r:id="rId10" imgW="634725" imgH="431613"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3400" y="3713163"/>
                        <a:ext cx="23066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943" name="Text Box 15"/>
          <p:cNvSpPr txBox="1">
            <a:spLocks noChangeArrowheads="1"/>
          </p:cNvSpPr>
          <p:nvPr/>
        </p:nvSpPr>
        <p:spPr bwMode="auto">
          <a:xfrm>
            <a:off x="5484813" y="5268913"/>
            <a:ext cx="2730500" cy="519112"/>
          </a:xfrm>
          <a:prstGeom prst="rect">
            <a:avLst/>
          </a:prstGeom>
          <a:solidFill>
            <a:srgbClr val="CC3300"/>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pPr>
              <a:defRPr/>
            </a:pPr>
            <a:r>
              <a:rPr lang="de-DE" altLang="de-DE" sz="2800">
                <a:solidFill>
                  <a:schemeClr val="bg1"/>
                </a:solidFill>
                <a:effectLst>
                  <a:outerShdw blurRad="38100" dist="38100" dir="2700000" algn="tl">
                    <a:srgbClr val="000000"/>
                  </a:outerShdw>
                </a:effectLst>
                <a:latin typeface="Tahoma" pitchFamily="34" charset="0"/>
              </a:rPr>
              <a:t>oraler Dauerlaut</a:t>
            </a:r>
          </a:p>
        </p:txBody>
      </p:sp>
      <p:sp>
        <p:nvSpPr>
          <p:cNvPr id="124944" name="Text Box 16"/>
          <p:cNvSpPr txBox="1">
            <a:spLocks noChangeArrowheads="1"/>
          </p:cNvSpPr>
          <p:nvPr/>
        </p:nvSpPr>
        <p:spPr bwMode="auto">
          <a:xfrm>
            <a:off x="1630363" y="5238750"/>
            <a:ext cx="2027237" cy="519113"/>
          </a:xfrm>
          <a:prstGeom prst="rect">
            <a:avLst/>
          </a:prstGeom>
          <a:solidFill>
            <a:srgbClr val="CC3300"/>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pPr>
              <a:defRPr/>
            </a:pPr>
            <a:r>
              <a:rPr lang="de-DE" altLang="de-DE" sz="2800">
                <a:solidFill>
                  <a:schemeClr val="bg1"/>
                </a:solidFill>
                <a:effectLst>
                  <a:outerShdw blurRad="38100" dist="38100" dir="2700000" algn="tl">
                    <a:srgbClr val="000000"/>
                  </a:outerShdw>
                </a:effectLst>
                <a:latin typeface="Tahoma" pitchFamily="34" charset="0"/>
              </a:rPr>
              <a:t>Nasalierung</a:t>
            </a:r>
          </a:p>
        </p:txBody>
      </p:sp>
      <p:sp>
        <p:nvSpPr>
          <p:cNvPr id="124945" name="Text Box 17"/>
          <p:cNvSpPr txBox="1">
            <a:spLocks noChangeArrowheads="1"/>
          </p:cNvSpPr>
          <p:nvPr/>
        </p:nvSpPr>
        <p:spPr bwMode="auto">
          <a:xfrm>
            <a:off x="2808288" y="1003300"/>
            <a:ext cx="3211512" cy="519113"/>
          </a:xfrm>
          <a:prstGeom prst="rect">
            <a:avLst/>
          </a:prstGeom>
          <a:solidFill>
            <a:srgbClr val="CC3300"/>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pPr>
              <a:defRPr/>
            </a:pPr>
            <a:r>
              <a:rPr lang="de-DE" altLang="de-DE" sz="2800">
                <a:solidFill>
                  <a:schemeClr val="bg1"/>
                </a:solidFill>
                <a:effectLst>
                  <a:outerShdw blurRad="38100" dist="38100" dir="2700000" algn="tl">
                    <a:srgbClr val="000000"/>
                  </a:outerShdw>
                </a:effectLst>
                <a:latin typeface="Tahoma" pitchFamily="34" charset="0"/>
                <a:sym typeface="Symbol" pitchFamily="18" charset="2"/>
              </a:rPr>
              <a:t>[ okklusiv,  nasal</a:t>
            </a:r>
          </a:p>
        </p:txBody>
      </p:sp>
      <p:grpSp>
        <p:nvGrpSpPr>
          <p:cNvPr id="124948" name="Group 20"/>
          <p:cNvGrpSpPr>
            <a:grpSpLocks/>
          </p:cNvGrpSpPr>
          <p:nvPr/>
        </p:nvGrpSpPr>
        <p:grpSpPr bwMode="auto">
          <a:xfrm>
            <a:off x="1643063" y="3001963"/>
            <a:ext cx="2368550" cy="574675"/>
            <a:chOff x="1161" y="1874"/>
            <a:chExt cx="1492" cy="362"/>
          </a:xfrm>
        </p:grpSpPr>
        <p:sp>
          <p:nvSpPr>
            <p:cNvPr id="124941" name="Text Box 13"/>
            <p:cNvSpPr txBox="1">
              <a:spLocks noChangeArrowheads="1"/>
            </p:cNvSpPr>
            <p:nvPr/>
          </p:nvSpPr>
          <p:spPr bwMode="auto">
            <a:xfrm>
              <a:off x="1161" y="1874"/>
              <a:ext cx="675" cy="327"/>
            </a:xfrm>
            <a:prstGeom prst="rect">
              <a:avLst/>
            </a:prstGeom>
            <a:solidFill>
              <a:srgbClr val="CC3300"/>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pPr>
                <a:defRPr/>
              </a:pPr>
              <a:r>
                <a:rPr lang="de-DE" altLang="de-DE" sz="2800">
                  <a:solidFill>
                    <a:schemeClr val="bg1"/>
                  </a:solidFill>
                  <a:effectLst>
                    <a:outerShdw blurRad="38100" dist="38100" dir="2700000" algn="tl">
                      <a:srgbClr val="000000"/>
                    </a:outerShdw>
                  </a:effectLst>
                  <a:latin typeface="Tahoma" pitchFamily="34" charset="0"/>
                </a:rPr>
                <a:t>Plosiv</a:t>
              </a:r>
            </a:p>
          </p:txBody>
        </p:sp>
        <p:sp>
          <p:nvSpPr>
            <p:cNvPr id="124946" name="Text Box 18"/>
            <p:cNvSpPr txBox="1">
              <a:spLocks noChangeArrowheads="1"/>
            </p:cNvSpPr>
            <p:nvPr/>
          </p:nvSpPr>
          <p:spPr bwMode="auto">
            <a:xfrm>
              <a:off x="1901" y="1909"/>
              <a:ext cx="752" cy="327"/>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2800">
                  <a:solidFill>
                    <a:schemeClr val="bg1"/>
                  </a:solidFill>
                  <a:effectLst>
                    <a:outerShdw blurRad="38100" dist="38100" dir="2700000" algn="tl">
                      <a:srgbClr val="000000"/>
                    </a:outerShdw>
                  </a:effectLst>
                  <a:latin typeface="SILSophia IPA93" pitchFamily="2" charset="2"/>
                </a:rPr>
                <a:t>/p t k/</a:t>
              </a:r>
            </a:p>
          </p:txBody>
        </p:sp>
      </p:grpSp>
      <p:grpSp>
        <p:nvGrpSpPr>
          <p:cNvPr id="124949" name="Group 21"/>
          <p:cNvGrpSpPr>
            <a:grpSpLocks/>
          </p:cNvGrpSpPr>
          <p:nvPr/>
        </p:nvGrpSpPr>
        <p:grpSpPr bwMode="auto">
          <a:xfrm>
            <a:off x="5478464" y="3032128"/>
            <a:ext cx="2368550" cy="538163"/>
            <a:chOff x="3751" y="1874"/>
            <a:chExt cx="1492" cy="339"/>
          </a:xfrm>
        </p:grpSpPr>
        <p:sp>
          <p:nvSpPr>
            <p:cNvPr id="124942" name="Text Box 14"/>
            <p:cNvSpPr txBox="1">
              <a:spLocks noChangeArrowheads="1"/>
            </p:cNvSpPr>
            <p:nvPr/>
          </p:nvSpPr>
          <p:spPr bwMode="auto">
            <a:xfrm>
              <a:off x="3751" y="1874"/>
              <a:ext cx="653" cy="327"/>
            </a:xfrm>
            <a:prstGeom prst="rect">
              <a:avLst/>
            </a:prstGeom>
            <a:solidFill>
              <a:srgbClr val="CC3300"/>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pPr>
                <a:defRPr/>
              </a:pPr>
              <a:r>
                <a:rPr lang="de-DE" altLang="de-DE" sz="2800">
                  <a:solidFill>
                    <a:schemeClr val="bg1"/>
                  </a:solidFill>
                  <a:effectLst>
                    <a:outerShdw blurRad="38100" dist="38100" dir="2700000" algn="tl">
                      <a:srgbClr val="000000"/>
                    </a:outerShdw>
                  </a:effectLst>
                  <a:latin typeface="Tahoma" pitchFamily="34" charset="0"/>
                </a:rPr>
                <a:t>Nasal</a:t>
              </a:r>
            </a:p>
          </p:txBody>
        </p:sp>
        <p:sp>
          <p:nvSpPr>
            <p:cNvPr id="124947" name="Text Box 19"/>
            <p:cNvSpPr txBox="1">
              <a:spLocks noChangeArrowheads="1"/>
            </p:cNvSpPr>
            <p:nvPr/>
          </p:nvSpPr>
          <p:spPr bwMode="auto">
            <a:xfrm>
              <a:off x="4429" y="1883"/>
              <a:ext cx="814" cy="330"/>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2800" dirty="0">
                  <a:solidFill>
                    <a:schemeClr val="bg1"/>
                  </a:solidFill>
                  <a:effectLst>
                    <a:outerShdw blurRad="38100" dist="38100" dir="2700000" algn="tl">
                      <a:srgbClr val="000000"/>
                    </a:outerShdw>
                  </a:effectLst>
                  <a:latin typeface="SILSophia IPA93" pitchFamily="2" charset="2"/>
                </a:rPr>
                <a:t>/m n ŋ/</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box(out)">
                                      <p:cBhvr>
                                        <p:cTn id="7" dur="500"/>
                                        <p:tgtEl>
                                          <p:spTgt spid="124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4932"/>
                                        </p:tgtEl>
                                        <p:attrNameLst>
                                          <p:attrName>style.visibility</p:attrName>
                                        </p:attrNameLst>
                                      </p:cBhvr>
                                      <p:to>
                                        <p:strVal val="visible"/>
                                      </p:to>
                                    </p:set>
                                    <p:animEffect transition="in" filter="box(out)">
                                      <p:cBhvr>
                                        <p:cTn id="12" dur="500"/>
                                        <p:tgtEl>
                                          <p:spTgt spid="1249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4934"/>
                                        </p:tgtEl>
                                        <p:attrNameLst>
                                          <p:attrName>style.visibility</p:attrName>
                                        </p:attrNameLst>
                                      </p:cBhvr>
                                      <p:to>
                                        <p:strVal val="visible"/>
                                      </p:to>
                                    </p:set>
                                    <p:animEffect transition="in" filter="box(out)">
                                      <p:cBhvr>
                                        <p:cTn id="17" dur="500"/>
                                        <p:tgtEl>
                                          <p:spTgt spid="1249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24936"/>
                                        </p:tgtEl>
                                        <p:attrNameLst>
                                          <p:attrName>style.visibility</p:attrName>
                                        </p:attrNameLst>
                                      </p:cBhvr>
                                      <p:to>
                                        <p:strVal val="visible"/>
                                      </p:to>
                                    </p:set>
                                    <p:animEffect transition="in" filter="box(out)">
                                      <p:cBhvr>
                                        <p:cTn id="22" dur="500"/>
                                        <p:tgtEl>
                                          <p:spTgt spid="1249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24948"/>
                                        </p:tgtEl>
                                        <p:attrNameLst>
                                          <p:attrName>style.visibility</p:attrName>
                                        </p:attrNameLst>
                                      </p:cBhvr>
                                      <p:to>
                                        <p:strVal val="visible"/>
                                      </p:to>
                                    </p:set>
                                    <p:animEffect transition="in" filter="wipe(up)">
                                      <p:cBhvr>
                                        <p:cTn id="27" dur="500"/>
                                        <p:tgtEl>
                                          <p:spTgt spid="1249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24949"/>
                                        </p:tgtEl>
                                        <p:attrNameLst>
                                          <p:attrName>style.visibility</p:attrName>
                                        </p:attrNameLst>
                                      </p:cBhvr>
                                      <p:to>
                                        <p:strVal val="visible"/>
                                      </p:to>
                                    </p:set>
                                    <p:animEffect transition="in" filter="wipe(up)">
                                      <p:cBhvr>
                                        <p:cTn id="32" dur="500"/>
                                        <p:tgtEl>
                                          <p:spTgt spid="1249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4944"/>
                                        </p:tgtEl>
                                        <p:attrNameLst>
                                          <p:attrName>style.visibility</p:attrName>
                                        </p:attrNameLst>
                                      </p:cBhvr>
                                      <p:to>
                                        <p:strVal val="visible"/>
                                      </p:to>
                                    </p:set>
                                    <p:animEffect transition="in" filter="wipe(up)">
                                      <p:cBhvr>
                                        <p:cTn id="37" dur="500"/>
                                        <p:tgtEl>
                                          <p:spTgt spid="1249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4943"/>
                                        </p:tgtEl>
                                        <p:attrNameLst>
                                          <p:attrName>style.visibility</p:attrName>
                                        </p:attrNameLst>
                                      </p:cBhvr>
                                      <p:to>
                                        <p:strVal val="visible"/>
                                      </p:to>
                                    </p:set>
                                    <p:animEffect transition="in" filter="wipe(up)">
                                      <p:cBhvr>
                                        <p:cTn id="42" dur="500"/>
                                        <p:tgtEl>
                                          <p:spTgt spid="124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3" grpId="0" animBg="1" autoUpdateAnimBg="0"/>
      <p:bldP spid="12494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de-DE" altLang="de-DE"/>
              <a:t>Plosive – </a:t>
            </a:r>
            <a:r>
              <a:rPr lang="de-DE" altLang="de-DE">
                <a:solidFill>
                  <a:schemeClr val="accent2"/>
                </a:solidFill>
              </a:rPr>
              <a:t>Nasale</a:t>
            </a:r>
            <a:r>
              <a:rPr lang="de-DE" altLang="de-DE"/>
              <a:t> – Vokale </a:t>
            </a:r>
          </a:p>
        </p:txBody>
      </p:sp>
      <p:graphicFrame>
        <p:nvGraphicFramePr>
          <p:cNvPr id="126024" name="Group 72"/>
          <p:cNvGraphicFramePr>
            <a:graphicFrameLocks noGrp="1"/>
          </p:cNvGraphicFramePr>
          <p:nvPr>
            <p:ph type="tbl" idx="1"/>
          </p:nvPr>
        </p:nvGraphicFramePr>
        <p:xfrm>
          <a:off x="190500" y="2325688"/>
          <a:ext cx="8731250" cy="2411412"/>
        </p:xfrm>
        <a:graphic>
          <a:graphicData uri="http://schemas.openxmlformats.org/drawingml/2006/table">
            <a:tbl>
              <a:tblPr/>
              <a:tblGrid>
                <a:gridCol w="1054100">
                  <a:extLst>
                    <a:ext uri="{9D8B030D-6E8A-4147-A177-3AD203B41FA5}">
                      <a16:colId xmlns:a16="http://schemas.microsoft.com/office/drawing/2014/main" val="20000"/>
                    </a:ext>
                  </a:extLst>
                </a:gridCol>
                <a:gridCol w="1154113">
                  <a:extLst>
                    <a:ext uri="{9D8B030D-6E8A-4147-A177-3AD203B41FA5}">
                      <a16:colId xmlns:a16="http://schemas.microsoft.com/office/drawing/2014/main" val="20001"/>
                    </a:ext>
                  </a:extLst>
                </a:gridCol>
                <a:gridCol w="1289050">
                  <a:extLst>
                    <a:ext uri="{9D8B030D-6E8A-4147-A177-3AD203B41FA5}">
                      <a16:colId xmlns:a16="http://schemas.microsoft.com/office/drawing/2014/main" val="20002"/>
                    </a:ext>
                  </a:extLst>
                </a:gridCol>
                <a:gridCol w="1812925">
                  <a:extLst>
                    <a:ext uri="{9D8B030D-6E8A-4147-A177-3AD203B41FA5}">
                      <a16:colId xmlns:a16="http://schemas.microsoft.com/office/drawing/2014/main" val="20003"/>
                    </a:ext>
                  </a:extLst>
                </a:gridCol>
                <a:gridCol w="2084387">
                  <a:extLst>
                    <a:ext uri="{9D8B030D-6E8A-4147-A177-3AD203B41FA5}">
                      <a16:colId xmlns:a16="http://schemas.microsoft.com/office/drawing/2014/main" val="20004"/>
                    </a:ext>
                  </a:extLst>
                </a:gridCol>
                <a:gridCol w="1336675">
                  <a:extLst>
                    <a:ext uri="{9D8B030D-6E8A-4147-A177-3AD203B41FA5}">
                      <a16:colId xmlns:a16="http://schemas.microsoft.com/office/drawing/2014/main" val="20005"/>
                    </a:ext>
                  </a:extLst>
                </a:gridCol>
              </a:tblGrid>
              <a:tr h="5667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accent2"/>
                          </a:solidFill>
                          <a:effectLst/>
                          <a:latin typeface="Tahoma" pitchFamily="34" charset="0"/>
                        </a:rPr>
                        <a:t>silbisch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accent2"/>
                          </a:solidFill>
                          <a:effectLst/>
                          <a:latin typeface="Tahoma" pitchFamily="34" charset="0"/>
                        </a:rPr>
                        <a:t>sonorant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accent2"/>
                          </a:solidFill>
                          <a:effectLst/>
                          <a:latin typeface="Tahoma" pitchFamily="34" charset="0"/>
                        </a:rPr>
                        <a:t>okklusiv</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accent2"/>
                          </a:solidFill>
                          <a:effectLst/>
                          <a:latin typeface="Tahoma" pitchFamily="34" charset="0"/>
                        </a:rPr>
                        <a:t>konsonantisch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accent2"/>
                          </a:solidFill>
                          <a:effectLst/>
                          <a:latin typeface="Tahoma" pitchFamily="34" charset="0"/>
                        </a:rPr>
                        <a:t>nasal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0"/>
                  </a:ext>
                </a:extLst>
              </a:tr>
              <a:tr h="614362">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Plosiv</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30237">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Nasal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60007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Vokal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6009" name="Text Box 57"/>
          <p:cNvSpPr txBox="1">
            <a:spLocks noChangeArrowheads="1"/>
          </p:cNvSpPr>
          <p:nvPr/>
        </p:nvSpPr>
        <p:spPr bwMode="auto">
          <a:xfrm>
            <a:off x="1660525" y="29225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26010" name="Text Box 58"/>
          <p:cNvSpPr txBox="1">
            <a:spLocks noChangeArrowheads="1"/>
          </p:cNvSpPr>
          <p:nvPr/>
        </p:nvSpPr>
        <p:spPr bwMode="auto">
          <a:xfrm>
            <a:off x="1660525" y="4165600"/>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26011" name="Text Box 59"/>
          <p:cNvSpPr txBox="1">
            <a:spLocks noChangeArrowheads="1"/>
          </p:cNvSpPr>
          <p:nvPr/>
        </p:nvSpPr>
        <p:spPr bwMode="auto">
          <a:xfrm>
            <a:off x="2906713" y="4165600"/>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26012" name="Text Box 60"/>
          <p:cNvSpPr txBox="1">
            <a:spLocks noChangeArrowheads="1"/>
          </p:cNvSpPr>
          <p:nvPr/>
        </p:nvSpPr>
        <p:spPr bwMode="auto">
          <a:xfrm>
            <a:off x="1660525" y="3590925"/>
            <a:ext cx="36036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26013" name="Text Box 61"/>
          <p:cNvSpPr txBox="1">
            <a:spLocks noChangeArrowheads="1"/>
          </p:cNvSpPr>
          <p:nvPr/>
        </p:nvSpPr>
        <p:spPr bwMode="auto">
          <a:xfrm>
            <a:off x="2905125" y="3552825"/>
            <a:ext cx="36036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26014" name="Text Box 62"/>
          <p:cNvSpPr txBox="1">
            <a:spLocks noChangeArrowheads="1"/>
          </p:cNvSpPr>
          <p:nvPr/>
        </p:nvSpPr>
        <p:spPr bwMode="auto">
          <a:xfrm>
            <a:off x="2906713" y="29225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26015" name="Text Box 63"/>
          <p:cNvSpPr txBox="1">
            <a:spLocks noChangeArrowheads="1"/>
          </p:cNvSpPr>
          <p:nvPr/>
        </p:nvSpPr>
        <p:spPr bwMode="auto">
          <a:xfrm>
            <a:off x="4365625" y="41544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26016" name="Text Box 64"/>
          <p:cNvSpPr txBox="1">
            <a:spLocks noChangeArrowheads="1"/>
          </p:cNvSpPr>
          <p:nvPr/>
        </p:nvSpPr>
        <p:spPr bwMode="auto">
          <a:xfrm>
            <a:off x="4364038" y="3552825"/>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26017" name="Text Box 65"/>
          <p:cNvSpPr txBox="1">
            <a:spLocks noChangeArrowheads="1"/>
          </p:cNvSpPr>
          <p:nvPr/>
        </p:nvSpPr>
        <p:spPr bwMode="auto">
          <a:xfrm>
            <a:off x="4364038" y="2933700"/>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26018" name="Text Box 66"/>
          <p:cNvSpPr txBox="1">
            <a:spLocks noChangeArrowheads="1"/>
          </p:cNvSpPr>
          <p:nvPr/>
        </p:nvSpPr>
        <p:spPr bwMode="auto">
          <a:xfrm>
            <a:off x="6238875" y="41544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26019" name="Text Box 67"/>
          <p:cNvSpPr txBox="1">
            <a:spLocks noChangeArrowheads="1"/>
          </p:cNvSpPr>
          <p:nvPr/>
        </p:nvSpPr>
        <p:spPr bwMode="auto">
          <a:xfrm>
            <a:off x="6238875" y="3552825"/>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26020" name="Text Box 68"/>
          <p:cNvSpPr txBox="1">
            <a:spLocks noChangeArrowheads="1"/>
          </p:cNvSpPr>
          <p:nvPr/>
        </p:nvSpPr>
        <p:spPr bwMode="auto">
          <a:xfrm>
            <a:off x="6237288" y="2933700"/>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26021" name="Text Box 69"/>
          <p:cNvSpPr txBox="1">
            <a:spLocks noChangeArrowheads="1"/>
          </p:cNvSpPr>
          <p:nvPr/>
        </p:nvSpPr>
        <p:spPr bwMode="auto">
          <a:xfrm>
            <a:off x="8056563" y="4165600"/>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26022" name="Text Box 70"/>
          <p:cNvSpPr txBox="1">
            <a:spLocks noChangeArrowheads="1"/>
          </p:cNvSpPr>
          <p:nvPr/>
        </p:nvSpPr>
        <p:spPr bwMode="auto">
          <a:xfrm>
            <a:off x="8056563" y="3552825"/>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26023" name="Text Box 71"/>
          <p:cNvSpPr txBox="1">
            <a:spLocks noChangeArrowheads="1"/>
          </p:cNvSpPr>
          <p:nvPr/>
        </p:nvSpPr>
        <p:spPr bwMode="auto">
          <a:xfrm>
            <a:off x="8056563" y="29225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0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60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60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60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60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60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60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60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60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602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2601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2601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260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2602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26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09" grpId="0" autoUpdateAnimBg="0"/>
      <p:bldP spid="126010" grpId="0" autoUpdateAnimBg="0"/>
      <p:bldP spid="126011" grpId="0" autoUpdateAnimBg="0"/>
      <p:bldP spid="126012" grpId="0" autoUpdateAnimBg="0"/>
      <p:bldP spid="126013" grpId="0" autoUpdateAnimBg="0"/>
      <p:bldP spid="126014" grpId="0" autoUpdateAnimBg="0"/>
      <p:bldP spid="126015" grpId="0" autoUpdateAnimBg="0"/>
      <p:bldP spid="126016" grpId="0" autoUpdateAnimBg="0"/>
      <p:bldP spid="126017" grpId="0" autoUpdateAnimBg="0"/>
      <p:bldP spid="126018" grpId="0" autoUpdateAnimBg="0"/>
      <p:bldP spid="126019" grpId="0" autoUpdateAnimBg="0"/>
      <p:bldP spid="126020" grpId="0" autoUpdateAnimBg="0"/>
      <p:bldP spid="126021" grpId="0" autoUpdateAnimBg="0"/>
      <p:bldP spid="126022" grpId="0" autoUpdateAnimBg="0"/>
      <p:bldP spid="12602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Text Box 5"/>
          <p:cNvSpPr txBox="1">
            <a:spLocks noChangeArrowheads="1"/>
          </p:cNvSpPr>
          <p:nvPr/>
        </p:nvSpPr>
        <p:spPr bwMode="auto">
          <a:xfrm>
            <a:off x="942975" y="2882900"/>
            <a:ext cx="2600325" cy="457200"/>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Aktiver Artikulator</a:t>
            </a:r>
          </a:p>
        </p:txBody>
      </p:sp>
      <p:grpSp>
        <p:nvGrpSpPr>
          <p:cNvPr id="126991" name="Group 15"/>
          <p:cNvGrpSpPr>
            <a:grpSpLocks/>
          </p:cNvGrpSpPr>
          <p:nvPr/>
        </p:nvGrpSpPr>
        <p:grpSpPr bwMode="auto">
          <a:xfrm>
            <a:off x="942975" y="827088"/>
            <a:ext cx="7781925" cy="690562"/>
            <a:chOff x="443" y="745"/>
            <a:chExt cx="4902" cy="435"/>
          </a:xfrm>
        </p:grpSpPr>
        <p:sp>
          <p:nvSpPr>
            <p:cNvPr id="126980" name="Text Box 4"/>
            <p:cNvSpPr txBox="1">
              <a:spLocks noChangeArrowheads="1"/>
            </p:cNvSpPr>
            <p:nvPr/>
          </p:nvSpPr>
          <p:spPr bwMode="auto">
            <a:xfrm>
              <a:off x="443" y="745"/>
              <a:ext cx="1742" cy="288"/>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Passiver Artikulator</a:t>
              </a:r>
            </a:p>
          </p:txBody>
        </p:sp>
        <p:sp>
          <p:nvSpPr>
            <p:cNvPr id="126984" name="Line 8"/>
            <p:cNvSpPr>
              <a:spLocks noChangeShapeType="1"/>
            </p:cNvSpPr>
            <p:nvPr/>
          </p:nvSpPr>
          <p:spPr bwMode="auto">
            <a:xfrm>
              <a:off x="2267" y="1180"/>
              <a:ext cx="3078" cy="0"/>
            </a:xfrm>
            <a:prstGeom prst="line">
              <a:avLst/>
            </a:prstGeom>
            <a:noFill/>
            <a:ln w="57150" cap="sq">
              <a:solidFill>
                <a:srgbClr val="0099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sp>
        <p:nvSpPr>
          <p:cNvPr id="126985" name="Line 9"/>
          <p:cNvSpPr>
            <a:spLocks noChangeShapeType="1"/>
          </p:cNvSpPr>
          <p:nvPr/>
        </p:nvSpPr>
        <p:spPr bwMode="auto">
          <a:xfrm flipV="1">
            <a:off x="3746500" y="1593850"/>
            <a:ext cx="1560513" cy="1573213"/>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26986" name="Line 10"/>
          <p:cNvSpPr>
            <a:spLocks noChangeShapeType="1"/>
          </p:cNvSpPr>
          <p:nvPr/>
        </p:nvSpPr>
        <p:spPr bwMode="auto">
          <a:xfrm>
            <a:off x="5291138" y="1593850"/>
            <a:ext cx="1814512" cy="0"/>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26987" name="Line 11"/>
          <p:cNvSpPr>
            <a:spLocks noChangeShapeType="1"/>
          </p:cNvSpPr>
          <p:nvPr/>
        </p:nvSpPr>
        <p:spPr bwMode="auto">
          <a:xfrm>
            <a:off x="7119938" y="1577975"/>
            <a:ext cx="1649412" cy="1649413"/>
          </a:xfrm>
          <a:prstGeom prst="line">
            <a:avLst/>
          </a:prstGeom>
          <a:noFill/>
          <a:ln w="57150"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26988" name="Text Box 12" descr="Pergament"/>
          <p:cNvSpPr txBox="1">
            <a:spLocks noChangeArrowheads="1"/>
          </p:cNvSpPr>
          <p:nvPr/>
        </p:nvSpPr>
        <p:spPr bwMode="auto">
          <a:xfrm>
            <a:off x="3370263" y="1701800"/>
            <a:ext cx="1060450" cy="469900"/>
          </a:xfrm>
          <a:prstGeom prst="rect">
            <a:avLst/>
          </a:prstGeom>
          <a:blipFill dpi="0" rotWithShape="1">
            <a:blip r:embed="rId3"/>
            <a:srcRect/>
            <a:tile tx="0" ty="0" sx="100000" sy="100000" flip="none" algn="tl"/>
          </a:blip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Tahoma" pitchFamily="34" charset="0"/>
              </a:rPr>
              <a:t>Anglitt</a:t>
            </a:r>
          </a:p>
        </p:txBody>
      </p:sp>
      <p:sp>
        <p:nvSpPr>
          <p:cNvPr id="126989" name="Text Box 13" descr="Pergament"/>
          <p:cNvSpPr txBox="1">
            <a:spLocks noChangeArrowheads="1"/>
          </p:cNvSpPr>
          <p:nvPr/>
        </p:nvSpPr>
        <p:spPr bwMode="auto">
          <a:xfrm>
            <a:off x="5332413" y="1982788"/>
            <a:ext cx="1498600" cy="835025"/>
          </a:xfrm>
          <a:prstGeom prst="rect">
            <a:avLst/>
          </a:prstGeom>
          <a:blipFill dpi="0" rotWithShape="1">
            <a:blip r:embed="rId3"/>
            <a:srcRect/>
            <a:tile tx="0" ty="0" sx="100000" sy="100000" flip="none" algn="tl"/>
          </a:blip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Tahoma" pitchFamily="34" charset="0"/>
              </a:rPr>
              <a:t>Halte</a:t>
            </a:r>
          </a:p>
          <a:p>
            <a:r>
              <a:rPr lang="de-DE" altLang="de-DE">
                <a:effectLst/>
                <a:latin typeface="Tahoma" pitchFamily="34" charset="0"/>
              </a:rPr>
              <a:t>Okklusion</a:t>
            </a:r>
          </a:p>
        </p:txBody>
      </p:sp>
      <p:sp>
        <p:nvSpPr>
          <p:cNvPr id="126990" name="Text Box 14" descr="Pergament"/>
          <p:cNvSpPr txBox="1">
            <a:spLocks noChangeArrowheads="1"/>
          </p:cNvSpPr>
          <p:nvPr/>
        </p:nvSpPr>
        <p:spPr bwMode="auto">
          <a:xfrm>
            <a:off x="7886700" y="1701800"/>
            <a:ext cx="1058863" cy="469900"/>
          </a:xfrm>
          <a:prstGeom prst="rect">
            <a:avLst/>
          </a:prstGeom>
          <a:blipFill dpi="0" rotWithShape="1">
            <a:blip r:embed="rId3"/>
            <a:srcRect/>
            <a:tile tx="0" ty="0" sx="100000" sy="100000" flip="none" algn="tl"/>
          </a:blip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Tahoma" pitchFamily="34" charset="0"/>
              </a:rPr>
              <a:t>Abglitt</a:t>
            </a:r>
          </a:p>
        </p:txBody>
      </p:sp>
      <p:sp>
        <p:nvSpPr>
          <p:cNvPr id="126992" name="Text Box 16"/>
          <p:cNvSpPr txBox="1">
            <a:spLocks noChangeArrowheads="1"/>
          </p:cNvSpPr>
          <p:nvPr/>
        </p:nvSpPr>
        <p:spPr bwMode="auto">
          <a:xfrm>
            <a:off x="877888" y="3568700"/>
            <a:ext cx="8101012" cy="14319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de-DE" altLang="de-DE" sz="2200">
                <a:effectLst>
                  <a:outerShdw blurRad="38100" dist="38100" dir="2700000" algn="tl">
                    <a:srgbClr val="C0C0C0"/>
                  </a:outerShdw>
                </a:effectLst>
                <a:latin typeface="Tahoma" pitchFamily="34" charset="0"/>
                <a:cs typeface="Times New Roman" pitchFamily="18" charset="0"/>
              </a:rPr>
              <a:t>In den folgenden Abschnitten werden verschiedene Arten der Verengung zwischen zwei Artikulatoren schematisch dargestellt. Der passive (obere) Artikulator wird durch eine gerade Linie repräsentiert werden. </a:t>
            </a:r>
          </a:p>
        </p:txBody>
      </p:sp>
      <p:sp>
        <p:nvSpPr>
          <p:cNvPr id="126993" name="Text Box 17"/>
          <p:cNvSpPr txBox="1">
            <a:spLocks noChangeArrowheads="1"/>
          </p:cNvSpPr>
          <p:nvPr/>
        </p:nvSpPr>
        <p:spPr bwMode="auto">
          <a:xfrm>
            <a:off x="877888" y="5022850"/>
            <a:ext cx="8086725" cy="109696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de-DE" altLang="de-DE" sz="2200">
                <a:effectLst>
                  <a:outerShdw blurRad="38100" dist="38100" dir="2700000" algn="tl">
                    <a:srgbClr val="C0C0C0"/>
                  </a:outerShdw>
                </a:effectLst>
                <a:latin typeface="Tahoma" pitchFamily="34" charset="0"/>
                <a:cs typeface="Times New Roman" pitchFamily="18" charset="0"/>
              </a:rPr>
              <a:t>Eine zweite Linie zeigt – von links nach rechts – den Bewegungsablauf eines aktiven Artikulators als Annäherung an bzw. Entfernung von dem passiven Artikulator.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992"/>
                                        </p:tgtEl>
                                        <p:attrNameLst>
                                          <p:attrName>style.visibility</p:attrName>
                                        </p:attrNameLst>
                                      </p:cBhvr>
                                      <p:to>
                                        <p:strVal val="visible"/>
                                      </p:to>
                                    </p:set>
                                    <p:animEffect transition="in" filter="wipe(left)">
                                      <p:cBhvr>
                                        <p:cTn id="7" dur="500"/>
                                        <p:tgtEl>
                                          <p:spTgt spid="1269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6991"/>
                                        </p:tgtEl>
                                        <p:attrNameLst>
                                          <p:attrName>style.visibility</p:attrName>
                                        </p:attrNameLst>
                                      </p:cBhvr>
                                      <p:to>
                                        <p:strVal val="visible"/>
                                      </p:to>
                                    </p:set>
                                    <p:animEffect transition="in" filter="wipe(left)">
                                      <p:cBhvr>
                                        <p:cTn id="12" dur="500"/>
                                        <p:tgtEl>
                                          <p:spTgt spid="1269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993"/>
                                        </p:tgtEl>
                                        <p:attrNameLst>
                                          <p:attrName>style.visibility</p:attrName>
                                        </p:attrNameLst>
                                      </p:cBhvr>
                                      <p:to>
                                        <p:strVal val="visible"/>
                                      </p:to>
                                    </p:set>
                                    <p:animEffect transition="in" filter="wipe(left)">
                                      <p:cBhvr>
                                        <p:cTn id="17" dur="500"/>
                                        <p:tgtEl>
                                          <p:spTgt spid="126993"/>
                                        </p:tgtEl>
                                      </p:cBhvr>
                                    </p:animEffect>
                                  </p:childTnLst>
                                </p:cTn>
                              </p:par>
                            </p:childTnLst>
                          </p:cTn>
                        </p:par>
                        <p:par>
                          <p:cTn id="18" fill="hold" nodeType="afterGroup">
                            <p:stCondLst>
                              <p:cond delay="500"/>
                            </p:stCondLst>
                            <p:childTnLst>
                              <p:par>
                                <p:cTn id="19" presetID="22" presetClass="entr" presetSubtype="8" fill="hold" grpId="0" nodeType="afterEffect">
                                  <p:stCondLst>
                                    <p:cond delay="1000"/>
                                  </p:stCondLst>
                                  <p:childTnLst>
                                    <p:set>
                                      <p:cBhvr>
                                        <p:cTn id="20" dur="1" fill="hold">
                                          <p:stCondLst>
                                            <p:cond delay="0"/>
                                          </p:stCondLst>
                                        </p:cTn>
                                        <p:tgtEl>
                                          <p:spTgt spid="126981"/>
                                        </p:tgtEl>
                                        <p:attrNameLst>
                                          <p:attrName>style.visibility</p:attrName>
                                        </p:attrNameLst>
                                      </p:cBhvr>
                                      <p:to>
                                        <p:strVal val="visible"/>
                                      </p:to>
                                    </p:set>
                                    <p:animEffect transition="in" filter="wipe(left)">
                                      <p:cBhvr>
                                        <p:cTn id="21" dur="500"/>
                                        <p:tgtEl>
                                          <p:spTgt spid="12698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26985"/>
                                        </p:tgtEl>
                                        <p:attrNameLst>
                                          <p:attrName>style.visibility</p:attrName>
                                        </p:attrNameLst>
                                      </p:cBhvr>
                                      <p:to>
                                        <p:strVal val="visible"/>
                                      </p:to>
                                    </p:set>
                                    <p:animEffect transition="in" filter="wipe(left)">
                                      <p:cBhvr>
                                        <p:cTn id="26" dur="500"/>
                                        <p:tgtEl>
                                          <p:spTgt spid="126985"/>
                                        </p:tgtEl>
                                      </p:cBhvr>
                                    </p:animEffect>
                                  </p:childTnLst>
                                </p:cTn>
                              </p:par>
                            </p:childTnLst>
                          </p:cTn>
                        </p:par>
                        <p:par>
                          <p:cTn id="27" fill="hold" nodeType="afterGroup">
                            <p:stCondLst>
                              <p:cond delay="500"/>
                            </p:stCondLst>
                            <p:childTnLst>
                              <p:par>
                                <p:cTn id="28" presetID="4" presetClass="entr" presetSubtype="32" fill="hold" grpId="0" nodeType="afterEffect">
                                  <p:stCondLst>
                                    <p:cond delay="0"/>
                                  </p:stCondLst>
                                  <p:childTnLst>
                                    <p:set>
                                      <p:cBhvr>
                                        <p:cTn id="29" dur="1" fill="hold">
                                          <p:stCondLst>
                                            <p:cond delay="0"/>
                                          </p:stCondLst>
                                        </p:cTn>
                                        <p:tgtEl>
                                          <p:spTgt spid="126988"/>
                                        </p:tgtEl>
                                        <p:attrNameLst>
                                          <p:attrName>style.visibility</p:attrName>
                                        </p:attrNameLst>
                                      </p:cBhvr>
                                      <p:to>
                                        <p:strVal val="visible"/>
                                      </p:to>
                                    </p:set>
                                    <p:animEffect transition="in" filter="box(out)">
                                      <p:cBhvr>
                                        <p:cTn id="30" dur="500"/>
                                        <p:tgtEl>
                                          <p:spTgt spid="12698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26986"/>
                                        </p:tgtEl>
                                        <p:attrNameLst>
                                          <p:attrName>style.visibility</p:attrName>
                                        </p:attrNameLst>
                                      </p:cBhvr>
                                      <p:to>
                                        <p:strVal val="visible"/>
                                      </p:to>
                                    </p:set>
                                    <p:animEffect transition="in" filter="wipe(left)">
                                      <p:cBhvr>
                                        <p:cTn id="35" dur="500"/>
                                        <p:tgtEl>
                                          <p:spTgt spid="126986"/>
                                        </p:tgtEl>
                                      </p:cBhvr>
                                    </p:animEffect>
                                  </p:childTnLst>
                                </p:cTn>
                              </p:par>
                            </p:childTnLst>
                          </p:cTn>
                        </p:par>
                        <p:par>
                          <p:cTn id="36" fill="hold" nodeType="afterGroup">
                            <p:stCondLst>
                              <p:cond delay="500"/>
                            </p:stCondLst>
                            <p:childTnLst>
                              <p:par>
                                <p:cTn id="37" presetID="4" presetClass="entr" presetSubtype="32" fill="hold" grpId="0" nodeType="afterEffect">
                                  <p:stCondLst>
                                    <p:cond delay="0"/>
                                  </p:stCondLst>
                                  <p:childTnLst>
                                    <p:set>
                                      <p:cBhvr>
                                        <p:cTn id="38" dur="1" fill="hold">
                                          <p:stCondLst>
                                            <p:cond delay="0"/>
                                          </p:stCondLst>
                                        </p:cTn>
                                        <p:tgtEl>
                                          <p:spTgt spid="126989"/>
                                        </p:tgtEl>
                                        <p:attrNameLst>
                                          <p:attrName>style.visibility</p:attrName>
                                        </p:attrNameLst>
                                      </p:cBhvr>
                                      <p:to>
                                        <p:strVal val="visible"/>
                                      </p:to>
                                    </p:set>
                                    <p:animEffect transition="in" filter="box(out)">
                                      <p:cBhvr>
                                        <p:cTn id="39" dur="500"/>
                                        <p:tgtEl>
                                          <p:spTgt spid="12698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26987"/>
                                        </p:tgtEl>
                                        <p:attrNameLst>
                                          <p:attrName>style.visibility</p:attrName>
                                        </p:attrNameLst>
                                      </p:cBhvr>
                                      <p:to>
                                        <p:strVal val="visible"/>
                                      </p:to>
                                    </p:set>
                                    <p:animEffect transition="in" filter="wipe(left)">
                                      <p:cBhvr>
                                        <p:cTn id="44" dur="500"/>
                                        <p:tgtEl>
                                          <p:spTgt spid="126987"/>
                                        </p:tgtEl>
                                      </p:cBhvr>
                                    </p:animEffect>
                                  </p:childTnLst>
                                </p:cTn>
                              </p:par>
                            </p:childTnLst>
                          </p:cTn>
                        </p:par>
                        <p:par>
                          <p:cTn id="45" fill="hold" nodeType="afterGroup">
                            <p:stCondLst>
                              <p:cond delay="500"/>
                            </p:stCondLst>
                            <p:childTnLst>
                              <p:par>
                                <p:cTn id="46" presetID="4" presetClass="entr" presetSubtype="32" fill="hold" grpId="0" nodeType="afterEffect">
                                  <p:stCondLst>
                                    <p:cond delay="0"/>
                                  </p:stCondLst>
                                  <p:childTnLst>
                                    <p:set>
                                      <p:cBhvr>
                                        <p:cTn id="47" dur="1" fill="hold">
                                          <p:stCondLst>
                                            <p:cond delay="0"/>
                                          </p:stCondLst>
                                        </p:cTn>
                                        <p:tgtEl>
                                          <p:spTgt spid="126990"/>
                                        </p:tgtEl>
                                        <p:attrNameLst>
                                          <p:attrName>style.visibility</p:attrName>
                                        </p:attrNameLst>
                                      </p:cBhvr>
                                      <p:to>
                                        <p:strVal val="visible"/>
                                      </p:to>
                                    </p:set>
                                    <p:animEffect transition="in" filter="box(out)">
                                      <p:cBhvr>
                                        <p:cTn id="48" dur="500"/>
                                        <p:tgtEl>
                                          <p:spTgt spid="126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animBg="1" autoUpdateAnimBg="0"/>
      <p:bldP spid="126988" grpId="0" animBg="1" autoUpdateAnimBg="0"/>
      <p:bldP spid="126989" grpId="0" animBg="1" autoUpdateAnimBg="0"/>
      <p:bldP spid="126990" grpId="0" animBg="1" autoUpdateAnimBg="0"/>
      <p:bldP spid="126992" grpId="0"/>
      <p:bldP spid="1269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15" name="Rectangle 35"/>
          <p:cNvSpPr>
            <a:spLocks noGrp="1" noChangeArrowheads="1"/>
          </p:cNvSpPr>
          <p:nvPr>
            <p:ph type="title"/>
          </p:nvPr>
        </p:nvSpPr>
        <p:spPr/>
        <p:txBody>
          <a:bodyPr/>
          <a:lstStyle/>
          <a:p>
            <a:pPr>
              <a:defRPr/>
            </a:pPr>
            <a:r>
              <a:rPr lang="de-DE" altLang="de-DE"/>
              <a:t>Passive Artikulatoren</a:t>
            </a:r>
          </a:p>
        </p:txBody>
      </p:sp>
      <p:pic>
        <p:nvPicPr>
          <p:cNvPr id="5123" name="Picture 2"/>
          <p:cNvPicPr preferRelativeResize="0">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86000" y="838200"/>
            <a:ext cx="46069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7305" name="Group 25"/>
          <p:cNvGrpSpPr>
            <a:grpSpLocks/>
          </p:cNvGrpSpPr>
          <p:nvPr/>
        </p:nvGrpSpPr>
        <p:grpSpPr bwMode="auto">
          <a:xfrm>
            <a:off x="457200" y="2590800"/>
            <a:ext cx="2209800" cy="373063"/>
            <a:chOff x="384" y="1632"/>
            <a:chExt cx="1392" cy="235"/>
          </a:xfrm>
        </p:grpSpPr>
        <p:sp>
          <p:nvSpPr>
            <p:cNvPr id="97295" name="Line 15"/>
            <p:cNvSpPr>
              <a:spLocks noChangeShapeType="1"/>
            </p:cNvSpPr>
            <p:nvPr/>
          </p:nvSpPr>
          <p:spPr bwMode="auto">
            <a:xfrm flipH="1">
              <a:off x="1344" y="1680"/>
              <a:ext cx="432" cy="0"/>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defRPr/>
              </a:pPr>
              <a:endParaRPr lang="de-DE"/>
            </a:p>
          </p:txBody>
        </p:sp>
        <p:sp>
          <p:nvSpPr>
            <p:cNvPr id="97287" name="Text Box 7"/>
            <p:cNvSpPr txBox="1">
              <a:spLocks noChangeArrowheads="1"/>
            </p:cNvSpPr>
            <p:nvPr/>
          </p:nvSpPr>
          <p:spPr bwMode="auto">
            <a:xfrm>
              <a:off x="384" y="1632"/>
              <a:ext cx="912" cy="235"/>
            </a:xfrm>
            <a:prstGeom prst="rect">
              <a:avLst/>
            </a:prstGeom>
            <a:solidFill>
              <a:srgbClr val="009999"/>
            </a:solidFill>
            <a:ln w="38100" cap="sq">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Oberlippe</a:t>
              </a:r>
            </a:p>
          </p:txBody>
        </p:sp>
      </p:grpSp>
      <p:grpSp>
        <p:nvGrpSpPr>
          <p:cNvPr id="97306" name="Group 26"/>
          <p:cNvGrpSpPr>
            <a:grpSpLocks/>
          </p:cNvGrpSpPr>
          <p:nvPr/>
        </p:nvGrpSpPr>
        <p:grpSpPr bwMode="auto">
          <a:xfrm>
            <a:off x="914400" y="1981200"/>
            <a:ext cx="2133600" cy="609600"/>
            <a:chOff x="576" y="1248"/>
            <a:chExt cx="1344" cy="384"/>
          </a:xfrm>
        </p:grpSpPr>
        <p:sp>
          <p:nvSpPr>
            <p:cNvPr id="97296" name="Line 16"/>
            <p:cNvSpPr>
              <a:spLocks noChangeShapeType="1"/>
            </p:cNvSpPr>
            <p:nvPr/>
          </p:nvSpPr>
          <p:spPr bwMode="auto">
            <a:xfrm flipH="1" flipV="1">
              <a:off x="1536" y="1392"/>
              <a:ext cx="384" cy="240"/>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defRPr/>
              </a:pPr>
              <a:endParaRPr lang="de-DE"/>
            </a:p>
          </p:txBody>
        </p:sp>
        <p:sp>
          <p:nvSpPr>
            <p:cNvPr id="97288" name="Text Box 8"/>
            <p:cNvSpPr txBox="1">
              <a:spLocks noChangeArrowheads="1"/>
            </p:cNvSpPr>
            <p:nvPr/>
          </p:nvSpPr>
          <p:spPr bwMode="auto">
            <a:xfrm>
              <a:off x="576" y="1248"/>
              <a:ext cx="960" cy="235"/>
            </a:xfrm>
            <a:prstGeom prst="rect">
              <a:avLst/>
            </a:prstGeom>
            <a:solidFill>
              <a:srgbClr val="009999"/>
            </a:solidFill>
            <a:ln w="38100" cap="sq">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Oberzähne</a:t>
              </a:r>
            </a:p>
          </p:txBody>
        </p:sp>
      </p:grpSp>
      <p:grpSp>
        <p:nvGrpSpPr>
          <p:cNvPr id="97307" name="Group 27"/>
          <p:cNvGrpSpPr>
            <a:grpSpLocks/>
          </p:cNvGrpSpPr>
          <p:nvPr/>
        </p:nvGrpSpPr>
        <p:grpSpPr bwMode="auto">
          <a:xfrm>
            <a:off x="1447800" y="1295400"/>
            <a:ext cx="1905000" cy="1295400"/>
            <a:chOff x="912" y="816"/>
            <a:chExt cx="1200" cy="816"/>
          </a:xfrm>
        </p:grpSpPr>
        <p:sp>
          <p:nvSpPr>
            <p:cNvPr id="97297" name="Line 17"/>
            <p:cNvSpPr>
              <a:spLocks noChangeShapeType="1"/>
            </p:cNvSpPr>
            <p:nvPr/>
          </p:nvSpPr>
          <p:spPr bwMode="auto">
            <a:xfrm flipH="1" flipV="1">
              <a:off x="1824" y="1008"/>
              <a:ext cx="288" cy="624"/>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defRPr/>
              </a:pPr>
              <a:endParaRPr lang="de-DE"/>
            </a:p>
          </p:txBody>
        </p:sp>
        <p:sp>
          <p:nvSpPr>
            <p:cNvPr id="97289" name="Text Box 9"/>
            <p:cNvSpPr txBox="1">
              <a:spLocks noChangeArrowheads="1"/>
            </p:cNvSpPr>
            <p:nvPr/>
          </p:nvSpPr>
          <p:spPr bwMode="auto">
            <a:xfrm>
              <a:off x="912" y="816"/>
              <a:ext cx="1104" cy="235"/>
            </a:xfrm>
            <a:prstGeom prst="rect">
              <a:avLst/>
            </a:prstGeom>
            <a:solidFill>
              <a:srgbClr val="009999"/>
            </a:solidFill>
            <a:ln w="38100" cap="sq">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Zahndamm</a:t>
              </a:r>
            </a:p>
          </p:txBody>
        </p:sp>
      </p:grpSp>
      <p:grpSp>
        <p:nvGrpSpPr>
          <p:cNvPr id="97308" name="Group 28"/>
          <p:cNvGrpSpPr>
            <a:grpSpLocks/>
          </p:cNvGrpSpPr>
          <p:nvPr/>
        </p:nvGrpSpPr>
        <p:grpSpPr bwMode="auto">
          <a:xfrm>
            <a:off x="3352800" y="1143000"/>
            <a:ext cx="1752600" cy="1066800"/>
            <a:chOff x="2112" y="720"/>
            <a:chExt cx="1104" cy="672"/>
          </a:xfrm>
        </p:grpSpPr>
        <p:sp>
          <p:nvSpPr>
            <p:cNvPr id="97298" name="Line 18"/>
            <p:cNvSpPr>
              <a:spLocks noChangeShapeType="1"/>
            </p:cNvSpPr>
            <p:nvPr/>
          </p:nvSpPr>
          <p:spPr bwMode="auto">
            <a:xfrm flipV="1">
              <a:off x="2400" y="960"/>
              <a:ext cx="0" cy="432"/>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defRPr/>
              </a:pPr>
              <a:endParaRPr lang="de-DE"/>
            </a:p>
          </p:txBody>
        </p:sp>
        <p:sp>
          <p:nvSpPr>
            <p:cNvPr id="97290" name="Text Box 10"/>
            <p:cNvSpPr txBox="1">
              <a:spLocks noChangeArrowheads="1"/>
            </p:cNvSpPr>
            <p:nvPr/>
          </p:nvSpPr>
          <p:spPr bwMode="auto">
            <a:xfrm>
              <a:off x="2112" y="720"/>
              <a:ext cx="1104" cy="235"/>
            </a:xfrm>
            <a:prstGeom prst="rect">
              <a:avLst/>
            </a:prstGeom>
            <a:solidFill>
              <a:srgbClr val="009999"/>
            </a:solidFill>
            <a:ln w="38100" cap="sq">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harter Gaumen</a:t>
              </a:r>
            </a:p>
          </p:txBody>
        </p:sp>
      </p:grpSp>
      <p:grpSp>
        <p:nvGrpSpPr>
          <p:cNvPr id="97309" name="Group 29"/>
          <p:cNvGrpSpPr>
            <a:grpSpLocks/>
          </p:cNvGrpSpPr>
          <p:nvPr/>
        </p:nvGrpSpPr>
        <p:grpSpPr bwMode="auto">
          <a:xfrm>
            <a:off x="4648200" y="1143000"/>
            <a:ext cx="2362200" cy="838200"/>
            <a:chOff x="2928" y="720"/>
            <a:chExt cx="1488" cy="528"/>
          </a:xfrm>
        </p:grpSpPr>
        <p:sp>
          <p:nvSpPr>
            <p:cNvPr id="97299" name="Line 19"/>
            <p:cNvSpPr>
              <a:spLocks noChangeShapeType="1"/>
            </p:cNvSpPr>
            <p:nvPr/>
          </p:nvSpPr>
          <p:spPr bwMode="auto">
            <a:xfrm flipV="1">
              <a:off x="2928" y="1152"/>
              <a:ext cx="384" cy="96"/>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defRPr/>
              </a:pPr>
              <a:endParaRPr lang="de-DE"/>
            </a:p>
          </p:txBody>
        </p:sp>
        <p:sp>
          <p:nvSpPr>
            <p:cNvPr id="97291" name="Text Box 11"/>
            <p:cNvSpPr txBox="1">
              <a:spLocks noChangeArrowheads="1"/>
            </p:cNvSpPr>
            <p:nvPr/>
          </p:nvSpPr>
          <p:spPr bwMode="auto">
            <a:xfrm>
              <a:off x="3312" y="720"/>
              <a:ext cx="1104" cy="446"/>
            </a:xfrm>
            <a:prstGeom prst="rect">
              <a:avLst/>
            </a:prstGeom>
            <a:solidFill>
              <a:srgbClr val="009999"/>
            </a:solidFill>
            <a:ln w="38100" cap="sq">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weicher Gaumen</a:t>
              </a:r>
            </a:p>
          </p:txBody>
        </p:sp>
      </p:grpSp>
      <p:grpSp>
        <p:nvGrpSpPr>
          <p:cNvPr id="97313" name="Group 33"/>
          <p:cNvGrpSpPr>
            <a:grpSpLocks/>
          </p:cNvGrpSpPr>
          <p:nvPr/>
        </p:nvGrpSpPr>
        <p:grpSpPr bwMode="auto">
          <a:xfrm>
            <a:off x="3048000" y="5181600"/>
            <a:ext cx="2667000" cy="708025"/>
            <a:chOff x="1920" y="3264"/>
            <a:chExt cx="1680" cy="446"/>
          </a:xfrm>
        </p:grpSpPr>
        <p:sp>
          <p:nvSpPr>
            <p:cNvPr id="97302" name="Line 22"/>
            <p:cNvSpPr>
              <a:spLocks noChangeShapeType="1"/>
            </p:cNvSpPr>
            <p:nvPr/>
          </p:nvSpPr>
          <p:spPr bwMode="auto">
            <a:xfrm>
              <a:off x="3168" y="3456"/>
              <a:ext cx="432" cy="0"/>
            </a:xfrm>
            <a:prstGeom prst="line">
              <a:avLst/>
            </a:prstGeom>
            <a:noFill/>
            <a:ln w="76200" cap="sq">
              <a:solidFill>
                <a:srgbClr val="009999"/>
              </a:solidFill>
              <a:round/>
              <a:headEnd type="none" w="sm" len="sm"/>
              <a:tailEnd type="oval"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defRPr/>
              </a:pPr>
              <a:endParaRPr lang="de-DE"/>
            </a:p>
          </p:txBody>
        </p:sp>
        <p:sp>
          <p:nvSpPr>
            <p:cNvPr id="97292" name="Text Box 12"/>
            <p:cNvSpPr txBox="1">
              <a:spLocks noChangeArrowheads="1"/>
            </p:cNvSpPr>
            <p:nvPr/>
          </p:nvSpPr>
          <p:spPr bwMode="auto">
            <a:xfrm>
              <a:off x="1920" y="3264"/>
              <a:ext cx="1248" cy="446"/>
            </a:xfrm>
            <a:prstGeom prst="rect">
              <a:avLst/>
            </a:prstGeom>
            <a:solidFill>
              <a:srgbClr val="009999"/>
            </a:solidFill>
            <a:ln w="38100" cap="sq">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Stimmlippen (Glottis)</a:t>
              </a:r>
            </a:p>
          </p:txBody>
        </p:sp>
      </p:grpSp>
      <p:grpSp>
        <p:nvGrpSpPr>
          <p:cNvPr id="97311" name="Group 31"/>
          <p:cNvGrpSpPr>
            <a:grpSpLocks/>
          </p:cNvGrpSpPr>
          <p:nvPr/>
        </p:nvGrpSpPr>
        <p:grpSpPr bwMode="auto">
          <a:xfrm>
            <a:off x="5638800" y="3200400"/>
            <a:ext cx="2514600" cy="373063"/>
            <a:chOff x="3552" y="2016"/>
            <a:chExt cx="1584" cy="235"/>
          </a:xfrm>
        </p:grpSpPr>
        <p:sp>
          <p:nvSpPr>
            <p:cNvPr id="97301" name="Line 21"/>
            <p:cNvSpPr>
              <a:spLocks noChangeShapeType="1"/>
            </p:cNvSpPr>
            <p:nvPr/>
          </p:nvSpPr>
          <p:spPr bwMode="auto">
            <a:xfrm>
              <a:off x="3552" y="2160"/>
              <a:ext cx="672" cy="0"/>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defRPr/>
              </a:pPr>
              <a:endParaRPr lang="de-DE"/>
            </a:p>
          </p:txBody>
        </p:sp>
        <p:sp>
          <p:nvSpPr>
            <p:cNvPr id="97293" name="Text Box 13"/>
            <p:cNvSpPr txBox="1">
              <a:spLocks noChangeArrowheads="1"/>
            </p:cNvSpPr>
            <p:nvPr/>
          </p:nvSpPr>
          <p:spPr bwMode="auto">
            <a:xfrm>
              <a:off x="4224" y="2016"/>
              <a:ext cx="912" cy="235"/>
            </a:xfrm>
            <a:prstGeom prst="rect">
              <a:avLst/>
            </a:prstGeom>
            <a:solidFill>
              <a:srgbClr val="009999"/>
            </a:solidFill>
            <a:ln w="38100" cap="sq">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Pharynx</a:t>
              </a:r>
            </a:p>
          </p:txBody>
        </p:sp>
      </p:grpSp>
      <p:grpSp>
        <p:nvGrpSpPr>
          <p:cNvPr id="97310" name="Group 30"/>
          <p:cNvGrpSpPr>
            <a:grpSpLocks/>
          </p:cNvGrpSpPr>
          <p:nvPr/>
        </p:nvGrpSpPr>
        <p:grpSpPr bwMode="auto">
          <a:xfrm>
            <a:off x="5410200" y="2057400"/>
            <a:ext cx="2362200" cy="708025"/>
            <a:chOff x="3408" y="1296"/>
            <a:chExt cx="1488" cy="446"/>
          </a:xfrm>
        </p:grpSpPr>
        <p:sp>
          <p:nvSpPr>
            <p:cNvPr id="97300" name="Line 20"/>
            <p:cNvSpPr>
              <a:spLocks noChangeShapeType="1"/>
            </p:cNvSpPr>
            <p:nvPr/>
          </p:nvSpPr>
          <p:spPr bwMode="auto">
            <a:xfrm>
              <a:off x="3408" y="1536"/>
              <a:ext cx="384" cy="0"/>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defRPr/>
              </a:pPr>
              <a:endParaRPr lang="de-DE"/>
            </a:p>
          </p:txBody>
        </p:sp>
        <p:sp>
          <p:nvSpPr>
            <p:cNvPr id="97294" name="Text Box 14"/>
            <p:cNvSpPr txBox="1">
              <a:spLocks noChangeArrowheads="1"/>
            </p:cNvSpPr>
            <p:nvPr/>
          </p:nvSpPr>
          <p:spPr bwMode="auto">
            <a:xfrm>
              <a:off x="3792" y="1296"/>
              <a:ext cx="1104" cy="446"/>
            </a:xfrm>
            <a:prstGeom prst="rect">
              <a:avLst/>
            </a:prstGeom>
            <a:solidFill>
              <a:srgbClr val="009999"/>
            </a:solidFill>
            <a:ln w="38100" cap="sq">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Uvula (Zäpfchen)</a:t>
              </a:r>
            </a:p>
          </p:txBody>
        </p:sp>
      </p:grpSp>
      <p:grpSp>
        <p:nvGrpSpPr>
          <p:cNvPr id="97312" name="Group 32"/>
          <p:cNvGrpSpPr>
            <a:grpSpLocks/>
          </p:cNvGrpSpPr>
          <p:nvPr/>
        </p:nvGrpSpPr>
        <p:grpSpPr bwMode="auto">
          <a:xfrm>
            <a:off x="5867400" y="4800600"/>
            <a:ext cx="2743200" cy="708025"/>
            <a:chOff x="3696" y="3024"/>
            <a:chExt cx="1728" cy="446"/>
          </a:xfrm>
        </p:grpSpPr>
        <p:sp>
          <p:nvSpPr>
            <p:cNvPr id="97304" name="Line 24"/>
            <p:cNvSpPr>
              <a:spLocks noChangeShapeType="1"/>
            </p:cNvSpPr>
            <p:nvPr/>
          </p:nvSpPr>
          <p:spPr bwMode="auto">
            <a:xfrm>
              <a:off x="3696" y="3216"/>
              <a:ext cx="480" cy="0"/>
            </a:xfrm>
            <a:prstGeom prst="line">
              <a:avLst/>
            </a:prstGeom>
            <a:noFill/>
            <a:ln w="76200" cap="sq">
              <a:solidFill>
                <a:srgbClr val="009999"/>
              </a:solidFill>
              <a:round/>
              <a:headEnd type="oval" w="sm" len="sm"/>
              <a:tailEnd type="none" w="sm" len="sm"/>
            </a:ln>
            <a:effectLst/>
            <a:scene3d>
              <a:camera prst="legacyObliqueTopRight"/>
              <a:lightRig rig="legacyFlat3" dir="b"/>
            </a:scene3d>
            <a:sp3d extrusionH="125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pPr>
                <a:defRPr/>
              </a:pPr>
              <a:endParaRPr lang="de-DE"/>
            </a:p>
          </p:txBody>
        </p:sp>
        <p:sp>
          <p:nvSpPr>
            <p:cNvPr id="97303" name="Text Box 23"/>
            <p:cNvSpPr txBox="1">
              <a:spLocks noChangeArrowheads="1"/>
            </p:cNvSpPr>
            <p:nvPr/>
          </p:nvSpPr>
          <p:spPr bwMode="auto">
            <a:xfrm>
              <a:off x="4176" y="3024"/>
              <a:ext cx="1248" cy="446"/>
            </a:xfrm>
            <a:prstGeom prst="rect">
              <a:avLst/>
            </a:prstGeom>
            <a:solidFill>
              <a:srgbClr val="009999"/>
            </a:solidFill>
            <a:ln w="38100" cap="sq">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Kehlkopf (Larynx)</a:t>
              </a:r>
            </a:p>
          </p:txBody>
        </p:sp>
      </p:grpSp>
      <p:sp>
        <p:nvSpPr>
          <p:cNvPr id="97314" name="Text Box 34"/>
          <p:cNvSpPr txBox="1">
            <a:spLocks noChangeArrowheads="1"/>
          </p:cNvSpPr>
          <p:nvPr/>
        </p:nvSpPr>
        <p:spPr bwMode="auto">
          <a:xfrm>
            <a:off x="304800" y="4876800"/>
            <a:ext cx="2438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altLang="de-DE" sz="2800">
                <a:effectLst>
                  <a:outerShdw blurRad="38100" dist="38100" dir="2700000" algn="tl">
                    <a:srgbClr val="C0C0C0"/>
                  </a:outerShdw>
                </a:effectLst>
                <a:latin typeface="Tahoma" pitchFamily="34" charset="0"/>
              </a:rPr>
              <a:t>Passive Artikulatoren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7305"/>
                                        </p:tgtEl>
                                        <p:attrNameLst>
                                          <p:attrName>style.visibility</p:attrName>
                                        </p:attrNameLst>
                                      </p:cBhvr>
                                      <p:to>
                                        <p:strVal val="visible"/>
                                      </p:to>
                                    </p:set>
                                    <p:animEffect transition="in" filter="wipe(right)">
                                      <p:cBhvr>
                                        <p:cTn id="7" dur="500"/>
                                        <p:tgtEl>
                                          <p:spTgt spid="97305"/>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97306"/>
                                        </p:tgtEl>
                                        <p:attrNameLst>
                                          <p:attrName>style.visibility</p:attrName>
                                        </p:attrNameLst>
                                      </p:cBhvr>
                                      <p:to>
                                        <p:strVal val="visible"/>
                                      </p:to>
                                    </p:set>
                                    <p:animEffect transition="in" filter="wipe(right)">
                                      <p:cBhvr>
                                        <p:cTn id="11" dur="500"/>
                                        <p:tgtEl>
                                          <p:spTgt spid="97306"/>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97307"/>
                                        </p:tgtEl>
                                        <p:attrNameLst>
                                          <p:attrName>style.visibility</p:attrName>
                                        </p:attrNameLst>
                                      </p:cBhvr>
                                      <p:to>
                                        <p:strVal val="visible"/>
                                      </p:to>
                                    </p:set>
                                    <p:animEffect transition="in" filter="wipe(right)">
                                      <p:cBhvr>
                                        <p:cTn id="15" dur="500"/>
                                        <p:tgtEl>
                                          <p:spTgt spid="97307"/>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97308"/>
                                        </p:tgtEl>
                                        <p:attrNameLst>
                                          <p:attrName>style.visibility</p:attrName>
                                        </p:attrNameLst>
                                      </p:cBhvr>
                                      <p:to>
                                        <p:strVal val="visible"/>
                                      </p:to>
                                    </p:set>
                                    <p:animEffect transition="in" filter="wipe(down)">
                                      <p:cBhvr>
                                        <p:cTn id="19" dur="500"/>
                                        <p:tgtEl>
                                          <p:spTgt spid="97308"/>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7309"/>
                                        </p:tgtEl>
                                        <p:attrNameLst>
                                          <p:attrName>style.visibility</p:attrName>
                                        </p:attrNameLst>
                                      </p:cBhvr>
                                      <p:to>
                                        <p:strVal val="visible"/>
                                      </p:to>
                                    </p:set>
                                    <p:animEffect transition="in" filter="wipe(left)">
                                      <p:cBhvr>
                                        <p:cTn id="23" dur="500"/>
                                        <p:tgtEl>
                                          <p:spTgt spid="97309"/>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97310"/>
                                        </p:tgtEl>
                                        <p:attrNameLst>
                                          <p:attrName>style.visibility</p:attrName>
                                        </p:attrNameLst>
                                      </p:cBhvr>
                                      <p:to>
                                        <p:strVal val="visible"/>
                                      </p:to>
                                    </p:set>
                                    <p:animEffect transition="in" filter="wipe(left)">
                                      <p:cBhvr>
                                        <p:cTn id="27" dur="500"/>
                                        <p:tgtEl>
                                          <p:spTgt spid="97310"/>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97311"/>
                                        </p:tgtEl>
                                        <p:attrNameLst>
                                          <p:attrName>style.visibility</p:attrName>
                                        </p:attrNameLst>
                                      </p:cBhvr>
                                      <p:to>
                                        <p:strVal val="visible"/>
                                      </p:to>
                                    </p:set>
                                    <p:animEffect transition="in" filter="wipe(left)">
                                      <p:cBhvr>
                                        <p:cTn id="31" dur="500"/>
                                        <p:tgtEl>
                                          <p:spTgt spid="97311"/>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97312"/>
                                        </p:tgtEl>
                                        <p:attrNameLst>
                                          <p:attrName>style.visibility</p:attrName>
                                        </p:attrNameLst>
                                      </p:cBhvr>
                                      <p:to>
                                        <p:strVal val="visible"/>
                                      </p:to>
                                    </p:set>
                                    <p:animEffect transition="in" filter="wipe(left)">
                                      <p:cBhvr>
                                        <p:cTn id="35" dur="500"/>
                                        <p:tgtEl>
                                          <p:spTgt spid="97312"/>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97313"/>
                                        </p:tgtEl>
                                        <p:attrNameLst>
                                          <p:attrName>style.visibility</p:attrName>
                                        </p:attrNameLst>
                                      </p:cBhvr>
                                      <p:to>
                                        <p:strVal val="visible"/>
                                      </p:to>
                                    </p:set>
                                    <p:animEffect transition="in" filter="wipe(left)">
                                      <p:cBhvr>
                                        <p:cTn id="39" dur="500"/>
                                        <p:tgtEl>
                                          <p:spTgt spid="97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3"/>
          <p:cNvSpPr txBox="1">
            <a:spLocks noChangeArrowheads="1"/>
          </p:cNvSpPr>
          <p:nvPr/>
        </p:nvSpPr>
        <p:spPr bwMode="auto">
          <a:xfrm>
            <a:off x="898525" y="3330575"/>
            <a:ext cx="2600325" cy="457200"/>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Aktiver Artikulator</a:t>
            </a:r>
          </a:p>
        </p:txBody>
      </p:sp>
      <p:grpSp>
        <p:nvGrpSpPr>
          <p:cNvPr id="128004" name="Group 4"/>
          <p:cNvGrpSpPr>
            <a:grpSpLocks/>
          </p:cNvGrpSpPr>
          <p:nvPr/>
        </p:nvGrpSpPr>
        <p:grpSpPr bwMode="auto">
          <a:xfrm>
            <a:off x="898525" y="1274763"/>
            <a:ext cx="7781925" cy="690562"/>
            <a:chOff x="443" y="745"/>
            <a:chExt cx="4902" cy="435"/>
          </a:xfrm>
        </p:grpSpPr>
        <p:sp>
          <p:nvSpPr>
            <p:cNvPr id="128005" name="Text Box 5"/>
            <p:cNvSpPr txBox="1">
              <a:spLocks noChangeArrowheads="1"/>
            </p:cNvSpPr>
            <p:nvPr/>
          </p:nvSpPr>
          <p:spPr bwMode="auto">
            <a:xfrm>
              <a:off x="443" y="745"/>
              <a:ext cx="1742" cy="288"/>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Passiver Artikulator</a:t>
              </a:r>
            </a:p>
          </p:txBody>
        </p:sp>
        <p:sp>
          <p:nvSpPr>
            <p:cNvPr id="128006" name="Line 6"/>
            <p:cNvSpPr>
              <a:spLocks noChangeShapeType="1"/>
            </p:cNvSpPr>
            <p:nvPr/>
          </p:nvSpPr>
          <p:spPr bwMode="auto">
            <a:xfrm>
              <a:off x="2267" y="1180"/>
              <a:ext cx="3078" cy="0"/>
            </a:xfrm>
            <a:prstGeom prst="line">
              <a:avLst/>
            </a:prstGeom>
            <a:noFill/>
            <a:ln w="57150" cap="sq">
              <a:solidFill>
                <a:srgbClr val="0099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sp>
        <p:nvSpPr>
          <p:cNvPr id="128007" name="Line 7"/>
          <p:cNvSpPr>
            <a:spLocks noChangeShapeType="1"/>
          </p:cNvSpPr>
          <p:nvPr/>
        </p:nvSpPr>
        <p:spPr bwMode="auto">
          <a:xfrm flipV="1">
            <a:off x="3717925" y="2266950"/>
            <a:ext cx="1560513" cy="1343025"/>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28008" name="Line 8"/>
          <p:cNvSpPr>
            <a:spLocks noChangeShapeType="1"/>
          </p:cNvSpPr>
          <p:nvPr/>
        </p:nvSpPr>
        <p:spPr bwMode="auto">
          <a:xfrm>
            <a:off x="5262563" y="2266950"/>
            <a:ext cx="1814512" cy="0"/>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28009" name="Line 9"/>
          <p:cNvSpPr>
            <a:spLocks noChangeShapeType="1"/>
          </p:cNvSpPr>
          <p:nvPr/>
        </p:nvSpPr>
        <p:spPr bwMode="auto">
          <a:xfrm>
            <a:off x="7091363" y="2252663"/>
            <a:ext cx="1649412" cy="1408112"/>
          </a:xfrm>
          <a:prstGeom prst="line">
            <a:avLst/>
          </a:prstGeom>
          <a:noFill/>
          <a:ln w="57150"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28010" name="Text Box 10" descr="Pergament"/>
          <p:cNvSpPr txBox="1">
            <a:spLocks noChangeArrowheads="1"/>
          </p:cNvSpPr>
          <p:nvPr/>
        </p:nvSpPr>
        <p:spPr bwMode="auto">
          <a:xfrm>
            <a:off x="3325813" y="2149475"/>
            <a:ext cx="1060450" cy="469900"/>
          </a:xfrm>
          <a:prstGeom prst="rect">
            <a:avLst/>
          </a:prstGeom>
          <a:blipFill dpi="0" rotWithShape="1">
            <a:blip r:embed="rId3"/>
            <a:srcRect/>
            <a:tile tx="0" ty="0" sx="100000" sy="100000" flip="none" algn="tl"/>
          </a:blip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Tahoma" pitchFamily="34" charset="0"/>
              </a:rPr>
              <a:t>Anglitt</a:t>
            </a:r>
          </a:p>
        </p:txBody>
      </p:sp>
      <p:sp>
        <p:nvSpPr>
          <p:cNvPr id="128011" name="Text Box 11" descr="Pergament"/>
          <p:cNvSpPr txBox="1">
            <a:spLocks noChangeArrowheads="1"/>
          </p:cNvSpPr>
          <p:nvPr/>
        </p:nvSpPr>
        <p:spPr bwMode="auto">
          <a:xfrm>
            <a:off x="5287963" y="2430463"/>
            <a:ext cx="1498600" cy="835025"/>
          </a:xfrm>
          <a:prstGeom prst="rect">
            <a:avLst/>
          </a:prstGeom>
          <a:blipFill dpi="0" rotWithShape="1">
            <a:blip r:embed="rId3"/>
            <a:srcRect/>
            <a:tile tx="0" ty="0" sx="100000" sy="100000" flip="none" algn="tl"/>
          </a:blip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Tahoma" pitchFamily="34" charset="0"/>
              </a:rPr>
              <a:t>Halte</a:t>
            </a:r>
          </a:p>
          <a:p>
            <a:r>
              <a:rPr lang="de-DE" altLang="de-DE">
                <a:effectLst/>
                <a:latin typeface="Tahoma" pitchFamily="34" charset="0"/>
              </a:rPr>
              <a:t>Okklusion</a:t>
            </a:r>
          </a:p>
        </p:txBody>
      </p:sp>
      <p:sp>
        <p:nvSpPr>
          <p:cNvPr id="128012" name="Text Box 12" descr="Pergament"/>
          <p:cNvSpPr txBox="1">
            <a:spLocks noChangeArrowheads="1"/>
          </p:cNvSpPr>
          <p:nvPr/>
        </p:nvSpPr>
        <p:spPr bwMode="auto">
          <a:xfrm>
            <a:off x="7842250" y="2149475"/>
            <a:ext cx="1058863" cy="469900"/>
          </a:xfrm>
          <a:prstGeom prst="rect">
            <a:avLst/>
          </a:prstGeom>
          <a:blipFill dpi="0" rotWithShape="1">
            <a:blip r:embed="rId3"/>
            <a:srcRect/>
            <a:tile tx="0" ty="0" sx="100000" sy="100000" flip="none" algn="tl"/>
          </a:blip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Tahoma" pitchFamily="34" charset="0"/>
              </a:rPr>
              <a:t>Abglitt</a:t>
            </a:r>
          </a:p>
        </p:txBody>
      </p:sp>
      <p:sp>
        <p:nvSpPr>
          <p:cNvPr id="128013" name="Text Box 13"/>
          <p:cNvSpPr txBox="1">
            <a:spLocks noChangeArrowheads="1"/>
          </p:cNvSpPr>
          <p:nvPr/>
        </p:nvSpPr>
        <p:spPr bwMode="auto">
          <a:xfrm>
            <a:off x="877888" y="4638675"/>
            <a:ext cx="8101012" cy="8223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de-DE" altLang="de-DE">
                <a:effectLst>
                  <a:outerShdw blurRad="38100" dist="38100" dir="2700000" algn="tl">
                    <a:srgbClr val="C0C0C0"/>
                  </a:outerShdw>
                </a:effectLst>
                <a:latin typeface="Tahoma" pitchFamily="34" charset="0"/>
                <a:cs typeface="Times New Roman" pitchFamily="18" charset="0"/>
              </a:rPr>
              <a:t>Der Abstand zwischen den Artikulatoren zeigt mithin den Öffnungsgrad an.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8013"/>
                                        </p:tgtEl>
                                        <p:attrNameLst>
                                          <p:attrName>style.visibility</p:attrName>
                                        </p:attrNameLst>
                                      </p:cBhvr>
                                      <p:to>
                                        <p:strVal val="visible"/>
                                      </p:to>
                                    </p:set>
                                    <p:animEffect transition="in" filter="wipe(left)">
                                      <p:cBhvr>
                                        <p:cTn id="7" dur="500"/>
                                        <p:tgtEl>
                                          <p:spTgt spid="128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8004"/>
                                        </p:tgtEl>
                                        <p:attrNameLst>
                                          <p:attrName>style.visibility</p:attrName>
                                        </p:attrNameLst>
                                      </p:cBhvr>
                                      <p:to>
                                        <p:strVal val="visible"/>
                                      </p:to>
                                    </p:set>
                                    <p:animEffect transition="in" filter="wipe(left)">
                                      <p:cBhvr>
                                        <p:cTn id="12" dur="500"/>
                                        <p:tgtEl>
                                          <p:spTgt spid="128004"/>
                                        </p:tgtEl>
                                      </p:cBhvr>
                                    </p:animEffect>
                                  </p:childTnLst>
                                </p:cTn>
                              </p:par>
                            </p:childTnLst>
                          </p:cTn>
                        </p:par>
                        <p:par>
                          <p:cTn id="13" fill="hold" nodeType="afterGroup">
                            <p:stCondLst>
                              <p:cond delay="500"/>
                            </p:stCondLst>
                            <p:childTnLst>
                              <p:par>
                                <p:cTn id="14" presetID="22" presetClass="entr" presetSubtype="8" fill="hold" grpId="0" nodeType="afterEffect">
                                  <p:stCondLst>
                                    <p:cond delay="1000"/>
                                  </p:stCondLst>
                                  <p:childTnLst>
                                    <p:set>
                                      <p:cBhvr>
                                        <p:cTn id="15" dur="1" fill="hold">
                                          <p:stCondLst>
                                            <p:cond delay="0"/>
                                          </p:stCondLst>
                                        </p:cTn>
                                        <p:tgtEl>
                                          <p:spTgt spid="128003"/>
                                        </p:tgtEl>
                                        <p:attrNameLst>
                                          <p:attrName>style.visibility</p:attrName>
                                        </p:attrNameLst>
                                      </p:cBhvr>
                                      <p:to>
                                        <p:strVal val="visible"/>
                                      </p:to>
                                    </p:set>
                                    <p:animEffect transition="in" filter="wipe(left)">
                                      <p:cBhvr>
                                        <p:cTn id="16" dur="500"/>
                                        <p:tgtEl>
                                          <p:spTgt spid="1280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28007"/>
                                        </p:tgtEl>
                                        <p:attrNameLst>
                                          <p:attrName>style.visibility</p:attrName>
                                        </p:attrNameLst>
                                      </p:cBhvr>
                                      <p:to>
                                        <p:strVal val="visible"/>
                                      </p:to>
                                    </p:set>
                                    <p:animEffect transition="in" filter="wipe(left)">
                                      <p:cBhvr>
                                        <p:cTn id="21" dur="500"/>
                                        <p:tgtEl>
                                          <p:spTgt spid="128007"/>
                                        </p:tgtEl>
                                      </p:cBhvr>
                                    </p:animEffect>
                                  </p:childTnLst>
                                </p:cTn>
                              </p:par>
                            </p:childTnLst>
                          </p:cTn>
                        </p:par>
                        <p:par>
                          <p:cTn id="22" fill="hold" nodeType="afterGroup">
                            <p:stCondLst>
                              <p:cond delay="500"/>
                            </p:stCondLst>
                            <p:childTnLst>
                              <p:par>
                                <p:cTn id="23" presetID="4" presetClass="entr" presetSubtype="32" fill="hold" grpId="0" nodeType="afterEffect">
                                  <p:stCondLst>
                                    <p:cond delay="0"/>
                                  </p:stCondLst>
                                  <p:childTnLst>
                                    <p:set>
                                      <p:cBhvr>
                                        <p:cTn id="24" dur="1" fill="hold">
                                          <p:stCondLst>
                                            <p:cond delay="0"/>
                                          </p:stCondLst>
                                        </p:cTn>
                                        <p:tgtEl>
                                          <p:spTgt spid="128010"/>
                                        </p:tgtEl>
                                        <p:attrNameLst>
                                          <p:attrName>style.visibility</p:attrName>
                                        </p:attrNameLst>
                                      </p:cBhvr>
                                      <p:to>
                                        <p:strVal val="visible"/>
                                      </p:to>
                                    </p:set>
                                    <p:animEffect transition="in" filter="box(out)">
                                      <p:cBhvr>
                                        <p:cTn id="25" dur="500"/>
                                        <p:tgtEl>
                                          <p:spTgt spid="128010"/>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128008"/>
                                        </p:tgtEl>
                                        <p:attrNameLst>
                                          <p:attrName>style.visibility</p:attrName>
                                        </p:attrNameLst>
                                      </p:cBhvr>
                                      <p:to>
                                        <p:strVal val="visible"/>
                                      </p:to>
                                    </p:set>
                                    <p:animEffect transition="in" filter="wipe(left)">
                                      <p:cBhvr>
                                        <p:cTn id="29" dur="500"/>
                                        <p:tgtEl>
                                          <p:spTgt spid="128008"/>
                                        </p:tgtEl>
                                      </p:cBhvr>
                                    </p:animEffect>
                                  </p:childTnLst>
                                </p:cTn>
                              </p:par>
                            </p:childTnLst>
                          </p:cTn>
                        </p:par>
                        <p:par>
                          <p:cTn id="30" fill="hold" nodeType="afterGroup">
                            <p:stCondLst>
                              <p:cond delay="1500"/>
                            </p:stCondLst>
                            <p:childTnLst>
                              <p:par>
                                <p:cTn id="31" presetID="4" presetClass="entr" presetSubtype="32" fill="hold" grpId="0" nodeType="afterEffect">
                                  <p:stCondLst>
                                    <p:cond delay="0"/>
                                  </p:stCondLst>
                                  <p:childTnLst>
                                    <p:set>
                                      <p:cBhvr>
                                        <p:cTn id="32" dur="1" fill="hold">
                                          <p:stCondLst>
                                            <p:cond delay="0"/>
                                          </p:stCondLst>
                                        </p:cTn>
                                        <p:tgtEl>
                                          <p:spTgt spid="128011"/>
                                        </p:tgtEl>
                                        <p:attrNameLst>
                                          <p:attrName>style.visibility</p:attrName>
                                        </p:attrNameLst>
                                      </p:cBhvr>
                                      <p:to>
                                        <p:strVal val="visible"/>
                                      </p:to>
                                    </p:set>
                                    <p:animEffect transition="in" filter="box(out)">
                                      <p:cBhvr>
                                        <p:cTn id="33" dur="500"/>
                                        <p:tgtEl>
                                          <p:spTgt spid="128011"/>
                                        </p:tgtEl>
                                      </p:cBhvr>
                                    </p:animEffect>
                                  </p:childTnLst>
                                </p:cTn>
                              </p:par>
                            </p:childTnLst>
                          </p:cTn>
                        </p:par>
                        <p:par>
                          <p:cTn id="34" fill="hold" nodeType="afterGroup">
                            <p:stCondLst>
                              <p:cond delay="2000"/>
                            </p:stCondLst>
                            <p:childTnLst>
                              <p:par>
                                <p:cTn id="35" presetID="22" presetClass="entr" presetSubtype="8" fill="hold" nodeType="afterEffect">
                                  <p:stCondLst>
                                    <p:cond delay="0"/>
                                  </p:stCondLst>
                                  <p:childTnLst>
                                    <p:set>
                                      <p:cBhvr>
                                        <p:cTn id="36" dur="1" fill="hold">
                                          <p:stCondLst>
                                            <p:cond delay="0"/>
                                          </p:stCondLst>
                                        </p:cTn>
                                        <p:tgtEl>
                                          <p:spTgt spid="128009"/>
                                        </p:tgtEl>
                                        <p:attrNameLst>
                                          <p:attrName>style.visibility</p:attrName>
                                        </p:attrNameLst>
                                      </p:cBhvr>
                                      <p:to>
                                        <p:strVal val="visible"/>
                                      </p:to>
                                    </p:set>
                                    <p:animEffect transition="in" filter="wipe(left)">
                                      <p:cBhvr>
                                        <p:cTn id="37" dur="500"/>
                                        <p:tgtEl>
                                          <p:spTgt spid="128009"/>
                                        </p:tgtEl>
                                      </p:cBhvr>
                                    </p:animEffect>
                                  </p:childTnLst>
                                </p:cTn>
                              </p:par>
                            </p:childTnLst>
                          </p:cTn>
                        </p:par>
                        <p:par>
                          <p:cTn id="38" fill="hold" nodeType="afterGroup">
                            <p:stCondLst>
                              <p:cond delay="2500"/>
                            </p:stCondLst>
                            <p:childTnLst>
                              <p:par>
                                <p:cTn id="39" presetID="4" presetClass="entr" presetSubtype="32" fill="hold" grpId="0" nodeType="afterEffect">
                                  <p:stCondLst>
                                    <p:cond delay="0"/>
                                  </p:stCondLst>
                                  <p:childTnLst>
                                    <p:set>
                                      <p:cBhvr>
                                        <p:cTn id="40" dur="1" fill="hold">
                                          <p:stCondLst>
                                            <p:cond delay="0"/>
                                          </p:stCondLst>
                                        </p:cTn>
                                        <p:tgtEl>
                                          <p:spTgt spid="128012"/>
                                        </p:tgtEl>
                                        <p:attrNameLst>
                                          <p:attrName>style.visibility</p:attrName>
                                        </p:attrNameLst>
                                      </p:cBhvr>
                                      <p:to>
                                        <p:strVal val="visible"/>
                                      </p:to>
                                    </p:set>
                                    <p:animEffect transition="in" filter="box(out)">
                                      <p:cBhvr>
                                        <p:cTn id="41" dur="500"/>
                                        <p:tgtEl>
                                          <p:spTgt spid="128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animBg="1" autoUpdateAnimBg="0"/>
      <p:bldP spid="128010" grpId="0" animBg="1" autoUpdateAnimBg="0"/>
      <p:bldP spid="128011" grpId="0" animBg="1" autoUpdateAnimBg="0"/>
      <p:bldP spid="128012" grpId="0" animBg="1" autoUpdateAnimBg="0"/>
      <p:bldP spid="1280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898525" y="3330575"/>
            <a:ext cx="2600325" cy="457200"/>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Aktiver Artikulator</a:t>
            </a:r>
          </a:p>
        </p:txBody>
      </p:sp>
      <p:grpSp>
        <p:nvGrpSpPr>
          <p:cNvPr id="33795" name="Group 4"/>
          <p:cNvGrpSpPr>
            <a:grpSpLocks/>
          </p:cNvGrpSpPr>
          <p:nvPr/>
        </p:nvGrpSpPr>
        <p:grpSpPr bwMode="auto">
          <a:xfrm>
            <a:off x="898525" y="1274763"/>
            <a:ext cx="7781925" cy="690562"/>
            <a:chOff x="443" y="745"/>
            <a:chExt cx="4902" cy="435"/>
          </a:xfrm>
        </p:grpSpPr>
        <p:sp>
          <p:nvSpPr>
            <p:cNvPr id="129029" name="Text Box 5"/>
            <p:cNvSpPr txBox="1">
              <a:spLocks noChangeArrowheads="1"/>
            </p:cNvSpPr>
            <p:nvPr/>
          </p:nvSpPr>
          <p:spPr bwMode="auto">
            <a:xfrm>
              <a:off x="443" y="745"/>
              <a:ext cx="1742" cy="288"/>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Passiver Artikulator</a:t>
              </a:r>
            </a:p>
          </p:txBody>
        </p:sp>
        <p:sp>
          <p:nvSpPr>
            <p:cNvPr id="129030" name="Line 6"/>
            <p:cNvSpPr>
              <a:spLocks noChangeShapeType="1"/>
            </p:cNvSpPr>
            <p:nvPr/>
          </p:nvSpPr>
          <p:spPr bwMode="auto">
            <a:xfrm>
              <a:off x="2267" y="1180"/>
              <a:ext cx="3078" cy="0"/>
            </a:xfrm>
            <a:prstGeom prst="line">
              <a:avLst/>
            </a:prstGeom>
            <a:noFill/>
            <a:ln w="57150" cap="sq">
              <a:solidFill>
                <a:srgbClr val="0099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sp>
        <p:nvSpPr>
          <p:cNvPr id="129037" name="Text Box 13"/>
          <p:cNvSpPr txBox="1">
            <a:spLocks noChangeArrowheads="1"/>
          </p:cNvSpPr>
          <p:nvPr/>
        </p:nvSpPr>
        <p:spPr bwMode="auto">
          <a:xfrm>
            <a:off x="852488" y="3940175"/>
            <a:ext cx="8101012" cy="15525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de-DE" altLang="de-DE" dirty="0">
                <a:effectLst>
                  <a:outerShdw blurRad="38100" dist="38100" dir="2700000" algn="tl">
                    <a:srgbClr val="C0C0C0"/>
                  </a:outerShdw>
                </a:effectLst>
                <a:latin typeface="Tahoma" pitchFamily="34" charset="0"/>
                <a:cs typeface="Times New Roman" pitchFamily="18" charset="0"/>
              </a:rPr>
              <a:t>Betrachten wir die Lautfolge </a:t>
            </a:r>
            <a:r>
              <a:rPr lang="de-DE" altLang="de-DE" dirty="0">
                <a:solidFill>
                  <a:schemeClr val="accent2"/>
                </a:solidFill>
                <a:effectLst>
                  <a:outerShdw blurRad="38100" dist="38100" dir="2700000" algn="tl">
                    <a:srgbClr val="C0C0C0"/>
                  </a:outerShdw>
                </a:effectLst>
                <a:latin typeface="Tahoma" pitchFamily="34" charset="0"/>
                <a:cs typeface="Times New Roman" pitchFamily="18" charset="0"/>
              </a:rPr>
              <a:t>[</a:t>
            </a:r>
            <a:r>
              <a:rPr lang="de-DE" altLang="de-DE" dirty="0" err="1">
                <a:solidFill>
                  <a:schemeClr val="accent2"/>
                </a:solidFill>
                <a:effectLst>
                  <a:outerShdw blurRad="38100" dist="38100" dir="2700000" algn="tl">
                    <a:srgbClr val="C0C0C0"/>
                  </a:outerShdw>
                </a:effectLst>
                <a:latin typeface="Tahoma" pitchFamily="34" charset="0"/>
                <a:cs typeface="Times New Roman" pitchFamily="18" charset="0"/>
              </a:rPr>
              <a:t>ap</a:t>
            </a:r>
            <a:r>
              <a:rPr lang="de-DE" altLang="de-DE" baseline="30000" dirty="0" err="1">
                <a:solidFill>
                  <a:schemeClr val="accent2"/>
                </a:solidFill>
                <a:effectLst>
                  <a:outerShdw blurRad="38100" dist="38100" dir="2700000" algn="tl">
                    <a:srgbClr val="C0C0C0"/>
                  </a:outerShdw>
                </a:effectLst>
                <a:latin typeface="Tahoma" pitchFamily="34" charset="0"/>
                <a:cs typeface="Times New Roman" pitchFamily="18" charset="0"/>
              </a:rPr>
              <a:t>h</a:t>
            </a:r>
            <a:r>
              <a:rPr lang="de-DE" altLang="de-DE" dirty="0" err="1">
                <a:solidFill>
                  <a:schemeClr val="accent2"/>
                </a:solidFill>
                <a:effectLst>
                  <a:outerShdw blurRad="38100" dist="38100" dir="2700000" algn="tl">
                    <a:srgbClr val="C0C0C0"/>
                  </a:outerShdw>
                </a:effectLst>
                <a:latin typeface="Tahoma" pitchFamily="34" charset="0"/>
                <a:cs typeface="Times New Roman" pitchFamily="18" charset="0"/>
              </a:rPr>
              <a:t>a</a:t>
            </a:r>
            <a:r>
              <a:rPr lang="de-DE" altLang="de-DE" dirty="0">
                <a:solidFill>
                  <a:schemeClr val="accent2"/>
                </a:solidFill>
                <a:effectLst>
                  <a:outerShdw blurRad="38100" dist="38100" dir="2700000" algn="tl">
                    <a:srgbClr val="C0C0C0"/>
                  </a:outerShdw>
                </a:effectLst>
                <a:latin typeface="Tahoma" pitchFamily="34" charset="0"/>
                <a:cs typeface="Times New Roman" pitchFamily="18" charset="0"/>
              </a:rPr>
              <a:t>]</a:t>
            </a:r>
            <a:r>
              <a:rPr lang="de-DE" altLang="de-DE" dirty="0">
                <a:effectLst>
                  <a:outerShdw blurRad="38100" dist="38100" dir="2700000" algn="tl">
                    <a:srgbClr val="C0C0C0"/>
                  </a:outerShdw>
                </a:effectLst>
                <a:latin typeface="Tahoma" pitchFamily="34" charset="0"/>
                <a:cs typeface="Times New Roman" pitchFamily="18" charset="0"/>
              </a:rPr>
              <a:t> (beispielsweise in dem Wort </a:t>
            </a:r>
            <a:r>
              <a:rPr lang="de-DE" altLang="de-DE" i="1" dirty="0">
                <a:effectLst>
                  <a:outerShdw blurRad="38100" dist="38100" dir="2700000" algn="tl">
                    <a:srgbClr val="C0C0C0"/>
                  </a:outerShdw>
                </a:effectLst>
                <a:latin typeface="Tahoma" pitchFamily="34" charset="0"/>
                <a:cs typeface="Times New Roman" pitchFamily="18" charset="0"/>
              </a:rPr>
              <a:t>Papa</a:t>
            </a:r>
            <a:r>
              <a:rPr lang="de-DE" altLang="de-DE" dirty="0">
                <a:effectLst>
                  <a:outerShdw blurRad="38100" dist="38100" dir="2700000" algn="tl">
                    <a:srgbClr val="C0C0C0"/>
                  </a:outerShdw>
                </a:effectLst>
                <a:latin typeface="Tahoma" pitchFamily="34" charset="0"/>
                <a:cs typeface="Times New Roman" pitchFamily="18" charset="0"/>
              </a:rPr>
              <a:t>). </a:t>
            </a:r>
          </a:p>
          <a:p>
            <a:pPr algn="l">
              <a:defRPr/>
            </a:pPr>
            <a:r>
              <a:rPr lang="de-DE" altLang="de-DE" dirty="0">
                <a:effectLst>
                  <a:outerShdw blurRad="38100" dist="38100" dir="2700000" algn="tl">
                    <a:srgbClr val="C0C0C0"/>
                  </a:outerShdw>
                </a:effectLst>
                <a:latin typeface="Tahoma" pitchFamily="34" charset="0"/>
                <a:cs typeface="Times New Roman" pitchFamily="18" charset="0"/>
              </a:rPr>
              <a:t>Bei der Artikulation des </a:t>
            </a:r>
            <a:r>
              <a:rPr lang="de-DE" altLang="de-DE" dirty="0">
                <a:solidFill>
                  <a:schemeClr val="accent2"/>
                </a:solidFill>
                <a:effectLst>
                  <a:outerShdw blurRad="38100" dist="38100" dir="2700000" algn="tl">
                    <a:srgbClr val="C0C0C0"/>
                  </a:outerShdw>
                </a:effectLst>
                <a:latin typeface="Tahoma" pitchFamily="34" charset="0"/>
                <a:cs typeface="Times New Roman" pitchFamily="18" charset="0"/>
              </a:rPr>
              <a:t>[a]</a:t>
            </a:r>
            <a:r>
              <a:rPr lang="de-DE" altLang="de-DE" dirty="0">
                <a:effectLst>
                  <a:outerShdw blurRad="38100" dist="38100" dir="2700000" algn="tl">
                    <a:srgbClr val="C0C0C0"/>
                  </a:outerShdw>
                </a:effectLst>
                <a:latin typeface="Tahoma" pitchFamily="34" charset="0"/>
                <a:cs typeface="Times New Roman" pitchFamily="18" charset="0"/>
              </a:rPr>
              <a:t> sind die </a:t>
            </a:r>
            <a:r>
              <a:rPr lang="de-DE" altLang="de-DE" dirty="0" err="1">
                <a:effectLst>
                  <a:outerShdw blurRad="38100" dist="38100" dir="2700000" algn="tl">
                    <a:srgbClr val="C0C0C0"/>
                  </a:outerShdw>
                </a:effectLst>
                <a:latin typeface="Tahoma" pitchFamily="34" charset="0"/>
                <a:cs typeface="Times New Roman" pitchFamily="18" charset="0"/>
              </a:rPr>
              <a:t>Artikulatoren</a:t>
            </a:r>
            <a:r>
              <a:rPr lang="de-DE" altLang="de-DE" dirty="0">
                <a:effectLst>
                  <a:outerShdw blurRad="38100" dist="38100" dir="2700000" algn="tl">
                    <a:srgbClr val="C0C0C0"/>
                  </a:outerShdw>
                </a:effectLst>
                <a:latin typeface="Tahoma" pitchFamily="34" charset="0"/>
                <a:cs typeface="Times New Roman" pitchFamily="18" charset="0"/>
              </a:rPr>
              <a:t> weit auseinander.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9037"/>
                                        </p:tgtEl>
                                        <p:attrNameLst>
                                          <p:attrName>style.visibility</p:attrName>
                                        </p:attrNameLst>
                                      </p:cBhvr>
                                      <p:to>
                                        <p:strVal val="visible"/>
                                      </p:to>
                                    </p:set>
                                    <p:animEffect transition="in" filter="wipe(left)">
                                      <p:cBhvr>
                                        <p:cTn id="7" dur="500"/>
                                        <p:tgtEl>
                                          <p:spTgt spid="129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3"/>
          <p:cNvSpPr txBox="1">
            <a:spLocks noChangeArrowheads="1"/>
          </p:cNvSpPr>
          <p:nvPr/>
        </p:nvSpPr>
        <p:spPr bwMode="auto">
          <a:xfrm>
            <a:off x="1079500" y="3330575"/>
            <a:ext cx="2600325" cy="457200"/>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Aktiver Artikulator</a:t>
            </a:r>
          </a:p>
        </p:txBody>
      </p:sp>
      <p:grpSp>
        <p:nvGrpSpPr>
          <p:cNvPr id="34819" name="Group 4"/>
          <p:cNvGrpSpPr>
            <a:grpSpLocks/>
          </p:cNvGrpSpPr>
          <p:nvPr/>
        </p:nvGrpSpPr>
        <p:grpSpPr bwMode="auto">
          <a:xfrm>
            <a:off x="1079500" y="1274763"/>
            <a:ext cx="7781925" cy="690562"/>
            <a:chOff x="443" y="745"/>
            <a:chExt cx="4902" cy="435"/>
          </a:xfrm>
        </p:grpSpPr>
        <p:sp>
          <p:nvSpPr>
            <p:cNvPr id="131077" name="Text Box 5"/>
            <p:cNvSpPr txBox="1">
              <a:spLocks noChangeArrowheads="1"/>
            </p:cNvSpPr>
            <p:nvPr/>
          </p:nvSpPr>
          <p:spPr bwMode="auto">
            <a:xfrm>
              <a:off x="443" y="745"/>
              <a:ext cx="1742" cy="288"/>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Passiver Artikulator</a:t>
              </a:r>
            </a:p>
          </p:txBody>
        </p:sp>
        <p:sp>
          <p:nvSpPr>
            <p:cNvPr id="131078" name="Line 6"/>
            <p:cNvSpPr>
              <a:spLocks noChangeShapeType="1"/>
            </p:cNvSpPr>
            <p:nvPr/>
          </p:nvSpPr>
          <p:spPr bwMode="auto">
            <a:xfrm>
              <a:off x="2267" y="1180"/>
              <a:ext cx="3078" cy="0"/>
            </a:xfrm>
            <a:prstGeom prst="line">
              <a:avLst/>
            </a:prstGeom>
            <a:noFill/>
            <a:ln w="57150" cap="sq">
              <a:solidFill>
                <a:srgbClr val="0099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sp>
        <p:nvSpPr>
          <p:cNvPr id="131080" name="Line 8"/>
          <p:cNvSpPr>
            <a:spLocks noChangeShapeType="1"/>
          </p:cNvSpPr>
          <p:nvPr/>
        </p:nvSpPr>
        <p:spPr bwMode="auto">
          <a:xfrm flipV="1">
            <a:off x="3898900" y="2000250"/>
            <a:ext cx="1560513" cy="1600200"/>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31083" name="Text Box 11" descr="Pergament"/>
          <p:cNvSpPr txBox="1">
            <a:spLocks noChangeArrowheads="1"/>
          </p:cNvSpPr>
          <p:nvPr/>
        </p:nvSpPr>
        <p:spPr bwMode="auto">
          <a:xfrm>
            <a:off x="3509963" y="2155825"/>
            <a:ext cx="1050925" cy="476250"/>
          </a:xfrm>
          <a:prstGeom prst="rect">
            <a:avLst/>
          </a:prstGeom>
          <a:blipFill dpi="0" rotWithShape="1">
            <a:blip r:embed="rId3"/>
            <a:srcRect/>
            <a:tile tx="0" ty="0" sx="100000" sy="100000" flip="none" algn="tl"/>
          </a:blipFill>
          <a:ln w="1905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Arial" charset="0"/>
              </a:rPr>
              <a:t>Anglitt</a:t>
            </a:r>
          </a:p>
        </p:txBody>
      </p:sp>
      <p:sp>
        <p:nvSpPr>
          <p:cNvPr id="131086" name="Text Box 14"/>
          <p:cNvSpPr txBox="1">
            <a:spLocks noChangeArrowheads="1"/>
          </p:cNvSpPr>
          <p:nvPr/>
        </p:nvSpPr>
        <p:spPr bwMode="auto">
          <a:xfrm>
            <a:off x="1042988" y="3933825"/>
            <a:ext cx="8101012" cy="11874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de-DE" altLang="de-DE" dirty="0">
                <a:effectLst>
                  <a:outerShdw blurRad="38100" dist="38100" dir="2700000" algn="tl">
                    <a:srgbClr val="C0C0C0"/>
                  </a:outerShdw>
                </a:effectLst>
                <a:latin typeface="Tahoma" pitchFamily="34" charset="0"/>
                <a:cs typeface="Times New Roman" pitchFamily="18" charset="0"/>
              </a:rPr>
              <a:t>Beim Übergang zum [</a:t>
            </a:r>
            <a:r>
              <a:rPr lang="de-DE" altLang="de-DE" dirty="0" err="1">
                <a:effectLst>
                  <a:outerShdw blurRad="38100" dist="38100" dir="2700000" algn="tl">
                    <a:srgbClr val="C0C0C0"/>
                  </a:outerShdw>
                </a:effectLst>
                <a:latin typeface="Tahoma" pitchFamily="34" charset="0"/>
                <a:cs typeface="Times New Roman" pitchFamily="18" charset="0"/>
              </a:rPr>
              <a:t>p</a:t>
            </a:r>
            <a:r>
              <a:rPr lang="de-DE" altLang="de-DE" baseline="30000" dirty="0" err="1">
                <a:effectLst>
                  <a:outerShdw blurRad="38100" dist="38100" dir="2700000" algn="tl">
                    <a:srgbClr val="C0C0C0"/>
                  </a:outerShdw>
                </a:effectLst>
                <a:latin typeface="Tahoma" pitchFamily="34" charset="0"/>
                <a:cs typeface="Times New Roman" pitchFamily="18" charset="0"/>
              </a:rPr>
              <a:t>h</a:t>
            </a:r>
            <a:r>
              <a:rPr lang="de-DE" altLang="de-DE" dirty="0">
                <a:effectLst>
                  <a:outerShdw blurRad="38100" dist="38100" dir="2700000" algn="tl">
                    <a:srgbClr val="C0C0C0"/>
                  </a:outerShdw>
                </a:effectLst>
                <a:latin typeface="Tahoma" pitchFamily="34" charset="0"/>
                <a:cs typeface="Times New Roman" pitchFamily="18" charset="0"/>
              </a:rPr>
              <a:t>] schließt sich der Unterkiefer und die Unterlippe bewegt sich auf die Oberlippe zu. </a:t>
            </a:r>
          </a:p>
          <a:p>
            <a:pPr algn="l">
              <a:defRPr/>
            </a:pPr>
            <a:r>
              <a:rPr lang="de-DE" altLang="de-DE" dirty="0">
                <a:effectLst>
                  <a:outerShdw blurRad="38100" dist="38100" dir="2700000" algn="tl">
                    <a:srgbClr val="C0C0C0"/>
                  </a:outerShdw>
                </a:effectLst>
                <a:latin typeface="Tahoma" pitchFamily="34" charset="0"/>
                <a:cs typeface="Times New Roman" pitchFamily="18" charset="0"/>
              </a:rPr>
              <a:t>Diese Phase der Verschlussbildung wird </a:t>
            </a:r>
            <a:r>
              <a:rPr lang="de-DE" altLang="de-DE" dirty="0" err="1">
                <a:effectLst>
                  <a:outerShdw blurRad="38100" dist="38100" dir="2700000" algn="tl">
                    <a:srgbClr val="C0C0C0"/>
                  </a:outerShdw>
                </a:effectLst>
                <a:latin typeface="Tahoma" pitchFamily="34" charset="0"/>
                <a:cs typeface="Times New Roman" pitchFamily="18" charset="0"/>
              </a:rPr>
              <a:t>Anglitt</a:t>
            </a:r>
            <a:r>
              <a:rPr lang="de-DE" altLang="de-DE" dirty="0">
                <a:effectLst>
                  <a:outerShdw blurRad="38100" dist="38100" dir="2700000" algn="tl">
                    <a:srgbClr val="C0C0C0"/>
                  </a:outerShdw>
                </a:effectLst>
                <a:latin typeface="Tahoma" pitchFamily="34" charset="0"/>
                <a:cs typeface="Times New Roman" pitchFamily="18" charset="0"/>
              </a:rPr>
              <a:t> genannt.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086"/>
                                        </p:tgtEl>
                                        <p:attrNameLst>
                                          <p:attrName>style.visibility</p:attrName>
                                        </p:attrNameLst>
                                      </p:cBhvr>
                                      <p:to>
                                        <p:strVal val="visible"/>
                                      </p:to>
                                    </p:set>
                                    <p:animEffect transition="in" filter="wipe(left)">
                                      <p:cBhvr>
                                        <p:cTn id="7" dur="500"/>
                                        <p:tgtEl>
                                          <p:spTgt spid="131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1080"/>
                                        </p:tgtEl>
                                        <p:attrNameLst>
                                          <p:attrName>style.visibility</p:attrName>
                                        </p:attrNameLst>
                                      </p:cBhvr>
                                      <p:to>
                                        <p:strVal val="visible"/>
                                      </p:to>
                                    </p:set>
                                    <p:animEffect transition="in" filter="wipe(left)">
                                      <p:cBhvr>
                                        <p:cTn id="12" dur="500"/>
                                        <p:tgtEl>
                                          <p:spTgt spid="131080"/>
                                        </p:tgtEl>
                                      </p:cBhvr>
                                    </p:animEffect>
                                  </p:childTnLst>
                                </p:cTn>
                              </p:par>
                            </p:childTnLst>
                          </p:cTn>
                        </p:par>
                        <p:par>
                          <p:cTn id="13" fill="hold" nodeType="afterGroup">
                            <p:stCondLst>
                              <p:cond delay="500"/>
                            </p:stCondLst>
                            <p:childTnLst>
                              <p:par>
                                <p:cTn id="14" presetID="19" presetClass="entr" presetSubtype="10" fill="hold" grpId="0" nodeType="afterEffect">
                                  <p:stCondLst>
                                    <p:cond delay="0"/>
                                  </p:stCondLst>
                                  <p:childTnLst>
                                    <p:set>
                                      <p:cBhvr>
                                        <p:cTn id="15" dur="1" fill="hold">
                                          <p:stCondLst>
                                            <p:cond delay="0"/>
                                          </p:stCondLst>
                                        </p:cTn>
                                        <p:tgtEl>
                                          <p:spTgt spid="131083"/>
                                        </p:tgtEl>
                                        <p:attrNameLst>
                                          <p:attrName>style.visibility</p:attrName>
                                        </p:attrNameLst>
                                      </p:cBhvr>
                                      <p:to>
                                        <p:strVal val="visible"/>
                                      </p:to>
                                    </p:set>
                                    <p:anim calcmode="lin" valueType="num">
                                      <p:cBhvr>
                                        <p:cTn id="16" dur="5000" fill="hold"/>
                                        <p:tgtEl>
                                          <p:spTgt spid="131083"/>
                                        </p:tgtEl>
                                        <p:attrNameLst>
                                          <p:attrName>ppt_w</p:attrName>
                                        </p:attrNameLst>
                                      </p:cBhvr>
                                      <p:tavLst>
                                        <p:tav tm="0" fmla="#ppt_w*sin(2.5*pi*$)">
                                          <p:val>
                                            <p:fltVal val="0"/>
                                          </p:val>
                                        </p:tav>
                                        <p:tav tm="100000">
                                          <p:val>
                                            <p:fltVal val="1"/>
                                          </p:val>
                                        </p:tav>
                                      </p:tavLst>
                                    </p:anim>
                                    <p:anim calcmode="lin" valueType="num">
                                      <p:cBhvr>
                                        <p:cTn id="17" dur="5000" fill="hold"/>
                                        <p:tgtEl>
                                          <p:spTgt spid="1310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3" grpId="0" animBg="1" autoUpdateAnimBg="0"/>
      <p:bldP spid="13108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1079500" y="3359150"/>
            <a:ext cx="2600325" cy="457200"/>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Aktiver Artikulator</a:t>
            </a:r>
          </a:p>
        </p:txBody>
      </p:sp>
      <p:grpSp>
        <p:nvGrpSpPr>
          <p:cNvPr id="35843" name="Group 4"/>
          <p:cNvGrpSpPr>
            <a:grpSpLocks/>
          </p:cNvGrpSpPr>
          <p:nvPr/>
        </p:nvGrpSpPr>
        <p:grpSpPr bwMode="auto">
          <a:xfrm>
            <a:off x="1079500" y="1303338"/>
            <a:ext cx="7781925" cy="690562"/>
            <a:chOff x="443" y="745"/>
            <a:chExt cx="4902" cy="435"/>
          </a:xfrm>
        </p:grpSpPr>
        <p:sp>
          <p:nvSpPr>
            <p:cNvPr id="132101" name="Text Box 5"/>
            <p:cNvSpPr txBox="1">
              <a:spLocks noChangeArrowheads="1"/>
            </p:cNvSpPr>
            <p:nvPr/>
          </p:nvSpPr>
          <p:spPr bwMode="auto">
            <a:xfrm>
              <a:off x="443" y="745"/>
              <a:ext cx="1742" cy="288"/>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Passiver Artikulator</a:t>
              </a:r>
            </a:p>
          </p:txBody>
        </p:sp>
        <p:sp>
          <p:nvSpPr>
            <p:cNvPr id="132102" name="Line 6"/>
            <p:cNvSpPr>
              <a:spLocks noChangeShapeType="1"/>
            </p:cNvSpPr>
            <p:nvPr/>
          </p:nvSpPr>
          <p:spPr bwMode="auto">
            <a:xfrm>
              <a:off x="2267" y="1180"/>
              <a:ext cx="3078" cy="0"/>
            </a:xfrm>
            <a:prstGeom prst="line">
              <a:avLst/>
            </a:prstGeom>
            <a:noFill/>
            <a:ln w="57150" cap="sq">
              <a:solidFill>
                <a:srgbClr val="0099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sp>
        <p:nvSpPr>
          <p:cNvPr id="132104" name="Line 8"/>
          <p:cNvSpPr>
            <a:spLocks noChangeShapeType="1"/>
          </p:cNvSpPr>
          <p:nvPr/>
        </p:nvSpPr>
        <p:spPr bwMode="auto">
          <a:xfrm flipV="1">
            <a:off x="3898900" y="2028825"/>
            <a:ext cx="1560513" cy="1600200"/>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32105" name="Line 9"/>
          <p:cNvSpPr>
            <a:spLocks noChangeShapeType="1"/>
          </p:cNvSpPr>
          <p:nvPr/>
        </p:nvSpPr>
        <p:spPr bwMode="auto">
          <a:xfrm>
            <a:off x="5443538" y="2028825"/>
            <a:ext cx="1814512" cy="0"/>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35846" name="Text Box 11" descr="Pergament"/>
          <p:cNvSpPr txBox="1">
            <a:spLocks noChangeArrowheads="1"/>
          </p:cNvSpPr>
          <p:nvPr/>
        </p:nvSpPr>
        <p:spPr bwMode="auto">
          <a:xfrm>
            <a:off x="3502025" y="2178050"/>
            <a:ext cx="1066800" cy="476250"/>
          </a:xfrm>
          <a:prstGeom prst="rect">
            <a:avLst/>
          </a:prstGeom>
          <a:blipFill dpi="0" rotWithShape="1">
            <a:blip r:embed="rId3"/>
            <a:srcRect/>
            <a:tile tx="0" ty="0" sx="100000" sy="100000" flip="none" algn="tl"/>
          </a:blipFill>
          <a:ln w="1905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Tahoma" pitchFamily="34" charset="0"/>
              </a:rPr>
              <a:t>Anglitt</a:t>
            </a:r>
          </a:p>
        </p:txBody>
      </p:sp>
      <p:sp>
        <p:nvSpPr>
          <p:cNvPr id="132108" name="Text Box 12" descr="Pergament"/>
          <p:cNvSpPr txBox="1">
            <a:spLocks noChangeArrowheads="1"/>
          </p:cNvSpPr>
          <p:nvPr/>
        </p:nvSpPr>
        <p:spPr bwMode="auto">
          <a:xfrm>
            <a:off x="5465763" y="2459038"/>
            <a:ext cx="1504950" cy="841375"/>
          </a:xfrm>
          <a:prstGeom prst="rect">
            <a:avLst/>
          </a:prstGeom>
          <a:blipFill dpi="0" rotWithShape="1">
            <a:blip r:embed="rId3"/>
            <a:srcRect/>
            <a:tile tx="0" ty="0" sx="100000" sy="100000" flip="none" algn="tl"/>
          </a:blipFill>
          <a:ln w="1905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Tahoma" pitchFamily="34" charset="0"/>
              </a:rPr>
              <a:t>Halte</a:t>
            </a:r>
          </a:p>
          <a:p>
            <a:r>
              <a:rPr lang="de-DE" altLang="de-DE">
                <a:effectLst/>
                <a:latin typeface="Tahoma" pitchFamily="34" charset="0"/>
              </a:rPr>
              <a:t>Okklusion</a:t>
            </a:r>
          </a:p>
        </p:txBody>
      </p:sp>
      <p:sp>
        <p:nvSpPr>
          <p:cNvPr id="132110" name="Text Box 14"/>
          <p:cNvSpPr txBox="1">
            <a:spLocks noChangeArrowheads="1"/>
          </p:cNvSpPr>
          <p:nvPr/>
        </p:nvSpPr>
        <p:spPr bwMode="auto">
          <a:xfrm>
            <a:off x="1042988" y="3962400"/>
            <a:ext cx="8101012" cy="8223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de-DE" altLang="de-DE">
                <a:effectLst>
                  <a:outerShdw blurRad="38100" dist="38100" dir="2700000" algn="tl">
                    <a:srgbClr val="C0C0C0"/>
                  </a:outerShdw>
                </a:effectLst>
                <a:latin typeface="Tahoma" pitchFamily="34" charset="0"/>
                <a:cs typeface="Times New Roman" pitchFamily="18" charset="0"/>
              </a:rPr>
              <a:t>Es folgt darauf die Haltephase oder Okklusion, die über einen längeren Zeitraum aufrecht erhalten werden kann.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110"/>
                                        </p:tgtEl>
                                        <p:attrNameLst>
                                          <p:attrName>style.visibility</p:attrName>
                                        </p:attrNameLst>
                                      </p:cBhvr>
                                      <p:to>
                                        <p:strVal val="visible"/>
                                      </p:to>
                                    </p:set>
                                    <p:animEffect transition="in" filter="wipe(left)">
                                      <p:cBhvr>
                                        <p:cTn id="7" dur="500"/>
                                        <p:tgtEl>
                                          <p:spTgt spid="132110"/>
                                        </p:tgtEl>
                                      </p:cBhvr>
                                    </p:animEffect>
                                  </p:childTnLst>
                                </p:cTn>
                              </p:par>
                            </p:childTnLst>
                          </p:cTn>
                        </p:par>
                        <p:par>
                          <p:cTn id="8" fill="hold" nodeType="afterGroup">
                            <p:stCondLst>
                              <p:cond delay="500"/>
                            </p:stCondLst>
                            <p:childTnLst>
                              <p:par>
                                <p:cTn id="9" presetID="22" presetClass="entr" presetSubtype="8" fill="hold" nodeType="afterEffect">
                                  <p:stCondLst>
                                    <p:cond delay="2000"/>
                                  </p:stCondLst>
                                  <p:childTnLst>
                                    <p:set>
                                      <p:cBhvr>
                                        <p:cTn id="10" dur="1" fill="hold">
                                          <p:stCondLst>
                                            <p:cond delay="0"/>
                                          </p:stCondLst>
                                        </p:cTn>
                                        <p:tgtEl>
                                          <p:spTgt spid="132105"/>
                                        </p:tgtEl>
                                        <p:attrNameLst>
                                          <p:attrName>style.visibility</p:attrName>
                                        </p:attrNameLst>
                                      </p:cBhvr>
                                      <p:to>
                                        <p:strVal val="visible"/>
                                      </p:to>
                                    </p:set>
                                    <p:animEffect transition="in" filter="wipe(left)">
                                      <p:cBhvr>
                                        <p:cTn id="11" dur="500"/>
                                        <p:tgtEl>
                                          <p:spTgt spid="132105"/>
                                        </p:tgtEl>
                                      </p:cBhvr>
                                    </p:animEffect>
                                  </p:childTnLst>
                                </p:cTn>
                              </p:par>
                            </p:childTnLst>
                          </p:cTn>
                        </p:par>
                        <p:par>
                          <p:cTn id="12" fill="hold" nodeType="afterGroup">
                            <p:stCondLst>
                              <p:cond delay="3000"/>
                            </p:stCondLst>
                            <p:childTnLst>
                              <p:par>
                                <p:cTn id="13" presetID="19" presetClass="entr" presetSubtype="10" fill="hold" grpId="0" nodeType="afterEffect">
                                  <p:stCondLst>
                                    <p:cond delay="0"/>
                                  </p:stCondLst>
                                  <p:childTnLst>
                                    <p:set>
                                      <p:cBhvr>
                                        <p:cTn id="14" dur="1" fill="hold">
                                          <p:stCondLst>
                                            <p:cond delay="0"/>
                                          </p:stCondLst>
                                        </p:cTn>
                                        <p:tgtEl>
                                          <p:spTgt spid="132108"/>
                                        </p:tgtEl>
                                        <p:attrNameLst>
                                          <p:attrName>style.visibility</p:attrName>
                                        </p:attrNameLst>
                                      </p:cBhvr>
                                      <p:to>
                                        <p:strVal val="visible"/>
                                      </p:to>
                                    </p:set>
                                    <p:anim calcmode="lin" valueType="num">
                                      <p:cBhvr>
                                        <p:cTn id="15" dur="5000" fill="hold"/>
                                        <p:tgtEl>
                                          <p:spTgt spid="132108"/>
                                        </p:tgtEl>
                                        <p:attrNameLst>
                                          <p:attrName>ppt_w</p:attrName>
                                        </p:attrNameLst>
                                      </p:cBhvr>
                                      <p:tavLst>
                                        <p:tav tm="0" fmla="#ppt_w*sin(2.5*pi*$)">
                                          <p:val>
                                            <p:fltVal val="0"/>
                                          </p:val>
                                        </p:tav>
                                        <p:tav tm="100000">
                                          <p:val>
                                            <p:fltVal val="1"/>
                                          </p:val>
                                        </p:tav>
                                      </p:tavLst>
                                    </p:anim>
                                    <p:anim calcmode="lin" valueType="num">
                                      <p:cBhvr>
                                        <p:cTn id="16" dur="5000" fill="hold"/>
                                        <p:tgtEl>
                                          <p:spTgt spid="1321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8" grpId="0" animBg="1" autoUpdateAnimBg="0"/>
      <p:bldP spid="1321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1079500" y="3330575"/>
            <a:ext cx="2600325" cy="457200"/>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Aktiver Artikulator</a:t>
            </a:r>
          </a:p>
        </p:txBody>
      </p:sp>
      <p:grpSp>
        <p:nvGrpSpPr>
          <p:cNvPr id="36867" name="Group 4"/>
          <p:cNvGrpSpPr>
            <a:grpSpLocks/>
          </p:cNvGrpSpPr>
          <p:nvPr/>
        </p:nvGrpSpPr>
        <p:grpSpPr bwMode="auto">
          <a:xfrm>
            <a:off x="1079500" y="1274763"/>
            <a:ext cx="7781925" cy="690562"/>
            <a:chOff x="443" y="745"/>
            <a:chExt cx="4902" cy="435"/>
          </a:xfrm>
        </p:grpSpPr>
        <p:sp>
          <p:nvSpPr>
            <p:cNvPr id="134149" name="Text Box 5"/>
            <p:cNvSpPr txBox="1">
              <a:spLocks noChangeArrowheads="1"/>
            </p:cNvSpPr>
            <p:nvPr/>
          </p:nvSpPr>
          <p:spPr bwMode="auto">
            <a:xfrm>
              <a:off x="443" y="745"/>
              <a:ext cx="1742" cy="288"/>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Passiver Artikulator</a:t>
              </a:r>
            </a:p>
          </p:txBody>
        </p:sp>
        <p:sp>
          <p:nvSpPr>
            <p:cNvPr id="134150" name="Line 6"/>
            <p:cNvSpPr>
              <a:spLocks noChangeShapeType="1"/>
            </p:cNvSpPr>
            <p:nvPr/>
          </p:nvSpPr>
          <p:spPr bwMode="auto">
            <a:xfrm>
              <a:off x="2267" y="1180"/>
              <a:ext cx="3078" cy="0"/>
            </a:xfrm>
            <a:prstGeom prst="line">
              <a:avLst/>
            </a:prstGeom>
            <a:noFill/>
            <a:ln w="57150" cap="sq">
              <a:solidFill>
                <a:srgbClr val="0099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sp>
        <p:nvSpPr>
          <p:cNvPr id="134151" name="Line 7"/>
          <p:cNvSpPr>
            <a:spLocks noChangeShapeType="1"/>
          </p:cNvSpPr>
          <p:nvPr/>
        </p:nvSpPr>
        <p:spPr bwMode="auto">
          <a:xfrm flipV="1">
            <a:off x="3898900" y="2000250"/>
            <a:ext cx="1560513" cy="1600200"/>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36869" name="Text Box 9" descr="Pergament"/>
          <p:cNvSpPr txBox="1">
            <a:spLocks noChangeArrowheads="1"/>
          </p:cNvSpPr>
          <p:nvPr/>
        </p:nvSpPr>
        <p:spPr bwMode="auto">
          <a:xfrm>
            <a:off x="3509963" y="2155825"/>
            <a:ext cx="1050925" cy="476250"/>
          </a:xfrm>
          <a:prstGeom prst="rect">
            <a:avLst/>
          </a:prstGeom>
          <a:blipFill dpi="0" rotWithShape="1">
            <a:blip r:embed="rId3"/>
            <a:srcRect/>
            <a:tile tx="0" ty="0" sx="100000" sy="100000" flip="none" algn="tl"/>
          </a:blipFill>
          <a:ln w="1905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Arial" charset="0"/>
              </a:rPr>
              <a:t>Anglitt</a:t>
            </a:r>
          </a:p>
        </p:txBody>
      </p:sp>
      <p:grpSp>
        <p:nvGrpSpPr>
          <p:cNvPr id="134156" name="Group 12"/>
          <p:cNvGrpSpPr>
            <a:grpSpLocks/>
          </p:cNvGrpSpPr>
          <p:nvPr/>
        </p:nvGrpSpPr>
        <p:grpSpPr bwMode="auto">
          <a:xfrm>
            <a:off x="5443538" y="2000250"/>
            <a:ext cx="1546225" cy="1277938"/>
            <a:chOff x="3164" y="1260"/>
            <a:chExt cx="974" cy="805"/>
          </a:xfrm>
        </p:grpSpPr>
        <p:sp>
          <p:nvSpPr>
            <p:cNvPr id="134152" name="Line 8"/>
            <p:cNvSpPr>
              <a:spLocks noChangeShapeType="1"/>
            </p:cNvSpPr>
            <p:nvPr/>
          </p:nvSpPr>
          <p:spPr bwMode="auto">
            <a:xfrm>
              <a:off x="3164" y="1260"/>
              <a:ext cx="624" cy="0"/>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36873" name="Text Box 10" descr="Pergament"/>
            <p:cNvSpPr txBox="1">
              <a:spLocks noChangeArrowheads="1"/>
            </p:cNvSpPr>
            <p:nvPr/>
          </p:nvSpPr>
          <p:spPr bwMode="auto">
            <a:xfrm>
              <a:off x="3166" y="1535"/>
              <a:ext cx="972" cy="530"/>
            </a:xfrm>
            <a:prstGeom prst="rect">
              <a:avLst/>
            </a:prstGeom>
            <a:blipFill dpi="0" rotWithShape="1">
              <a:blip r:embed="rId3"/>
              <a:srcRect/>
              <a:tile tx="0" ty="0" sx="100000" sy="100000" flip="none" algn="tl"/>
            </a:blipFill>
            <a:ln w="1905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Arial" charset="0"/>
                </a:rPr>
                <a:t>Halte</a:t>
              </a:r>
            </a:p>
            <a:p>
              <a:r>
                <a:rPr lang="de-DE" altLang="de-DE">
                  <a:effectLst/>
                  <a:latin typeface="Arial" charset="0"/>
                </a:rPr>
                <a:t>Okklusion</a:t>
              </a:r>
            </a:p>
          </p:txBody>
        </p:sp>
      </p:grpSp>
      <p:sp>
        <p:nvSpPr>
          <p:cNvPr id="134155" name="Text Box 11"/>
          <p:cNvSpPr txBox="1">
            <a:spLocks noChangeArrowheads="1"/>
          </p:cNvSpPr>
          <p:nvPr/>
        </p:nvSpPr>
        <p:spPr bwMode="auto">
          <a:xfrm>
            <a:off x="1042988" y="3933825"/>
            <a:ext cx="8101012" cy="11874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de-DE" altLang="de-DE">
                <a:effectLst>
                  <a:outerShdw blurRad="38100" dist="38100" dir="2700000" algn="tl">
                    <a:srgbClr val="C0C0C0"/>
                  </a:outerShdw>
                </a:effectLst>
                <a:latin typeface="Tahoma" pitchFamily="34" charset="0"/>
                <a:cs typeface="Times New Roman" pitchFamily="18" charset="0"/>
              </a:rPr>
              <a:t>Manche Sprachen unterscheiden zwischen kurzen und langen Konsonanten. Im Falle der Verschlusslaute liegt der Unterschied in der verschieden langen Haltephase.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4155"/>
                                        </p:tgtEl>
                                        <p:attrNameLst>
                                          <p:attrName>style.visibility</p:attrName>
                                        </p:attrNameLst>
                                      </p:cBhvr>
                                      <p:to>
                                        <p:strVal val="visible"/>
                                      </p:to>
                                    </p:set>
                                    <p:animEffect transition="in" filter="wipe(left)">
                                      <p:cBhvr>
                                        <p:cTn id="7" dur="500"/>
                                        <p:tgtEl>
                                          <p:spTgt spid="134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4156"/>
                                        </p:tgtEl>
                                        <p:attrNameLst>
                                          <p:attrName>style.visibility</p:attrName>
                                        </p:attrNameLst>
                                      </p:cBhvr>
                                      <p:to>
                                        <p:strVal val="visible"/>
                                      </p:to>
                                    </p:set>
                                    <p:animEffect transition="in" filter="wipe(left)">
                                      <p:cBhvr>
                                        <p:cTn id="12" dur="500"/>
                                        <p:tgtEl>
                                          <p:spTgt spid="134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3"/>
          <p:cNvSpPr txBox="1">
            <a:spLocks noChangeArrowheads="1"/>
          </p:cNvSpPr>
          <p:nvPr/>
        </p:nvSpPr>
        <p:spPr bwMode="auto">
          <a:xfrm>
            <a:off x="658813" y="3330575"/>
            <a:ext cx="2600325" cy="457200"/>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Aktiver Artikulator</a:t>
            </a:r>
          </a:p>
        </p:txBody>
      </p:sp>
      <p:grpSp>
        <p:nvGrpSpPr>
          <p:cNvPr id="37891" name="Group 4"/>
          <p:cNvGrpSpPr>
            <a:grpSpLocks/>
          </p:cNvGrpSpPr>
          <p:nvPr/>
        </p:nvGrpSpPr>
        <p:grpSpPr bwMode="auto">
          <a:xfrm>
            <a:off x="658813" y="1274763"/>
            <a:ext cx="7781925" cy="690562"/>
            <a:chOff x="443" y="745"/>
            <a:chExt cx="4902" cy="435"/>
          </a:xfrm>
        </p:grpSpPr>
        <p:sp>
          <p:nvSpPr>
            <p:cNvPr id="133125" name="Text Box 5"/>
            <p:cNvSpPr txBox="1">
              <a:spLocks noChangeArrowheads="1"/>
            </p:cNvSpPr>
            <p:nvPr/>
          </p:nvSpPr>
          <p:spPr bwMode="auto">
            <a:xfrm>
              <a:off x="443" y="745"/>
              <a:ext cx="1742" cy="288"/>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Passiver Artikulator</a:t>
              </a:r>
            </a:p>
          </p:txBody>
        </p:sp>
        <p:sp>
          <p:nvSpPr>
            <p:cNvPr id="133126" name="Line 6"/>
            <p:cNvSpPr>
              <a:spLocks noChangeShapeType="1"/>
            </p:cNvSpPr>
            <p:nvPr/>
          </p:nvSpPr>
          <p:spPr bwMode="auto">
            <a:xfrm>
              <a:off x="2267" y="1180"/>
              <a:ext cx="3078" cy="0"/>
            </a:xfrm>
            <a:prstGeom prst="line">
              <a:avLst/>
            </a:prstGeom>
            <a:noFill/>
            <a:ln w="57150" cap="sq">
              <a:solidFill>
                <a:srgbClr val="0099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grpSp>
        <p:nvGrpSpPr>
          <p:cNvPr id="133135" name="Group 15"/>
          <p:cNvGrpSpPr>
            <a:grpSpLocks/>
          </p:cNvGrpSpPr>
          <p:nvPr/>
        </p:nvGrpSpPr>
        <p:grpSpPr bwMode="auto">
          <a:xfrm>
            <a:off x="3089275" y="1982788"/>
            <a:ext cx="5567363" cy="1677987"/>
            <a:chOff x="1946" y="1249"/>
            <a:chExt cx="3507" cy="1057"/>
          </a:xfrm>
        </p:grpSpPr>
        <p:grpSp>
          <p:nvGrpSpPr>
            <p:cNvPr id="37893" name="Group 7"/>
            <p:cNvGrpSpPr>
              <a:grpSpLocks/>
            </p:cNvGrpSpPr>
            <p:nvPr/>
          </p:nvGrpSpPr>
          <p:grpSpPr bwMode="auto">
            <a:xfrm>
              <a:off x="2191" y="1249"/>
              <a:ext cx="3164" cy="1057"/>
              <a:chOff x="2191" y="1419"/>
              <a:chExt cx="3164" cy="887"/>
            </a:xfrm>
          </p:grpSpPr>
          <p:sp>
            <p:nvSpPr>
              <p:cNvPr id="133128" name="Line 8"/>
              <p:cNvSpPr>
                <a:spLocks noChangeShapeType="1"/>
              </p:cNvSpPr>
              <p:nvPr/>
            </p:nvSpPr>
            <p:spPr bwMode="auto">
              <a:xfrm flipV="1">
                <a:off x="2191" y="1428"/>
                <a:ext cx="983" cy="846"/>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33129" name="Line 9"/>
              <p:cNvSpPr>
                <a:spLocks noChangeShapeType="1"/>
              </p:cNvSpPr>
              <p:nvPr/>
            </p:nvSpPr>
            <p:spPr bwMode="auto">
              <a:xfrm>
                <a:off x="3164" y="1428"/>
                <a:ext cx="1143" cy="0"/>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33130" name="Line 10"/>
              <p:cNvSpPr>
                <a:spLocks noChangeShapeType="1"/>
              </p:cNvSpPr>
              <p:nvPr/>
            </p:nvSpPr>
            <p:spPr bwMode="auto">
              <a:xfrm>
                <a:off x="4316" y="1419"/>
                <a:ext cx="1039" cy="887"/>
              </a:xfrm>
              <a:prstGeom prst="line">
                <a:avLst/>
              </a:prstGeom>
              <a:noFill/>
              <a:ln w="57150"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sp>
          <p:nvSpPr>
            <p:cNvPr id="37894" name="Text Box 11" descr="Pergament"/>
            <p:cNvSpPr txBox="1">
              <a:spLocks noChangeArrowheads="1"/>
            </p:cNvSpPr>
            <p:nvPr/>
          </p:nvSpPr>
          <p:spPr bwMode="auto">
            <a:xfrm>
              <a:off x="1946" y="1358"/>
              <a:ext cx="662" cy="300"/>
            </a:xfrm>
            <a:prstGeom prst="rect">
              <a:avLst/>
            </a:prstGeom>
            <a:blipFill dpi="0" rotWithShape="1">
              <a:blip r:embed="rId3"/>
              <a:srcRect/>
              <a:tile tx="0" ty="0" sx="100000" sy="100000" flip="none" algn="tl"/>
            </a:blipFill>
            <a:ln w="1905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Arial" charset="0"/>
                </a:rPr>
                <a:t>Anglitt</a:t>
              </a:r>
            </a:p>
          </p:txBody>
        </p:sp>
        <p:sp>
          <p:nvSpPr>
            <p:cNvPr id="37895" name="Text Box 12" descr="Pergament"/>
            <p:cNvSpPr txBox="1">
              <a:spLocks noChangeArrowheads="1"/>
            </p:cNvSpPr>
            <p:nvPr/>
          </p:nvSpPr>
          <p:spPr bwMode="auto">
            <a:xfrm>
              <a:off x="3166" y="1535"/>
              <a:ext cx="972" cy="530"/>
            </a:xfrm>
            <a:prstGeom prst="rect">
              <a:avLst/>
            </a:prstGeom>
            <a:blipFill dpi="0" rotWithShape="1">
              <a:blip r:embed="rId3"/>
              <a:srcRect/>
              <a:tile tx="0" ty="0" sx="100000" sy="100000" flip="none" algn="tl"/>
            </a:blipFill>
            <a:ln w="1905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Arial" charset="0"/>
                </a:rPr>
                <a:t>Halte</a:t>
              </a:r>
            </a:p>
            <a:p>
              <a:r>
                <a:rPr lang="de-DE" altLang="de-DE">
                  <a:effectLst/>
                  <a:latin typeface="Arial" charset="0"/>
                </a:rPr>
                <a:t>Okklusion</a:t>
              </a:r>
            </a:p>
          </p:txBody>
        </p:sp>
        <p:sp>
          <p:nvSpPr>
            <p:cNvPr id="37896" name="Text Box 13" descr="Pergament"/>
            <p:cNvSpPr txBox="1">
              <a:spLocks noChangeArrowheads="1"/>
            </p:cNvSpPr>
            <p:nvPr/>
          </p:nvSpPr>
          <p:spPr bwMode="auto">
            <a:xfrm>
              <a:off x="4791" y="1358"/>
              <a:ext cx="662" cy="300"/>
            </a:xfrm>
            <a:prstGeom prst="rect">
              <a:avLst/>
            </a:prstGeom>
            <a:blipFill dpi="0" rotWithShape="1">
              <a:blip r:embed="rId3"/>
              <a:srcRect/>
              <a:tile tx="0" ty="0" sx="100000" sy="100000" flip="none" algn="tl"/>
            </a:blipFill>
            <a:ln w="1905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a:effectLst/>
                  <a:latin typeface="Arial" charset="0"/>
                </a:rPr>
                <a:t>Abglitt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3135"/>
                                        </p:tgtEl>
                                        <p:attrNameLst>
                                          <p:attrName>style.visibility</p:attrName>
                                        </p:attrNameLst>
                                      </p:cBhvr>
                                      <p:to>
                                        <p:strVal val="visible"/>
                                      </p:to>
                                    </p:set>
                                    <p:animEffect transition="in" filter="wipe(left)">
                                      <p:cBhvr>
                                        <p:cTn id="7" dur="500"/>
                                        <p:tgtEl>
                                          <p:spTgt spid="133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defRPr/>
            </a:pPr>
            <a:r>
              <a:rPr lang="de-DE" altLang="de-DE"/>
              <a:t>Zusammenfassung</a:t>
            </a:r>
          </a:p>
        </p:txBody>
      </p:sp>
      <p:sp>
        <p:nvSpPr>
          <p:cNvPr id="135171" name="Rectangle 3"/>
          <p:cNvSpPr>
            <a:spLocks noGrp="1" noChangeArrowheads="1"/>
          </p:cNvSpPr>
          <p:nvPr>
            <p:ph type="body" idx="1"/>
          </p:nvPr>
        </p:nvSpPr>
        <p:spPr>
          <a:xfrm>
            <a:off x="746125" y="1981200"/>
            <a:ext cx="8175625" cy="4114800"/>
          </a:xfrm>
        </p:spPr>
        <p:txBody>
          <a:bodyPr/>
          <a:lstStyle/>
          <a:p>
            <a:pPr algn="just">
              <a:defRPr/>
            </a:pPr>
            <a:r>
              <a:rPr lang="de-DE" altLang="de-DE">
                <a:cs typeface="Times New Roman" pitchFamily="18" charset="0"/>
              </a:rPr>
              <a:t>Die Bewegung des aktiven Artikulators in eine Verschluss-Stellung wird </a:t>
            </a:r>
            <a:r>
              <a:rPr lang="de-DE" altLang="de-DE">
                <a:solidFill>
                  <a:schemeClr val="accent2"/>
                </a:solidFill>
                <a:cs typeface="Times New Roman" pitchFamily="18" charset="0"/>
              </a:rPr>
              <a:t>Anglitt</a:t>
            </a:r>
            <a:r>
              <a:rPr lang="de-DE" altLang="de-DE">
                <a:cs typeface="Times New Roman" pitchFamily="18" charset="0"/>
              </a:rPr>
              <a:t> genannt (engl. </a:t>
            </a:r>
            <a:r>
              <a:rPr lang="de-DE" altLang="de-DE">
                <a:solidFill>
                  <a:schemeClr val="accent2"/>
                </a:solidFill>
                <a:cs typeface="Times New Roman" pitchFamily="18" charset="0"/>
              </a:rPr>
              <a:t>onset</a:t>
            </a:r>
            <a:r>
              <a:rPr lang="de-DE" altLang="de-DE">
                <a:cs typeface="Times New Roman" pitchFamily="18" charset="0"/>
              </a:rPr>
              <a:t> oder </a:t>
            </a:r>
            <a:r>
              <a:rPr lang="de-DE" altLang="de-DE">
                <a:solidFill>
                  <a:schemeClr val="accent2"/>
                </a:solidFill>
                <a:cs typeface="Times New Roman" pitchFamily="18" charset="0"/>
              </a:rPr>
              <a:t>onglide</a:t>
            </a:r>
            <a:r>
              <a:rPr lang="de-DE" altLang="de-DE">
                <a:cs typeface="Times New Roman" pitchFamily="18" charset="0"/>
              </a:rPr>
              <a:t>). </a:t>
            </a:r>
          </a:p>
          <a:p>
            <a:pPr algn="just">
              <a:defRPr/>
            </a:pPr>
            <a:r>
              <a:rPr lang="de-DE" altLang="de-DE">
                <a:cs typeface="Times New Roman" pitchFamily="18" charset="0"/>
              </a:rPr>
              <a:t>Die Verschlussphase selbst heißt </a:t>
            </a:r>
            <a:r>
              <a:rPr lang="de-DE" altLang="de-DE">
                <a:solidFill>
                  <a:schemeClr val="accent2"/>
                </a:solidFill>
                <a:cs typeface="Times New Roman" pitchFamily="18" charset="0"/>
              </a:rPr>
              <a:t>Halte</a:t>
            </a:r>
            <a:r>
              <a:rPr lang="de-DE" altLang="de-DE">
                <a:cs typeface="Times New Roman" pitchFamily="18" charset="0"/>
              </a:rPr>
              <a:t> (engl. hold) oder </a:t>
            </a:r>
            <a:r>
              <a:rPr lang="de-DE" altLang="de-DE">
                <a:solidFill>
                  <a:schemeClr val="accent2"/>
                </a:solidFill>
                <a:cs typeface="Times New Roman" pitchFamily="18" charset="0"/>
              </a:rPr>
              <a:t>Okklusion</a:t>
            </a:r>
            <a:r>
              <a:rPr lang="de-DE" altLang="de-DE">
                <a:cs typeface="Times New Roman" pitchFamily="18" charset="0"/>
              </a:rPr>
              <a:t> (engl. </a:t>
            </a:r>
            <a:r>
              <a:rPr lang="de-DE" altLang="de-DE">
                <a:solidFill>
                  <a:schemeClr val="accent2"/>
                </a:solidFill>
                <a:cs typeface="Times New Roman" pitchFamily="18" charset="0"/>
              </a:rPr>
              <a:t>occlusion</a:t>
            </a:r>
            <a:r>
              <a:rPr lang="de-DE" altLang="de-DE">
                <a:cs typeface="Times New Roman" pitchFamily="18" charset="0"/>
              </a:rPr>
              <a:t>). </a:t>
            </a:r>
          </a:p>
          <a:p>
            <a:pPr algn="just">
              <a:defRPr/>
            </a:pPr>
            <a:r>
              <a:rPr lang="de-DE" altLang="de-DE">
                <a:cs typeface="Times New Roman" pitchFamily="18" charset="0"/>
              </a:rPr>
              <a:t>Die Bewegung von der Verschluss-Stellung weg heißt </a:t>
            </a:r>
            <a:r>
              <a:rPr lang="de-DE" altLang="de-DE">
                <a:solidFill>
                  <a:schemeClr val="accent2"/>
                </a:solidFill>
                <a:cs typeface="Times New Roman" pitchFamily="18" charset="0"/>
              </a:rPr>
              <a:t>Abglitt</a:t>
            </a:r>
            <a:r>
              <a:rPr lang="de-DE" altLang="de-DE">
                <a:cs typeface="Times New Roman" pitchFamily="18" charset="0"/>
              </a:rPr>
              <a:t> (engl. </a:t>
            </a:r>
            <a:r>
              <a:rPr lang="de-DE" altLang="de-DE">
                <a:solidFill>
                  <a:schemeClr val="accent2"/>
                </a:solidFill>
                <a:cs typeface="Times New Roman" pitchFamily="18" charset="0"/>
              </a:rPr>
              <a:t>offglide</a:t>
            </a:r>
            <a:r>
              <a:rPr lang="de-DE" altLang="de-DE">
                <a:cs typeface="Times New Roman" pitchFamily="18" charset="0"/>
              </a:rPr>
              <a:t>) oder </a:t>
            </a:r>
            <a:r>
              <a:rPr lang="de-DE" altLang="de-DE">
                <a:solidFill>
                  <a:schemeClr val="accent2"/>
                </a:solidFill>
                <a:cs typeface="Times New Roman" pitchFamily="18" charset="0"/>
              </a:rPr>
              <a:t>Lösung</a:t>
            </a:r>
            <a:r>
              <a:rPr lang="de-DE" altLang="de-DE">
                <a:cs typeface="Times New Roman" pitchFamily="18" charset="0"/>
              </a:rPr>
              <a:t> (engl. </a:t>
            </a:r>
            <a:r>
              <a:rPr lang="de-DE" altLang="de-DE" i="1">
                <a:solidFill>
                  <a:schemeClr val="accent2"/>
                </a:solidFill>
                <a:cs typeface="Times New Roman" pitchFamily="18" charset="0"/>
              </a:rPr>
              <a:t>release</a:t>
            </a:r>
            <a:r>
              <a:rPr lang="de-DE" altLang="de-DE" i="1">
                <a:cs typeface="Times New Roman" pitchFamily="18" charset="0"/>
              </a:rPr>
              <a:t>)</a:t>
            </a:r>
            <a:r>
              <a:rPr lang="de-DE" altLang="de-DE">
                <a:cs typeface="Times New Roman" pitchFamily="18" charset="0"/>
              </a:rPr>
              <a:t>.</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wipe(left)">
                                      <p:cBhvr>
                                        <p:cTn id="12" dur="5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wipe(left)">
                                      <p:cBhvr>
                                        <p:cTn id="17" dur="500"/>
                                        <p:tgtEl>
                                          <p:spTgt spid="135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defRPr/>
            </a:pPr>
            <a:r>
              <a:rPr lang="de-DE" altLang="de-DE"/>
              <a:t>Zusammenfassung</a:t>
            </a:r>
          </a:p>
        </p:txBody>
      </p:sp>
      <p:sp>
        <p:nvSpPr>
          <p:cNvPr id="136195" name="Rectangle 3"/>
          <p:cNvSpPr>
            <a:spLocks noGrp="1" noChangeArrowheads="1"/>
          </p:cNvSpPr>
          <p:nvPr>
            <p:ph type="body" idx="1"/>
          </p:nvPr>
        </p:nvSpPr>
        <p:spPr>
          <a:xfrm>
            <a:off x="746125" y="1981200"/>
            <a:ext cx="8175625" cy="4114800"/>
          </a:xfrm>
        </p:spPr>
        <p:txBody>
          <a:bodyPr/>
          <a:lstStyle/>
          <a:p>
            <a:pPr algn="just">
              <a:defRPr/>
            </a:pPr>
            <a:r>
              <a:rPr lang="de-DE" altLang="de-DE" dirty="0">
                <a:cs typeface="Times New Roman" pitchFamily="18" charset="0"/>
              </a:rPr>
              <a:t>Die Unterscheidung dieser Phasen kann wichtig werden durch die Art und Weise wie sie mit anderen </a:t>
            </a:r>
            <a:r>
              <a:rPr lang="de-DE" altLang="de-DE" dirty="0" err="1">
                <a:cs typeface="Times New Roman" pitchFamily="18" charset="0"/>
              </a:rPr>
              <a:t>phone</a:t>
            </a:r>
            <a:r>
              <a:rPr lang="de-DE" altLang="de-DE" dirty="0">
                <a:cs typeface="Times New Roman" pitchFamily="18" charset="0"/>
              </a:rPr>
              <a:t>-tischen Prozessen interagieren.</a:t>
            </a:r>
          </a:p>
          <a:p>
            <a:pPr algn="just">
              <a:defRPr/>
            </a:pPr>
            <a:r>
              <a:rPr lang="de-DE" altLang="de-DE" dirty="0">
                <a:cs typeface="Times New Roman" pitchFamily="18" charset="0"/>
              </a:rPr>
              <a:t>Wenn beispielsweise während der Phase der Verschluss-Lösung eines stimmlosen Plosivs wie dem </a:t>
            </a:r>
            <a:r>
              <a:rPr lang="de-DE" altLang="de-DE" dirty="0">
                <a:solidFill>
                  <a:schemeClr val="accent2"/>
                </a:solidFill>
                <a:cs typeface="Times New Roman" pitchFamily="18" charset="0"/>
              </a:rPr>
              <a:t>/p/</a:t>
            </a:r>
            <a:r>
              <a:rPr lang="de-DE" altLang="de-DE" dirty="0">
                <a:cs typeface="Times New Roman" pitchFamily="18" charset="0"/>
              </a:rPr>
              <a:t> in </a:t>
            </a:r>
            <a:r>
              <a:rPr lang="de-DE" altLang="de-DE" i="1" dirty="0" err="1">
                <a:solidFill>
                  <a:schemeClr val="accent2"/>
                </a:solidFill>
                <a:cs typeface="Times New Roman" pitchFamily="18" charset="0"/>
              </a:rPr>
              <a:t>pin</a:t>
            </a:r>
            <a:r>
              <a:rPr lang="de-DE" altLang="de-DE" dirty="0">
                <a:cs typeface="Times New Roman" pitchFamily="18" charset="0"/>
              </a:rPr>
              <a:t> der Stimmeinsatz des Vokals mit Verzögerung beginnt, erhalten wir eine Übergangsphase, die man Aspiration nennt: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p</a:t>
            </a:r>
            <a:r>
              <a:rPr lang="de-DE" altLang="de-DE" baseline="30000" dirty="0" err="1">
                <a:solidFill>
                  <a:schemeClr val="accent2"/>
                </a:solidFill>
                <a:cs typeface="Times New Roman" pitchFamily="18" charset="0"/>
              </a:rPr>
              <a:t>h</a:t>
            </a:r>
            <a:r>
              <a:rPr lang="de-DE" altLang="de-DE" dirty="0" err="1">
                <a:solidFill>
                  <a:schemeClr val="accent2"/>
                </a:solidFill>
                <a:cs typeface="Times New Roman" pitchFamily="18" charset="0"/>
              </a:rPr>
              <a:t>ɪn</a:t>
            </a:r>
            <a:r>
              <a:rPr lang="de-DE" altLang="de-DE" dirty="0">
                <a:solidFill>
                  <a:schemeClr val="accent2"/>
                </a:solidFill>
                <a:cs typeface="Times New Roman" pitchFamily="18" charset="0"/>
              </a:rPr>
              <a:t>]</a:t>
            </a:r>
            <a:r>
              <a:rPr lang="de-DE" altLang="de-DE" dirty="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wipe(left)">
                                      <p:cBhvr>
                                        <p:cTn id="7" dur="5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wipe(left)">
                                      <p:cBhvr>
                                        <p:cTn id="12" dur="500"/>
                                        <p:tgtEl>
                                          <p:spTgt spid="136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defRPr/>
            </a:pPr>
            <a:r>
              <a:rPr lang="de-DE" altLang="de-DE"/>
              <a:t>Frikative und Affrikaten</a:t>
            </a:r>
          </a:p>
        </p:txBody>
      </p:sp>
      <p:sp>
        <p:nvSpPr>
          <p:cNvPr id="137219" name="Rectangle 3"/>
          <p:cNvSpPr>
            <a:spLocks noGrp="1" noChangeArrowheads="1"/>
          </p:cNvSpPr>
          <p:nvPr>
            <p:ph type="body" idx="1"/>
          </p:nvPr>
        </p:nvSpPr>
        <p:spPr>
          <a:xfrm>
            <a:off x="355600" y="1981200"/>
            <a:ext cx="8566150" cy="4114800"/>
          </a:xfrm>
        </p:spPr>
        <p:txBody>
          <a:bodyPr/>
          <a:lstStyle/>
          <a:p>
            <a:pPr marL="0" indent="0" algn="just">
              <a:buFont typeface="Wingdings 2" pitchFamily="18" charset="2"/>
              <a:buNone/>
              <a:defRPr/>
            </a:pPr>
            <a:r>
              <a:rPr lang="de-DE" altLang="de-DE">
                <a:cs typeface="Times New Roman" pitchFamily="18" charset="0"/>
              </a:rPr>
              <a:t>Das wichtigste Kriterium für die Segmentierung des Kontinuums der Grade der Verengung ist die An- oder Abwesenheit von </a:t>
            </a:r>
            <a:r>
              <a:rPr lang="de-DE" altLang="de-DE">
                <a:solidFill>
                  <a:schemeClr val="accent2"/>
                </a:solidFill>
                <a:cs typeface="Times New Roman" pitchFamily="18" charset="0"/>
              </a:rPr>
              <a:t>Turbulenz</a:t>
            </a:r>
            <a:r>
              <a:rPr lang="de-DE" altLang="de-DE">
                <a:cs typeface="Times New Roman" pitchFamily="18" charset="0"/>
              </a:rPr>
              <a:t> (chaotische Luft-Verwirbelungen) im Luftstrom hinter der Verengung. Ein turbulenter Luftstrom hat eine ‘zischende’ Qualität. </a:t>
            </a:r>
          </a:p>
          <a:p>
            <a:pPr marL="0" indent="0" algn="just">
              <a:buFont typeface="Wingdings 2" pitchFamily="18" charset="2"/>
              <a:buNone/>
              <a:defRPr/>
            </a:pPr>
            <a:r>
              <a:rPr lang="de-DE" altLang="de-DE">
                <a:cs typeface="Times New Roman" pitchFamily="18" charset="0"/>
              </a:rPr>
              <a:t>Da die Ausprägung der Turbulenz von der Energiemenge des Luftstroms abhängt und die Vibration der Stimmlippen einen Teil dieser Energie absorbiert, ist auch die Stimm-tonbeteiligung ein wichtiger Faktor.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wipe(left)">
                                      <p:cBhvr>
                                        <p:cTn id="7" dur="500"/>
                                        <p:tgtEl>
                                          <p:spTgt spid="137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wipe(left)">
                                      <p:cBhvr>
                                        <p:cTn id="12" dur="500"/>
                                        <p:tgtEl>
                                          <p:spTgt spid="137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defRPr/>
            </a:pPr>
            <a:r>
              <a:rPr lang="de-DE" altLang="de-DE"/>
              <a:t>Frikative und Affrikaten</a:t>
            </a:r>
          </a:p>
        </p:txBody>
      </p:sp>
      <p:sp>
        <p:nvSpPr>
          <p:cNvPr id="138243" name="Rectangle 3"/>
          <p:cNvSpPr>
            <a:spLocks noGrp="1" noChangeArrowheads="1"/>
          </p:cNvSpPr>
          <p:nvPr>
            <p:ph type="body" idx="1"/>
          </p:nvPr>
        </p:nvSpPr>
        <p:spPr>
          <a:xfrm>
            <a:off x="346075" y="1606550"/>
            <a:ext cx="8575675" cy="4460875"/>
          </a:xfrm>
        </p:spPr>
        <p:txBody>
          <a:bodyPr/>
          <a:lstStyle/>
          <a:p>
            <a:pPr marL="0" indent="0" algn="just">
              <a:buFont typeface="Wingdings 2" pitchFamily="18" charset="2"/>
              <a:buNone/>
              <a:defRPr/>
            </a:pPr>
            <a:r>
              <a:rPr lang="de-DE" altLang="de-DE" dirty="0">
                <a:cs typeface="Times New Roman" pitchFamily="18" charset="0"/>
              </a:rPr>
              <a:t>Laute wie </a:t>
            </a:r>
            <a:r>
              <a:rPr lang="de-DE" altLang="de-DE" dirty="0">
                <a:solidFill>
                  <a:schemeClr val="accent2"/>
                </a:solidFill>
                <a:cs typeface="Times New Roman" pitchFamily="18" charset="0"/>
              </a:rPr>
              <a:t>/f/</a:t>
            </a:r>
            <a:r>
              <a:rPr lang="de-DE" altLang="de-DE" dirty="0">
                <a:cs typeface="Times New Roman" pitchFamily="18" charset="0"/>
              </a:rPr>
              <a:t> und </a:t>
            </a:r>
            <a:r>
              <a:rPr lang="de-DE" altLang="de-DE" dirty="0">
                <a:solidFill>
                  <a:schemeClr val="accent2"/>
                </a:solidFill>
                <a:cs typeface="Times New Roman" pitchFamily="18" charset="0"/>
              </a:rPr>
              <a:t>/v/</a:t>
            </a:r>
            <a:r>
              <a:rPr lang="de-DE" altLang="de-DE" dirty="0">
                <a:cs typeface="Times New Roman" pitchFamily="18" charset="0"/>
              </a:rPr>
              <a:t> werden durch eine sehr starke An-näherung zwischen zwei </a:t>
            </a:r>
            <a:r>
              <a:rPr lang="de-DE" altLang="de-DE" dirty="0" err="1">
                <a:cs typeface="Times New Roman" pitchFamily="18" charset="0"/>
              </a:rPr>
              <a:t>Artikulatoren</a:t>
            </a:r>
            <a:r>
              <a:rPr lang="de-DE" altLang="de-DE" dirty="0">
                <a:cs typeface="Times New Roman" pitchFamily="18" charset="0"/>
              </a:rPr>
              <a:t> gebildet (Unterlippe und Oberzähne). </a:t>
            </a:r>
          </a:p>
          <a:p>
            <a:pPr marL="0" indent="0" algn="just">
              <a:buFont typeface="Wingdings 2" pitchFamily="18" charset="2"/>
              <a:buNone/>
              <a:defRPr/>
            </a:pPr>
            <a:r>
              <a:rPr lang="de-DE" altLang="de-DE" dirty="0">
                <a:cs typeface="Times New Roman" pitchFamily="18" charset="0"/>
              </a:rPr>
              <a:t>Wenn ein Luftstrom durch diese Enge wie durch eine Düse gezwängt wird, entsteht hinter der Verengung eine Luft-Verwirbelung (</a:t>
            </a:r>
            <a:r>
              <a:rPr lang="de-DE" altLang="de-DE" dirty="0">
                <a:solidFill>
                  <a:schemeClr val="accent2"/>
                </a:solidFill>
                <a:cs typeface="Times New Roman" pitchFamily="18" charset="0"/>
              </a:rPr>
              <a:t>Turbulenz</a:t>
            </a:r>
            <a:r>
              <a:rPr lang="de-DE" altLang="de-DE" dirty="0">
                <a:cs typeface="Times New Roman" pitchFamily="18" charset="0"/>
              </a:rPr>
              <a:t>), unabhängig davon, ob die Stimmlippen schwingen oder nicht.</a:t>
            </a:r>
          </a:p>
          <a:p>
            <a:pPr marL="0" indent="0" algn="just">
              <a:buFont typeface="Wingdings 2" pitchFamily="18" charset="2"/>
              <a:buNone/>
              <a:defRPr/>
            </a:pPr>
            <a:r>
              <a:rPr lang="de-DE" altLang="de-DE" dirty="0">
                <a:cs typeface="Times New Roman" pitchFamily="18" charset="0"/>
              </a:rPr>
              <a:t>Laute, die sowohl ohne als auch mit Stimmtonbeteiligung einen turbulenten Luftstrom aufweisen, heißen </a:t>
            </a:r>
            <a:r>
              <a:rPr lang="de-DE" altLang="de-DE" dirty="0">
                <a:solidFill>
                  <a:schemeClr val="accent2"/>
                </a:solidFill>
                <a:cs typeface="Times New Roman" pitchFamily="18" charset="0"/>
              </a:rPr>
              <a:t>Frikative</a:t>
            </a:r>
            <a:r>
              <a:rPr lang="de-DE" altLang="de-DE" dirty="0">
                <a:cs typeface="Times New Roman" pitchFamily="18" charset="0"/>
              </a:rPr>
              <a:t> (Reibelaute) (lat. </a:t>
            </a:r>
            <a:r>
              <a:rPr lang="de-DE" altLang="de-DE" i="1" dirty="0" err="1">
                <a:solidFill>
                  <a:schemeClr val="accent2"/>
                </a:solidFill>
                <a:cs typeface="Times New Roman" pitchFamily="18" charset="0"/>
              </a:rPr>
              <a:t>fricare</a:t>
            </a:r>
            <a:r>
              <a:rPr lang="de-DE" altLang="de-DE" i="1" dirty="0">
                <a:cs typeface="Times New Roman" pitchFamily="18" charset="0"/>
              </a:rPr>
              <a:t> </a:t>
            </a:r>
            <a:r>
              <a:rPr lang="de-DE" altLang="de-DE" dirty="0">
                <a:cs typeface="Times New Roman" pitchFamily="18" charset="0"/>
              </a:rPr>
              <a:t>‘reiben’)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ipe(left)">
                                      <p:cBhvr>
                                        <p:cTn id="7" dur="500"/>
                                        <p:tgtEl>
                                          <p:spTgt spid="138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wipe(left)">
                                      <p:cBhvr>
                                        <p:cTn id="12" dur="500"/>
                                        <p:tgtEl>
                                          <p:spTgt spid="138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wipe(left)">
                                      <p:cBhvr>
                                        <p:cTn id="17" dur="500"/>
                                        <p:tgtEl>
                                          <p:spTgt spid="138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50" name="Rectangle 46"/>
          <p:cNvSpPr>
            <a:spLocks noGrp="1" noChangeArrowheads="1"/>
          </p:cNvSpPr>
          <p:nvPr>
            <p:ph type="title"/>
          </p:nvPr>
        </p:nvSpPr>
        <p:spPr/>
        <p:txBody>
          <a:bodyPr/>
          <a:lstStyle/>
          <a:p>
            <a:pPr>
              <a:defRPr/>
            </a:pPr>
            <a:r>
              <a:rPr lang="de-DE" altLang="de-DE"/>
              <a:t>Aktive Artikulatoren</a:t>
            </a:r>
          </a:p>
        </p:txBody>
      </p:sp>
      <p:pic>
        <p:nvPicPr>
          <p:cNvPr id="6147" name="Picture 2"/>
          <p:cNvPicPr preferRelativeResize="0">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86000" y="838200"/>
            <a:ext cx="46069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8342" name="Group 38"/>
          <p:cNvGrpSpPr>
            <a:grpSpLocks/>
          </p:cNvGrpSpPr>
          <p:nvPr/>
        </p:nvGrpSpPr>
        <p:grpSpPr bwMode="auto">
          <a:xfrm>
            <a:off x="533400" y="3124200"/>
            <a:ext cx="2209800" cy="373063"/>
            <a:chOff x="336" y="1968"/>
            <a:chExt cx="1392" cy="235"/>
          </a:xfrm>
        </p:grpSpPr>
        <p:sp>
          <p:nvSpPr>
            <p:cNvPr id="98308" name="Line 4"/>
            <p:cNvSpPr>
              <a:spLocks noChangeShapeType="1"/>
            </p:cNvSpPr>
            <p:nvPr/>
          </p:nvSpPr>
          <p:spPr bwMode="auto">
            <a:xfrm flipH="1">
              <a:off x="1296" y="2016"/>
              <a:ext cx="432" cy="0"/>
            </a:xfrm>
            <a:prstGeom prst="line">
              <a:avLst/>
            </a:prstGeom>
            <a:noFill/>
            <a:ln w="38100" cap="sq">
              <a:round/>
              <a:headEnd type="oval"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defRPr/>
              </a:pPr>
              <a:endParaRPr lang="de-DE"/>
            </a:p>
          </p:txBody>
        </p:sp>
        <p:sp>
          <p:nvSpPr>
            <p:cNvPr id="98309" name="Text Box 5"/>
            <p:cNvSpPr txBox="1">
              <a:spLocks noChangeArrowheads="1"/>
            </p:cNvSpPr>
            <p:nvPr/>
          </p:nvSpPr>
          <p:spPr bwMode="auto">
            <a:xfrm>
              <a:off x="336" y="1968"/>
              <a:ext cx="912" cy="235"/>
            </a:xfrm>
            <a:prstGeom prst="rect">
              <a:avLst/>
            </a:prstGeom>
            <a:solidFill>
              <a:srgbClr val="009999"/>
            </a:solidFill>
            <a:ln w="38100" cap="sq" algn="ctr">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Unterlippe</a:t>
              </a:r>
            </a:p>
          </p:txBody>
        </p:sp>
      </p:grpSp>
      <p:grpSp>
        <p:nvGrpSpPr>
          <p:cNvPr id="98343" name="Group 39"/>
          <p:cNvGrpSpPr>
            <a:grpSpLocks/>
          </p:cNvGrpSpPr>
          <p:nvPr/>
        </p:nvGrpSpPr>
        <p:grpSpPr bwMode="auto">
          <a:xfrm>
            <a:off x="685800" y="3124200"/>
            <a:ext cx="2819400" cy="1058863"/>
            <a:chOff x="432" y="1968"/>
            <a:chExt cx="1776" cy="667"/>
          </a:xfrm>
        </p:grpSpPr>
        <p:sp>
          <p:nvSpPr>
            <p:cNvPr id="98314" name="Line 10"/>
            <p:cNvSpPr>
              <a:spLocks noChangeShapeType="1"/>
            </p:cNvSpPr>
            <p:nvPr/>
          </p:nvSpPr>
          <p:spPr bwMode="auto">
            <a:xfrm flipH="1">
              <a:off x="1488" y="1968"/>
              <a:ext cx="720" cy="480"/>
            </a:xfrm>
            <a:prstGeom prst="line">
              <a:avLst/>
            </a:prstGeom>
            <a:noFill/>
            <a:ln w="38100" cap="sq">
              <a:round/>
              <a:headEnd type="oval"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defRPr/>
              </a:pPr>
              <a:endParaRPr lang="de-DE"/>
            </a:p>
          </p:txBody>
        </p:sp>
        <p:sp>
          <p:nvSpPr>
            <p:cNvPr id="98315" name="Text Box 11"/>
            <p:cNvSpPr txBox="1">
              <a:spLocks noChangeArrowheads="1"/>
            </p:cNvSpPr>
            <p:nvPr/>
          </p:nvSpPr>
          <p:spPr bwMode="auto">
            <a:xfrm>
              <a:off x="432" y="2400"/>
              <a:ext cx="1104" cy="235"/>
            </a:xfrm>
            <a:prstGeom prst="rect">
              <a:avLst/>
            </a:prstGeom>
            <a:solidFill>
              <a:srgbClr val="009999"/>
            </a:solidFill>
            <a:ln w="38100" cap="sq" algn="ctr">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Zungenspitze</a:t>
              </a:r>
            </a:p>
          </p:txBody>
        </p:sp>
      </p:grpSp>
      <p:grpSp>
        <p:nvGrpSpPr>
          <p:cNvPr id="98345" name="Group 41"/>
          <p:cNvGrpSpPr>
            <a:grpSpLocks/>
          </p:cNvGrpSpPr>
          <p:nvPr/>
        </p:nvGrpSpPr>
        <p:grpSpPr bwMode="auto">
          <a:xfrm>
            <a:off x="3200400" y="2895600"/>
            <a:ext cx="1752600" cy="1211263"/>
            <a:chOff x="2016" y="1824"/>
            <a:chExt cx="1104" cy="763"/>
          </a:xfrm>
        </p:grpSpPr>
        <p:sp>
          <p:nvSpPr>
            <p:cNvPr id="98317" name="Line 13"/>
            <p:cNvSpPr>
              <a:spLocks noChangeShapeType="1"/>
            </p:cNvSpPr>
            <p:nvPr/>
          </p:nvSpPr>
          <p:spPr bwMode="auto">
            <a:xfrm>
              <a:off x="2304" y="1824"/>
              <a:ext cx="0" cy="576"/>
            </a:xfrm>
            <a:prstGeom prst="line">
              <a:avLst/>
            </a:prstGeom>
            <a:noFill/>
            <a:ln w="38100" cap="sq">
              <a:round/>
              <a:headEnd type="oval"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defRPr/>
              </a:pPr>
              <a:endParaRPr lang="de-DE"/>
            </a:p>
          </p:txBody>
        </p:sp>
        <p:sp>
          <p:nvSpPr>
            <p:cNvPr id="98318" name="Text Box 14"/>
            <p:cNvSpPr txBox="1">
              <a:spLocks noChangeArrowheads="1"/>
            </p:cNvSpPr>
            <p:nvPr/>
          </p:nvSpPr>
          <p:spPr bwMode="auto">
            <a:xfrm>
              <a:off x="2016" y="2352"/>
              <a:ext cx="1104" cy="235"/>
            </a:xfrm>
            <a:prstGeom prst="rect">
              <a:avLst/>
            </a:prstGeom>
            <a:solidFill>
              <a:srgbClr val="009999"/>
            </a:solidFill>
            <a:ln w="38100" cap="sq" algn="ctr">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Zungenblatt</a:t>
              </a:r>
            </a:p>
          </p:txBody>
        </p:sp>
      </p:grpSp>
      <p:grpSp>
        <p:nvGrpSpPr>
          <p:cNvPr id="98346" name="Group 42"/>
          <p:cNvGrpSpPr>
            <a:grpSpLocks/>
          </p:cNvGrpSpPr>
          <p:nvPr/>
        </p:nvGrpSpPr>
        <p:grpSpPr bwMode="auto">
          <a:xfrm>
            <a:off x="3276600" y="914400"/>
            <a:ext cx="1752600" cy="1600200"/>
            <a:chOff x="2064" y="576"/>
            <a:chExt cx="1104" cy="1008"/>
          </a:xfrm>
        </p:grpSpPr>
        <p:sp>
          <p:nvSpPr>
            <p:cNvPr id="98320" name="Line 16"/>
            <p:cNvSpPr>
              <a:spLocks noChangeShapeType="1"/>
            </p:cNvSpPr>
            <p:nvPr/>
          </p:nvSpPr>
          <p:spPr bwMode="auto">
            <a:xfrm flipH="1" flipV="1">
              <a:off x="2640" y="1008"/>
              <a:ext cx="0" cy="576"/>
            </a:xfrm>
            <a:prstGeom prst="line">
              <a:avLst/>
            </a:prstGeom>
            <a:noFill/>
            <a:ln w="38100" cap="sq">
              <a:round/>
              <a:headEnd type="oval"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defRPr/>
              </a:pPr>
              <a:endParaRPr lang="de-DE"/>
            </a:p>
          </p:txBody>
        </p:sp>
        <p:sp>
          <p:nvSpPr>
            <p:cNvPr id="98321" name="Text Box 17"/>
            <p:cNvSpPr txBox="1">
              <a:spLocks noChangeArrowheads="1"/>
            </p:cNvSpPr>
            <p:nvPr/>
          </p:nvSpPr>
          <p:spPr bwMode="auto">
            <a:xfrm>
              <a:off x="2064" y="576"/>
              <a:ext cx="1104" cy="446"/>
            </a:xfrm>
            <a:prstGeom prst="rect">
              <a:avLst/>
            </a:prstGeom>
            <a:solidFill>
              <a:srgbClr val="009999"/>
            </a:solidFill>
            <a:ln w="38100" cap="sq" algn="ctr">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vorderer Zungenrücken</a:t>
              </a:r>
            </a:p>
          </p:txBody>
        </p:sp>
      </p:grpSp>
      <p:grpSp>
        <p:nvGrpSpPr>
          <p:cNvPr id="98344" name="Group 40"/>
          <p:cNvGrpSpPr>
            <a:grpSpLocks/>
          </p:cNvGrpSpPr>
          <p:nvPr/>
        </p:nvGrpSpPr>
        <p:grpSpPr bwMode="auto">
          <a:xfrm>
            <a:off x="3048000" y="5029200"/>
            <a:ext cx="2667000" cy="708025"/>
            <a:chOff x="1920" y="3168"/>
            <a:chExt cx="1680" cy="446"/>
          </a:xfrm>
        </p:grpSpPr>
        <p:sp>
          <p:nvSpPr>
            <p:cNvPr id="98323" name="Line 19"/>
            <p:cNvSpPr>
              <a:spLocks noChangeShapeType="1"/>
            </p:cNvSpPr>
            <p:nvPr/>
          </p:nvSpPr>
          <p:spPr bwMode="auto">
            <a:xfrm>
              <a:off x="3168" y="3360"/>
              <a:ext cx="432" cy="0"/>
            </a:xfrm>
            <a:prstGeom prst="line">
              <a:avLst/>
            </a:prstGeom>
            <a:noFill/>
            <a:ln w="38100" cap="sq">
              <a:round/>
              <a:headEnd type="none" w="sm" len="sm"/>
              <a:tailEnd type="oval"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defRPr/>
              </a:pPr>
              <a:endParaRPr lang="de-DE"/>
            </a:p>
          </p:txBody>
        </p:sp>
        <p:sp>
          <p:nvSpPr>
            <p:cNvPr id="98324" name="Text Box 20"/>
            <p:cNvSpPr txBox="1">
              <a:spLocks noChangeArrowheads="1"/>
            </p:cNvSpPr>
            <p:nvPr/>
          </p:nvSpPr>
          <p:spPr bwMode="auto">
            <a:xfrm>
              <a:off x="1920" y="3168"/>
              <a:ext cx="1248" cy="446"/>
            </a:xfrm>
            <a:prstGeom prst="rect">
              <a:avLst/>
            </a:prstGeom>
            <a:solidFill>
              <a:srgbClr val="009999"/>
            </a:solidFill>
            <a:ln w="38100" cap="sq" algn="ctr">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Stimmlippen (Glottis)</a:t>
              </a:r>
            </a:p>
          </p:txBody>
        </p:sp>
      </p:grpSp>
      <p:grpSp>
        <p:nvGrpSpPr>
          <p:cNvPr id="98348" name="Group 44"/>
          <p:cNvGrpSpPr>
            <a:grpSpLocks/>
          </p:cNvGrpSpPr>
          <p:nvPr/>
        </p:nvGrpSpPr>
        <p:grpSpPr bwMode="auto">
          <a:xfrm>
            <a:off x="5410200" y="2667000"/>
            <a:ext cx="2362200" cy="708025"/>
            <a:chOff x="3408" y="1680"/>
            <a:chExt cx="1488" cy="446"/>
          </a:xfrm>
        </p:grpSpPr>
        <p:sp>
          <p:nvSpPr>
            <p:cNvPr id="98329" name="Line 25"/>
            <p:cNvSpPr>
              <a:spLocks noChangeShapeType="1"/>
            </p:cNvSpPr>
            <p:nvPr/>
          </p:nvSpPr>
          <p:spPr bwMode="auto">
            <a:xfrm>
              <a:off x="3408" y="1920"/>
              <a:ext cx="384" cy="0"/>
            </a:xfrm>
            <a:prstGeom prst="line">
              <a:avLst/>
            </a:prstGeom>
            <a:noFill/>
            <a:ln w="38100" cap="sq">
              <a:round/>
              <a:headEnd type="oval"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defRPr/>
              </a:pPr>
              <a:endParaRPr lang="de-DE"/>
            </a:p>
          </p:txBody>
        </p:sp>
        <p:sp>
          <p:nvSpPr>
            <p:cNvPr id="98330" name="Text Box 26"/>
            <p:cNvSpPr txBox="1">
              <a:spLocks noChangeArrowheads="1"/>
            </p:cNvSpPr>
            <p:nvPr/>
          </p:nvSpPr>
          <p:spPr bwMode="auto">
            <a:xfrm>
              <a:off x="3792" y="1680"/>
              <a:ext cx="1104" cy="446"/>
            </a:xfrm>
            <a:prstGeom prst="rect">
              <a:avLst/>
            </a:prstGeom>
            <a:solidFill>
              <a:srgbClr val="009999"/>
            </a:solidFill>
            <a:ln w="38100" cap="sq" algn="ctr">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Zungenwurzel (Radix)</a:t>
              </a:r>
            </a:p>
          </p:txBody>
        </p:sp>
      </p:grpSp>
      <p:grpSp>
        <p:nvGrpSpPr>
          <p:cNvPr id="98347" name="Group 43"/>
          <p:cNvGrpSpPr>
            <a:grpSpLocks/>
          </p:cNvGrpSpPr>
          <p:nvPr/>
        </p:nvGrpSpPr>
        <p:grpSpPr bwMode="auto">
          <a:xfrm>
            <a:off x="4800600" y="1143000"/>
            <a:ext cx="2133600" cy="1371600"/>
            <a:chOff x="3024" y="720"/>
            <a:chExt cx="1344" cy="864"/>
          </a:xfrm>
        </p:grpSpPr>
        <p:sp>
          <p:nvSpPr>
            <p:cNvPr id="98338" name="Line 34"/>
            <p:cNvSpPr>
              <a:spLocks noChangeShapeType="1"/>
            </p:cNvSpPr>
            <p:nvPr/>
          </p:nvSpPr>
          <p:spPr bwMode="auto">
            <a:xfrm flipV="1">
              <a:off x="3024" y="1056"/>
              <a:ext cx="432" cy="528"/>
            </a:xfrm>
            <a:prstGeom prst="line">
              <a:avLst/>
            </a:prstGeom>
            <a:noFill/>
            <a:ln w="38100" cap="sq">
              <a:round/>
              <a:headEnd type="oval"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defRPr/>
              </a:pPr>
              <a:endParaRPr lang="de-DE"/>
            </a:p>
          </p:txBody>
        </p:sp>
        <p:sp>
          <p:nvSpPr>
            <p:cNvPr id="98339" name="Text Box 35"/>
            <p:cNvSpPr txBox="1">
              <a:spLocks noChangeArrowheads="1"/>
            </p:cNvSpPr>
            <p:nvPr/>
          </p:nvSpPr>
          <p:spPr bwMode="auto">
            <a:xfrm>
              <a:off x="3264" y="720"/>
              <a:ext cx="1104" cy="446"/>
            </a:xfrm>
            <a:prstGeom prst="rect">
              <a:avLst/>
            </a:prstGeom>
            <a:solidFill>
              <a:srgbClr val="009999"/>
            </a:solidFill>
            <a:ln w="38100" cap="sq" algn="ctr">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rPr>
                <a:t>hinterer Zungenrücken</a:t>
              </a:r>
            </a:p>
          </p:txBody>
        </p:sp>
      </p:grpSp>
      <p:sp>
        <p:nvSpPr>
          <p:cNvPr id="98349" name="Text Box 45"/>
          <p:cNvSpPr txBox="1">
            <a:spLocks noChangeArrowheads="1"/>
          </p:cNvSpPr>
          <p:nvPr/>
        </p:nvSpPr>
        <p:spPr bwMode="auto">
          <a:xfrm>
            <a:off x="381000" y="4876800"/>
            <a:ext cx="2438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altLang="de-DE" sz="2800">
                <a:effectLst>
                  <a:outerShdw blurRad="38100" dist="38100" dir="2700000" algn="tl">
                    <a:srgbClr val="C0C0C0"/>
                  </a:outerShdw>
                </a:effectLst>
                <a:latin typeface="Tahoma" pitchFamily="34" charset="0"/>
              </a:rPr>
              <a:t>Aktive Artikulatoren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8342"/>
                                        </p:tgtEl>
                                        <p:attrNameLst>
                                          <p:attrName>style.visibility</p:attrName>
                                        </p:attrNameLst>
                                      </p:cBhvr>
                                      <p:to>
                                        <p:strVal val="visible"/>
                                      </p:to>
                                    </p:set>
                                    <p:animEffect transition="in" filter="wipe(right)">
                                      <p:cBhvr>
                                        <p:cTn id="7" dur="500"/>
                                        <p:tgtEl>
                                          <p:spTgt spid="9834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8343"/>
                                        </p:tgtEl>
                                        <p:attrNameLst>
                                          <p:attrName>style.visibility</p:attrName>
                                        </p:attrNameLst>
                                      </p:cBhvr>
                                      <p:to>
                                        <p:strVal val="visible"/>
                                      </p:to>
                                    </p:set>
                                    <p:animEffect transition="in" filter="wipe(up)">
                                      <p:cBhvr>
                                        <p:cTn id="11" dur="500"/>
                                        <p:tgtEl>
                                          <p:spTgt spid="98343"/>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98345"/>
                                        </p:tgtEl>
                                        <p:attrNameLst>
                                          <p:attrName>style.visibility</p:attrName>
                                        </p:attrNameLst>
                                      </p:cBhvr>
                                      <p:to>
                                        <p:strVal val="visible"/>
                                      </p:to>
                                    </p:set>
                                    <p:animEffect transition="in" filter="wipe(up)">
                                      <p:cBhvr>
                                        <p:cTn id="15" dur="500"/>
                                        <p:tgtEl>
                                          <p:spTgt spid="98345"/>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98346"/>
                                        </p:tgtEl>
                                        <p:attrNameLst>
                                          <p:attrName>style.visibility</p:attrName>
                                        </p:attrNameLst>
                                      </p:cBhvr>
                                      <p:to>
                                        <p:strVal val="visible"/>
                                      </p:to>
                                    </p:set>
                                    <p:animEffect transition="in" filter="wipe(down)">
                                      <p:cBhvr>
                                        <p:cTn id="19" dur="500"/>
                                        <p:tgtEl>
                                          <p:spTgt spid="98346"/>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98347"/>
                                        </p:tgtEl>
                                        <p:attrNameLst>
                                          <p:attrName>style.visibility</p:attrName>
                                        </p:attrNameLst>
                                      </p:cBhvr>
                                      <p:to>
                                        <p:strVal val="visible"/>
                                      </p:to>
                                    </p:set>
                                    <p:animEffect transition="in" filter="wipe(down)">
                                      <p:cBhvr>
                                        <p:cTn id="23" dur="500"/>
                                        <p:tgtEl>
                                          <p:spTgt spid="98347"/>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98348"/>
                                        </p:tgtEl>
                                        <p:attrNameLst>
                                          <p:attrName>style.visibility</p:attrName>
                                        </p:attrNameLst>
                                      </p:cBhvr>
                                      <p:to>
                                        <p:strVal val="visible"/>
                                      </p:to>
                                    </p:set>
                                    <p:animEffect transition="in" filter="wipe(left)">
                                      <p:cBhvr>
                                        <p:cTn id="27" dur="500"/>
                                        <p:tgtEl>
                                          <p:spTgt spid="98348"/>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98344"/>
                                        </p:tgtEl>
                                        <p:attrNameLst>
                                          <p:attrName>style.visibility</p:attrName>
                                        </p:attrNameLst>
                                      </p:cBhvr>
                                      <p:to>
                                        <p:strVal val="visible"/>
                                      </p:to>
                                    </p:set>
                                    <p:animEffect transition="in" filter="wipe(right)">
                                      <p:cBhvr>
                                        <p:cTn id="31" dur="500"/>
                                        <p:tgtEl>
                                          <p:spTgt spid="98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3"/>
          <p:cNvSpPr txBox="1">
            <a:spLocks noChangeArrowheads="1"/>
          </p:cNvSpPr>
          <p:nvPr/>
        </p:nvSpPr>
        <p:spPr bwMode="auto">
          <a:xfrm>
            <a:off x="1155700" y="3359150"/>
            <a:ext cx="1576388" cy="822325"/>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Aktiver </a:t>
            </a:r>
            <a:br>
              <a:rPr lang="de-DE" altLang="de-DE">
                <a:solidFill>
                  <a:schemeClr val="bg1"/>
                </a:solidFill>
                <a:effectLst>
                  <a:outerShdw blurRad="38100" dist="38100" dir="2700000" algn="tl">
                    <a:srgbClr val="000000"/>
                  </a:outerShdw>
                </a:effectLst>
                <a:latin typeface="Tahoma" pitchFamily="34" charset="0"/>
              </a:rPr>
            </a:br>
            <a:r>
              <a:rPr lang="de-DE" altLang="de-DE">
                <a:solidFill>
                  <a:schemeClr val="bg1"/>
                </a:solidFill>
                <a:effectLst>
                  <a:outerShdw blurRad="38100" dist="38100" dir="2700000" algn="tl">
                    <a:srgbClr val="000000"/>
                  </a:outerShdw>
                </a:effectLst>
                <a:latin typeface="Tahoma" pitchFamily="34" charset="0"/>
              </a:rPr>
              <a:t>Artikulator</a:t>
            </a:r>
          </a:p>
        </p:txBody>
      </p:sp>
      <p:sp>
        <p:nvSpPr>
          <p:cNvPr id="139269" name="Text Box 5"/>
          <p:cNvSpPr txBox="1">
            <a:spLocks noChangeArrowheads="1"/>
          </p:cNvSpPr>
          <p:nvPr/>
        </p:nvSpPr>
        <p:spPr bwMode="auto">
          <a:xfrm>
            <a:off x="1155700" y="1303338"/>
            <a:ext cx="1576388" cy="822325"/>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Passiver </a:t>
            </a:r>
            <a:br>
              <a:rPr lang="de-DE" altLang="de-DE">
                <a:solidFill>
                  <a:schemeClr val="bg1"/>
                </a:solidFill>
                <a:effectLst>
                  <a:outerShdw blurRad="38100" dist="38100" dir="2700000" algn="tl">
                    <a:srgbClr val="000000"/>
                  </a:outerShdw>
                </a:effectLst>
                <a:latin typeface="Tahoma" pitchFamily="34" charset="0"/>
              </a:rPr>
            </a:br>
            <a:r>
              <a:rPr lang="de-DE" altLang="de-DE">
                <a:solidFill>
                  <a:schemeClr val="bg1"/>
                </a:solidFill>
                <a:effectLst>
                  <a:outerShdw blurRad="38100" dist="38100" dir="2700000" algn="tl">
                    <a:srgbClr val="000000"/>
                  </a:outerShdw>
                </a:effectLst>
                <a:latin typeface="Tahoma" pitchFamily="34" charset="0"/>
              </a:rPr>
              <a:t>Artikulator</a:t>
            </a:r>
          </a:p>
        </p:txBody>
      </p:sp>
      <p:sp>
        <p:nvSpPr>
          <p:cNvPr id="139270" name="Line 6"/>
          <p:cNvSpPr>
            <a:spLocks noChangeShapeType="1"/>
          </p:cNvSpPr>
          <p:nvPr/>
        </p:nvSpPr>
        <p:spPr bwMode="auto">
          <a:xfrm>
            <a:off x="3213100" y="1993900"/>
            <a:ext cx="4886325" cy="0"/>
          </a:xfrm>
          <a:prstGeom prst="line">
            <a:avLst/>
          </a:prstGeom>
          <a:noFill/>
          <a:ln w="57150" cap="sq">
            <a:solidFill>
              <a:srgbClr val="0099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nvGrpSpPr>
          <p:cNvPr id="139286" name="Group 22"/>
          <p:cNvGrpSpPr>
            <a:grpSpLocks/>
          </p:cNvGrpSpPr>
          <p:nvPr/>
        </p:nvGrpSpPr>
        <p:grpSpPr bwMode="auto">
          <a:xfrm>
            <a:off x="2835275" y="2012950"/>
            <a:ext cx="5530850" cy="1916113"/>
            <a:chOff x="1473" y="1250"/>
            <a:chExt cx="3484" cy="1207"/>
          </a:xfrm>
        </p:grpSpPr>
        <p:grpSp>
          <p:nvGrpSpPr>
            <p:cNvPr id="43015" name="Group 16"/>
            <p:cNvGrpSpPr>
              <a:grpSpLocks/>
            </p:cNvGrpSpPr>
            <p:nvPr/>
          </p:nvGrpSpPr>
          <p:grpSpPr bwMode="auto">
            <a:xfrm>
              <a:off x="1663" y="1570"/>
              <a:ext cx="3164" cy="887"/>
              <a:chOff x="1663" y="1419"/>
              <a:chExt cx="3164" cy="887"/>
            </a:xfrm>
          </p:grpSpPr>
          <p:sp>
            <p:nvSpPr>
              <p:cNvPr id="139271" name="Line 7"/>
              <p:cNvSpPr>
                <a:spLocks noChangeShapeType="1"/>
              </p:cNvSpPr>
              <p:nvPr/>
            </p:nvSpPr>
            <p:spPr bwMode="auto">
              <a:xfrm flipV="1">
                <a:off x="1663" y="1428"/>
                <a:ext cx="983" cy="846"/>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39272" name="Line 8"/>
              <p:cNvSpPr>
                <a:spLocks noChangeShapeType="1"/>
              </p:cNvSpPr>
              <p:nvPr/>
            </p:nvSpPr>
            <p:spPr bwMode="auto">
              <a:xfrm>
                <a:off x="2636" y="1428"/>
                <a:ext cx="1143" cy="0"/>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39273" name="Line 9"/>
              <p:cNvSpPr>
                <a:spLocks noChangeShapeType="1"/>
              </p:cNvSpPr>
              <p:nvPr/>
            </p:nvSpPr>
            <p:spPr bwMode="auto">
              <a:xfrm>
                <a:off x="3788" y="1419"/>
                <a:ext cx="1039" cy="887"/>
              </a:xfrm>
              <a:prstGeom prst="line">
                <a:avLst/>
              </a:prstGeom>
              <a:noFill/>
              <a:ln w="57150"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grpSp>
          <p:nvGrpSpPr>
            <p:cNvPr id="43016" name="Group 21"/>
            <p:cNvGrpSpPr>
              <a:grpSpLocks/>
            </p:cNvGrpSpPr>
            <p:nvPr/>
          </p:nvGrpSpPr>
          <p:grpSpPr bwMode="auto">
            <a:xfrm>
              <a:off x="1540" y="1393"/>
              <a:ext cx="3314" cy="649"/>
              <a:chOff x="1540" y="1393"/>
              <a:chExt cx="3314" cy="649"/>
            </a:xfrm>
          </p:grpSpPr>
          <p:sp>
            <p:nvSpPr>
              <p:cNvPr id="139279" name="Freeform 15"/>
              <p:cNvSpPr>
                <a:spLocks/>
              </p:cNvSpPr>
              <p:nvPr/>
            </p:nvSpPr>
            <p:spPr bwMode="auto">
              <a:xfrm>
                <a:off x="1540" y="1393"/>
                <a:ext cx="3314" cy="649"/>
              </a:xfrm>
              <a:custGeom>
                <a:avLst/>
                <a:gdLst>
                  <a:gd name="T0" fmla="*/ 0 w 3484"/>
                  <a:gd name="T1" fmla="*/ 592 h 602"/>
                  <a:gd name="T2" fmla="*/ 906 w 3484"/>
                  <a:gd name="T3" fmla="*/ 111 h 602"/>
                  <a:gd name="T4" fmla="*/ 2681 w 3484"/>
                  <a:gd name="T5" fmla="*/ 82 h 602"/>
                  <a:gd name="T6" fmla="*/ 3484 w 3484"/>
                  <a:gd name="T7" fmla="*/ 602 h 602"/>
                </a:gdLst>
                <a:ahLst/>
                <a:cxnLst>
                  <a:cxn ang="0">
                    <a:pos x="T0" y="T1"/>
                  </a:cxn>
                  <a:cxn ang="0">
                    <a:pos x="T2" y="T3"/>
                  </a:cxn>
                  <a:cxn ang="0">
                    <a:pos x="T4" y="T5"/>
                  </a:cxn>
                  <a:cxn ang="0">
                    <a:pos x="T6" y="T7"/>
                  </a:cxn>
                </a:cxnLst>
                <a:rect l="0" t="0" r="r" b="b"/>
                <a:pathLst>
                  <a:path w="3484" h="602">
                    <a:moveTo>
                      <a:pt x="0" y="592"/>
                    </a:moveTo>
                    <a:cubicBezTo>
                      <a:pt x="229" y="394"/>
                      <a:pt x="459" y="196"/>
                      <a:pt x="906" y="111"/>
                    </a:cubicBezTo>
                    <a:cubicBezTo>
                      <a:pt x="1353" y="26"/>
                      <a:pt x="2251" y="0"/>
                      <a:pt x="2681" y="82"/>
                    </a:cubicBezTo>
                    <a:cubicBezTo>
                      <a:pt x="3111" y="164"/>
                      <a:pt x="3350" y="515"/>
                      <a:pt x="3484" y="602"/>
                    </a:cubicBezTo>
                  </a:path>
                </a:pathLst>
              </a:custGeom>
              <a:noFill/>
              <a:ln w="57150" cap="flat" cmpd="sng">
                <a:solidFill>
                  <a:srgbClr val="33CCCC"/>
                </a:solidFill>
                <a:prstDash val="dash"/>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39281" name="Freeform 17"/>
              <p:cNvSpPr>
                <a:spLocks/>
              </p:cNvSpPr>
              <p:nvPr/>
            </p:nvSpPr>
            <p:spPr bwMode="auto">
              <a:xfrm>
                <a:off x="3956" y="1473"/>
                <a:ext cx="802" cy="447"/>
              </a:xfrm>
              <a:custGeom>
                <a:avLst/>
                <a:gdLst>
                  <a:gd name="T0" fmla="*/ 0 w 1001"/>
                  <a:gd name="T1" fmla="*/ 0 h 485"/>
                  <a:gd name="T2" fmla="*/ 94 w 1001"/>
                  <a:gd name="T3" fmla="*/ 10 h 485"/>
                  <a:gd name="T4" fmla="*/ 170 w 1001"/>
                  <a:gd name="T5" fmla="*/ 19 h 485"/>
                  <a:gd name="T6" fmla="*/ 207 w 1001"/>
                  <a:gd name="T7" fmla="*/ 104 h 485"/>
                  <a:gd name="T8" fmla="*/ 434 w 1001"/>
                  <a:gd name="T9" fmla="*/ 66 h 485"/>
                  <a:gd name="T10" fmla="*/ 425 w 1001"/>
                  <a:gd name="T11" fmla="*/ 113 h 485"/>
                  <a:gd name="T12" fmla="*/ 528 w 1001"/>
                  <a:gd name="T13" fmla="*/ 76 h 485"/>
                  <a:gd name="T14" fmla="*/ 613 w 1001"/>
                  <a:gd name="T15" fmla="*/ 47 h 485"/>
                  <a:gd name="T16" fmla="*/ 604 w 1001"/>
                  <a:gd name="T17" fmla="*/ 189 h 485"/>
                  <a:gd name="T18" fmla="*/ 623 w 1001"/>
                  <a:gd name="T19" fmla="*/ 227 h 485"/>
                  <a:gd name="T20" fmla="*/ 717 w 1001"/>
                  <a:gd name="T21" fmla="*/ 179 h 485"/>
                  <a:gd name="T22" fmla="*/ 708 w 1001"/>
                  <a:gd name="T23" fmla="*/ 302 h 485"/>
                  <a:gd name="T24" fmla="*/ 746 w 1001"/>
                  <a:gd name="T25" fmla="*/ 312 h 485"/>
                  <a:gd name="T26" fmla="*/ 802 w 1001"/>
                  <a:gd name="T27" fmla="*/ 283 h 485"/>
                  <a:gd name="T28" fmla="*/ 878 w 1001"/>
                  <a:gd name="T29" fmla="*/ 264 h 485"/>
                  <a:gd name="T30" fmla="*/ 887 w 1001"/>
                  <a:gd name="T31" fmla="*/ 397 h 485"/>
                  <a:gd name="T32" fmla="*/ 916 w 1001"/>
                  <a:gd name="T33" fmla="*/ 397 h 485"/>
                  <a:gd name="T34" fmla="*/ 944 w 1001"/>
                  <a:gd name="T35" fmla="*/ 397 h 485"/>
                  <a:gd name="T36" fmla="*/ 953 w 1001"/>
                  <a:gd name="T37" fmla="*/ 444 h 485"/>
                  <a:gd name="T38" fmla="*/ 944 w 1001"/>
                  <a:gd name="T39" fmla="*/ 472 h 485"/>
                  <a:gd name="T40" fmla="*/ 1001 w 1001"/>
                  <a:gd name="T41" fmla="*/ 48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1" h="485">
                    <a:moveTo>
                      <a:pt x="0" y="0"/>
                    </a:moveTo>
                    <a:cubicBezTo>
                      <a:pt x="31" y="3"/>
                      <a:pt x="63" y="7"/>
                      <a:pt x="94" y="10"/>
                    </a:cubicBezTo>
                    <a:cubicBezTo>
                      <a:pt x="119" y="13"/>
                      <a:pt x="152" y="1"/>
                      <a:pt x="170" y="19"/>
                    </a:cubicBezTo>
                    <a:cubicBezTo>
                      <a:pt x="292" y="141"/>
                      <a:pt x="112" y="73"/>
                      <a:pt x="207" y="104"/>
                    </a:cubicBezTo>
                    <a:cubicBezTo>
                      <a:pt x="296" y="97"/>
                      <a:pt x="353" y="87"/>
                      <a:pt x="434" y="66"/>
                    </a:cubicBezTo>
                    <a:cubicBezTo>
                      <a:pt x="431" y="82"/>
                      <a:pt x="411" y="105"/>
                      <a:pt x="425" y="113"/>
                    </a:cubicBezTo>
                    <a:cubicBezTo>
                      <a:pt x="431" y="117"/>
                      <a:pt x="520" y="79"/>
                      <a:pt x="528" y="76"/>
                    </a:cubicBezTo>
                    <a:cubicBezTo>
                      <a:pt x="556" y="66"/>
                      <a:pt x="613" y="47"/>
                      <a:pt x="613" y="47"/>
                    </a:cubicBezTo>
                    <a:cubicBezTo>
                      <a:pt x="626" y="98"/>
                      <a:pt x="616" y="139"/>
                      <a:pt x="604" y="189"/>
                    </a:cubicBezTo>
                    <a:cubicBezTo>
                      <a:pt x="610" y="202"/>
                      <a:pt x="609" y="227"/>
                      <a:pt x="623" y="227"/>
                    </a:cubicBezTo>
                    <a:cubicBezTo>
                      <a:pt x="658" y="227"/>
                      <a:pt x="684" y="191"/>
                      <a:pt x="717" y="179"/>
                    </a:cubicBezTo>
                    <a:cubicBezTo>
                      <a:pt x="714" y="220"/>
                      <a:pt x="699" y="262"/>
                      <a:pt x="708" y="302"/>
                    </a:cubicBezTo>
                    <a:cubicBezTo>
                      <a:pt x="711" y="315"/>
                      <a:pt x="733" y="315"/>
                      <a:pt x="746" y="312"/>
                    </a:cubicBezTo>
                    <a:cubicBezTo>
                      <a:pt x="767" y="308"/>
                      <a:pt x="782" y="290"/>
                      <a:pt x="802" y="283"/>
                    </a:cubicBezTo>
                    <a:cubicBezTo>
                      <a:pt x="827" y="274"/>
                      <a:pt x="853" y="273"/>
                      <a:pt x="878" y="264"/>
                    </a:cubicBezTo>
                    <a:cubicBezTo>
                      <a:pt x="858" y="416"/>
                      <a:pt x="814" y="421"/>
                      <a:pt x="887" y="397"/>
                    </a:cubicBezTo>
                    <a:cubicBezTo>
                      <a:pt x="909" y="375"/>
                      <a:pt x="947" y="324"/>
                      <a:pt x="916" y="397"/>
                    </a:cubicBezTo>
                    <a:cubicBezTo>
                      <a:pt x="901" y="431"/>
                      <a:pt x="864" y="445"/>
                      <a:pt x="944" y="397"/>
                    </a:cubicBezTo>
                    <a:cubicBezTo>
                      <a:pt x="947" y="413"/>
                      <a:pt x="953" y="428"/>
                      <a:pt x="953" y="444"/>
                    </a:cubicBezTo>
                    <a:cubicBezTo>
                      <a:pt x="953" y="454"/>
                      <a:pt x="940" y="463"/>
                      <a:pt x="944" y="472"/>
                    </a:cubicBezTo>
                    <a:cubicBezTo>
                      <a:pt x="951" y="485"/>
                      <a:pt x="992" y="482"/>
                      <a:pt x="1001" y="482"/>
                    </a:cubicBezTo>
                  </a:path>
                </a:pathLst>
              </a:custGeom>
              <a:noFill/>
              <a:ln w="38100" cap="sq" cmpd="sng">
                <a:solidFill>
                  <a:srgbClr val="33CCCC"/>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grpSp>
          <p:nvGrpSpPr>
            <p:cNvPr id="43017" name="Group 20"/>
            <p:cNvGrpSpPr>
              <a:grpSpLocks/>
            </p:cNvGrpSpPr>
            <p:nvPr/>
          </p:nvGrpSpPr>
          <p:grpSpPr bwMode="auto">
            <a:xfrm>
              <a:off x="1473" y="1250"/>
              <a:ext cx="3484" cy="625"/>
              <a:chOff x="1473" y="1250"/>
              <a:chExt cx="3484" cy="625"/>
            </a:xfrm>
          </p:grpSpPr>
          <p:sp>
            <p:nvSpPr>
              <p:cNvPr id="139278" name="Freeform 14"/>
              <p:cNvSpPr>
                <a:spLocks/>
              </p:cNvSpPr>
              <p:nvPr/>
            </p:nvSpPr>
            <p:spPr bwMode="auto">
              <a:xfrm>
                <a:off x="1473" y="1250"/>
                <a:ext cx="3484" cy="602"/>
              </a:xfrm>
              <a:custGeom>
                <a:avLst/>
                <a:gdLst>
                  <a:gd name="T0" fmla="*/ 0 w 3484"/>
                  <a:gd name="T1" fmla="*/ 592 h 602"/>
                  <a:gd name="T2" fmla="*/ 906 w 3484"/>
                  <a:gd name="T3" fmla="*/ 111 h 602"/>
                  <a:gd name="T4" fmla="*/ 2681 w 3484"/>
                  <a:gd name="T5" fmla="*/ 82 h 602"/>
                  <a:gd name="T6" fmla="*/ 3484 w 3484"/>
                  <a:gd name="T7" fmla="*/ 602 h 602"/>
                </a:gdLst>
                <a:ahLst/>
                <a:cxnLst>
                  <a:cxn ang="0">
                    <a:pos x="T0" y="T1"/>
                  </a:cxn>
                  <a:cxn ang="0">
                    <a:pos x="T2" y="T3"/>
                  </a:cxn>
                  <a:cxn ang="0">
                    <a:pos x="T4" y="T5"/>
                  </a:cxn>
                  <a:cxn ang="0">
                    <a:pos x="T6" y="T7"/>
                  </a:cxn>
                </a:cxnLst>
                <a:rect l="0" t="0" r="r" b="b"/>
                <a:pathLst>
                  <a:path w="3484" h="602">
                    <a:moveTo>
                      <a:pt x="0" y="592"/>
                    </a:moveTo>
                    <a:cubicBezTo>
                      <a:pt x="229" y="394"/>
                      <a:pt x="459" y="196"/>
                      <a:pt x="906" y="111"/>
                    </a:cubicBezTo>
                    <a:cubicBezTo>
                      <a:pt x="1353" y="26"/>
                      <a:pt x="2251" y="0"/>
                      <a:pt x="2681" y="82"/>
                    </a:cubicBezTo>
                    <a:cubicBezTo>
                      <a:pt x="3111" y="164"/>
                      <a:pt x="3350" y="515"/>
                      <a:pt x="3484" y="602"/>
                    </a:cubicBezTo>
                  </a:path>
                </a:pathLst>
              </a:custGeom>
              <a:noFill/>
              <a:ln w="57150" cap="sq" cmpd="sng">
                <a:solidFill>
                  <a:srgbClr val="3333FF"/>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39282" name="Freeform 18"/>
              <p:cNvSpPr>
                <a:spLocks/>
              </p:cNvSpPr>
              <p:nvPr/>
            </p:nvSpPr>
            <p:spPr bwMode="auto">
              <a:xfrm>
                <a:off x="4091" y="1332"/>
                <a:ext cx="803" cy="543"/>
              </a:xfrm>
              <a:custGeom>
                <a:avLst/>
                <a:gdLst>
                  <a:gd name="T0" fmla="*/ 0 w 1001"/>
                  <a:gd name="T1" fmla="*/ 0 h 485"/>
                  <a:gd name="T2" fmla="*/ 94 w 1001"/>
                  <a:gd name="T3" fmla="*/ 10 h 485"/>
                  <a:gd name="T4" fmla="*/ 170 w 1001"/>
                  <a:gd name="T5" fmla="*/ 19 h 485"/>
                  <a:gd name="T6" fmla="*/ 207 w 1001"/>
                  <a:gd name="T7" fmla="*/ 104 h 485"/>
                  <a:gd name="T8" fmla="*/ 434 w 1001"/>
                  <a:gd name="T9" fmla="*/ 66 h 485"/>
                  <a:gd name="T10" fmla="*/ 425 w 1001"/>
                  <a:gd name="T11" fmla="*/ 113 h 485"/>
                  <a:gd name="T12" fmla="*/ 528 w 1001"/>
                  <a:gd name="T13" fmla="*/ 76 h 485"/>
                  <a:gd name="T14" fmla="*/ 613 w 1001"/>
                  <a:gd name="T15" fmla="*/ 47 h 485"/>
                  <a:gd name="T16" fmla="*/ 604 w 1001"/>
                  <a:gd name="T17" fmla="*/ 189 h 485"/>
                  <a:gd name="T18" fmla="*/ 623 w 1001"/>
                  <a:gd name="T19" fmla="*/ 227 h 485"/>
                  <a:gd name="T20" fmla="*/ 717 w 1001"/>
                  <a:gd name="T21" fmla="*/ 179 h 485"/>
                  <a:gd name="T22" fmla="*/ 708 w 1001"/>
                  <a:gd name="T23" fmla="*/ 302 h 485"/>
                  <a:gd name="T24" fmla="*/ 746 w 1001"/>
                  <a:gd name="T25" fmla="*/ 312 h 485"/>
                  <a:gd name="T26" fmla="*/ 802 w 1001"/>
                  <a:gd name="T27" fmla="*/ 283 h 485"/>
                  <a:gd name="T28" fmla="*/ 878 w 1001"/>
                  <a:gd name="T29" fmla="*/ 264 h 485"/>
                  <a:gd name="T30" fmla="*/ 887 w 1001"/>
                  <a:gd name="T31" fmla="*/ 397 h 485"/>
                  <a:gd name="T32" fmla="*/ 916 w 1001"/>
                  <a:gd name="T33" fmla="*/ 397 h 485"/>
                  <a:gd name="T34" fmla="*/ 944 w 1001"/>
                  <a:gd name="T35" fmla="*/ 397 h 485"/>
                  <a:gd name="T36" fmla="*/ 953 w 1001"/>
                  <a:gd name="T37" fmla="*/ 444 h 485"/>
                  <a:gd name="T38" fmla="*/ 944 w 1001"/>
                  <a:gd name="T39" fmla="*/ 472 h 485"/>
                  <a:gd name="T40" fmla="*/ 1001 w 1001"/>
                  <a:gd name="T41" fmla="*/ 48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1" h="485">
                    <a:moveTo>
                      <a:pt x="0" y="0"/>
                    </a:moveTo>
                    <a:cubicBezTo>
                      <a:pt x="31" y="3"/>
                      <a:pt x="63" y="7"/>
                      <a:pt x="94" y="10"/>
                    </a:cubicBezTo>
                    <a:cubicBezTo>
                      <a:pt x="119" y="13"/>
                      <a:pt x="152" y="1"/>
                      <a:pt x="170" y="19"/>
                    </a:cubicBezTo>
                    <a:cubicBezTo>
                      <a:pt x="292" y="141"/>
                      <a:pt x="112" y="73"/>
                      <a:pt x="207" y="104"/>
                    </a:cubicBezTo>
                    <a:cubicBezTo>
                      <a:pt x="296" y="97"/>
                      <a:pt x="353" y="87"/>
                      <a:pt x="434" y="66"/>
                    </a:cubicBezTo>
                    <a:cubicBezTo>
                      <a:pt x="431" y="82"/>
                      <a:pt x="411" y="105"/>
                      <a:pt x="425" y="113"/>
                    </a:cubicBezTo>
                    <a:cubicBezTo>
                      <a:pt x="431" y="117"/>
                      <a:pt x="520" y="79"/>
                      <a:pt x="528" y="76"/>
                    </a:cubicBezTo>
                    <a:cubicBezTo>
                      <a:pt x="556" y="66"/>
                      <a:pt x="613" y="47"/>
                      <a:pt x="613" y="47"/>
                    </a:cubicBezTo>
                    <a:cubicBezTo>
                      <a:pt x="626" y="98"/>
                      <a:pt x="616" y="139"/>
                      <a:pt x="604" y="189"/>
                    </a:cubicBezTo>
                    <a:cubicBezTo>
                      <a:pt x="610" y="202"/>
                      <a:pt x="609" y="227"/>
                      <a:pt x="623" y="227"/>
                    </a:cubicBezTo>
                    <a:cubicBezTo>
                      <a:pt x="658" y="227"/>
                      <a:pt x="684" y="191"/>
                      <a:pt x="717" y="179"/>
                    </a:cubicBezTo>
                    <a:cubicBezTo>
                      <a:pt x="714" y="220"/>
                      <a:pt x="699" y="262"/>
                      <a:pt x="708" y="302"/>
                    </a:cubicBezTo>
                    <a:cubicBezTo>
                      <a:pt x="711" y="315"/>
                      <a:pt x="733" y="315"/>
                      <a:pt x="746" y="312"/>
                    </a:cubicBezTo>
                    <a:cubicBezTo>
                      <a:pt x="767" y="308"/>
                      <a:pt x="782" y="290"/>
                      <a:pt x="802" y="283"/>
                    </a:cubicBezTo>
                    <a:cubicBezTo>
                      <a:pt x="827" y="274"/>
                      <a:pt x="853" y="273"/>
                      <a:pt x="878" y="264"/>
                    </a:cubicBezTo>
                    <a:cubicBezTo>
                      <a:pt x="858" y="416"/>
                      <a:pt x="814" y="421"/>
                      <a:pt x="887" y="397"/>
                    </a:cubicBezTo>
                    <a:cubicBezTo>
                      <a:pt x="909" y="375"/>
                      <a:pt x="947" y="324"/>
                      <a:pt x="916" y="397"/>
                    </a:cubicBezTo>
                    <a:cubicBezTo>
                      <a:pt x="901" y="431"/>
                      <a:pt x="864" y="445"/>
                      <a:pt x="944" y="397"/>
                    </a:cubicBezTo>
                    <a:cubicBezTo>
                      <a:pt x="947" y="413"/>
                      <a:pt x="953" y="428"/>
                      <a:pt x="953" y="444"/>
                    </a:cubicBezTo>
                    <a:cubicBezTo>
                      <a:pt x="953" y="454"/>
                      <a:pt x="940" y="463"/>
                      <a:pt x="944" y="472"/>
                    </a:cubicBezTo>
                    <a:cubicBezTo>
                      <a:pt x="951" y="485"/>
                      <a:pt x="992" y="482"/>
                      <a:pt x="1001" y="482"/>
                    </a:cubicBezTo>
                  </a:path>
                </a:pathLst>
              </a:custGeom>
              <a:noFill/>
              <a:ln w="38100" cap="sq" cmpd="sng">
                <a:solidFill>
                  <a:srgbClr val="3333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grpSp>
      <p:sp>
        <p:nvSpPr>
          <p:cNvPr id="43014" name="Text Box 23"/>
          <p:cNvSpPr txBox="1">
            <a:spLocks noChangeArrowheads="1"/>
          </p:cNvSpPr>
          <p:nvPr/>
        </p:nvSpPr>
        <p:spPr bwMode="auto">
          <a:xfrm>
            <a:off x="4592638" y="4829175"/>
            <a:ext cx="1322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2800">
                <a:effectLst/>
                <a:latin typeface="Tahoma" pitchFamily="34" charset="0"/>
              </a:rPr>
              <a:t>Frikativ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9286"/>
                                        </p:tgtEl>
                                        <p:attrNameLst>
                                          <p:attrName>style.visibility</p:attrName>
                                        </p:attrNameLst>
                                      </p:cBhvr>
                                      <p:to>
                                        <p:strVal val="visible"/>
                                      </p:to>
                                    </p:set>
                                    <p:animEffect transition="in" filter="wipe(left)">
                                      <p:cBhvr>
                                        <p:cTn id="7" dur="500"/>
                                        <p:tgtEl>
                                          <p:spTgt spid="139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ata">
            <a:hlinkClick r:id="" action="ppaction://noaction">
              <a:snd r:embed="rId3" name="ata.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8" y="1204913"/>
            <a:ext cx="442912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7" descr="asa">
            <a:hlinkClick r:id="" action="ppaction://noaction">
              <a:snd r:embed="rId5" name="asa.wav"/>
            </a:hlinkClick>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1217613"/>
            <a:ext cx="44100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416" name="Group 104"/>
          <p:cNvGraphicFramePr>
            <a:graphicFrameLocks noGrp="1"/>
          </p:cNvGraphicFramePr>
          <p:nvPr>
            <p:ph type="tbl" idx="1"/>
          </p:nvPr>
        </p:nvGraphicFramePr>
        <p:xfrm>
          <a:off x="206375" y="1697038"/>
          <a:ext cx="8731250" cy="3041652"/>
        </p:xfrm>
        <a:graphic>
          <a:graphicData uri="http://schemas.openxmlformats.org/drawingml/2006/table">
            <a:tbl>
              <a:tblPr/>
              <a:tblGrid>
                <a:gridCol w="1203325">
                  <a:extLst>
                    <a:ext uri="{9D8B030D-6E8A-4147-A177-3AD203B41FA5}">
                      <a16:colId xmlns:a16="http://schemas.microsoft.com/office/drawing/2014/main" val="20000"/>
                    </a:ext>
                  </a:extLst>
                </a:gridCol>
                <a:gridCol w="1154113">
                  <a:extLst>
                    <a:ext uri="{9D8B030D-6E8A-4147-A177-3AD203B41FA5}">
                      <a16:colId xmlns:a16="http://schemas.microsoft.com/office/drawing/2014/main" val="20001"/>
                    </a:ext>
                  </a:extLst>
                </a:gridCol>
                <a:gridCol w="1349375">
                  <a:extLst>
                    <a:ext uri="{9D8B030D-6E8A-4147-A177-3AD203B41FA5}">
                      <a16:colId xmlns:a16="http://schemas.microsoft.com/office/drawing/2014/main" val="20002"/>
                    </a:ext>
                  </a:extLst>
                </a:gridCol>
                <a:gridCol w="1844675">
                  <a:extLst>
                    <a:ext uri="{9D8B030D-6E8A-4147-A177-3AD203B41FA5}">
                      <a16:colId xmlns:a16="http://schemas.microsoft.com/office/drawing/2014/main" val="20003"/>
                    </a:ext>
                  </a:extLst>
                </a:gridCol>
                <a:gridCol w="2068512">
                  <a:extLst>
                    <a:ext uri="{9D8B030D-6E8A-4147-A177-3AD203B41FA5}">
                      <a16:colId xmlns:a16="http://schemas.microsoft.com/office/drawing/2014/main" val="20004"/>
                    </a:ext>
                  </a:extLst>
                </a:gridCol>
                <a:gridCol w="1111250">
                  <a:extLst>
                    <a:ext uri="{9D8B030D-6E8A-4147-A177-3AD203B41FA5}">
                      <a16:colId xmlns:a16="http://schemas.microsoft.com/office/drawing/2014/main" val="20005"/>
                    </a:ext>
                  </a:extLst>
                </a:gridCol>
              </a:tblGrid>
              <a:tr h="5667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silbisch</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sonorant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okklusiv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konsonantisch</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nasal</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0"/>
                  </a:ext>
                </a:extLst>
              </a:tr>
              <a:tr h="61436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rgbClr val="CC3300"/>
                          </a:solidFill>
                          <a:effectLst/>
                          <a:latin typeface="Tahoma" pitchFamily="34" charset="0"/>
                        </a:rPr>
                        <a:t>Plosiv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302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rgbClr val="CC3300"/>
                          </a:solidFill>
                          <a:effectLst/>
                          <a:latin typeface="Tahoma" pitchFamily="34" charset="0"/>
                        </a:rPr>
                        <a:t>Frikativ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302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rgbClr val="CC3300"/>
                          </a:solidFill>
                          <a:effectLst/>
                          <a:latin typeface="Tahoma" pitchFamily="34" charset="0"/>
                        </a:rPr>
                        <a:t>Nasal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60007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a:ln>
                            <a:noFill/>
                          </a:ln>
                          <a:solidFill>
                            <a:srgbClr val="CC3300"/>
                          </a:solidFill>
                          <a:effectLst/>
                          <a:latin typeface="Tahoma" pitchFamily="34" charset="0"/>
                        </a:rPr>
                        <a:t>Vokal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41362" name="Text Box 50"/>
          <p:cNvSpPr txBox="1">
            <a:spLocks noChangeArrowheads="1"/>
          </p:cNvSpPr>
          <p:nvPr/>
        </p:nvSpPr>
        <p:spPr bwMode="auto">
          <a:xfrm>
            <a:off x="6292850" y="2825750"/>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grpSp>
        <p:nvGrpSpPr>
          <p:cNvPr id="45103" name="Group 88"/>
          <p:cNvGrpSpPr>
            <a:grpSpLocks/>
          </p:cNvGrpSpPr>
          <p:nvPr/>
        </p:nvGrpSpPr>
        <p:grpSpPr bwMode="auto">
          <a:xfrm>
            <a:off x="1714500" y="4157663"/>
            <a:ext cx="6804025" cy="590550"/>
            <a:chOff x="1070" y="3015"/>
            <a:chExt cx="4286" cy="372"/>
          </a:xfrm>
        </p:grpSpPr>
        <p:sp>
          <p:nvSpPr>
            <p:cNvPr id="45122" name="Text Box 41"/>
            <p:cNvSpPr txBox="1">
              <a:spLocks noChangeArrowheads="1"/>
            </p:cNvSpPr>
            <p:nvPr/>
          </p:nvSpPr>
          <p:spPr bwMode="auto">
            <a:xfrm>
              <a:off x="1070" y="3021"/>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45123" name="Text Box 42"/>
            <p:cNvSpPr txBox="1">
              <a:spLocks noChangeArrowheads="1"/>
            </p:cNvSpPr>
            <p:nvPr/>
          </p:nvSpPr>
          <p:spPr bwMode="auto">
            <a:xfrm>
              <a:off x="1855" y="3021"/>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45124" name="Text Box 46"/>
            <p:cNvSpPr txBox="1">
              <a:spLocks noChangeArrowheads="1"/>
            </p:cNvSpPr>
            <p:nvPr/>
          </p:nvSpPr>
          <p:spPr bwMode="auto">
            <a:xfrm>
              <a:off x="2874" y="3015"/>
              <a:ext cx="25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45125" name="Text Box 49"/>
            <p:cNvSpPr txBox="1">
              <a:spLocks noChangeArrowheads="1"/>
            </p:cNvSpPr>
            <p:nvPr/>
          </p:nvSpPr>
          <p:spPr bwMode="auto">
            <a:xfrm>
              <a:off x="3954" y="3015"/>
              <a:ext cx="25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45126" name="Text Box 52"/>
            <p:cNvSpPr txBox="1">
              <a:spLocks noChangeArrowheads="1"/>
            </p:cNvSpPr>
            <p:nvPr/>
          </p:nvSpPr>
          <p:spPr bwMode="auto">
            <a:xfrm>
              <a:off x="5099" y="3022"/>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grpSp>
      <p:grpSp>
        <p:nvGrpSpPr>
          <p:cNvPr id="45104" name="Group 85"/>
          <p:cNvGrpSpPr>
            <a:grpSpLocks/>
          </p:cNvGrpSpPr>
          <p:nvPr/>
        </p:nvGrpSpPr>
        <p:grpSpPr bwMode="auto">
          <a:xfrm>
            <a:off x="1716088" y="2259013"/>
            <a:ext cx="6802437" cy="592137"/>
            <a:chOff x="1071" y="1819"/>
            <a:chExt cx="4285" cy="373"/>
          </a:xfrm>
        </p:grpSpPr>
        <p:sp>
          <p:nvSpPr>
            <p:cNvPr id="45117" name="Text Box 40"/>
            <p:cNvSpPr txBox="1">
              <a:spLocks noChangeArrowheads="1"/>
            </p:cNvSpPr>
            <p:nvPr/>
          </p:nvSpPr>
          <p:spPr bwMode="auto">
            <a:xfrm>
              <a:off x="1071" y="1820"/>
              <a:ext cx="25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45118" name="Text Box 45"/>
            <p:cNvSpPr txBox="1">
              <a:spLocks noChangeArrowheads="1"/>
            </p:cNvSpPr>
            <p:nvPr/>
          </p:nvSpPr>
          <p:spPr bwMode="auto">
            <a:xfrm>
              <a:off x="1855" y="1820"/>
              <a:ext cx="25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45119" name="Text Box 48"/>
            <p:cNvSpPr txBox="1">
              <a:spLocks noChangeArrowheads="1"/>
            </p:cNvSpPr>
            <p:nvPr/>
          </p:nvSpPr>
          <p:spPr bwMode="auto">
            <a:xfrm>
              <a:off x="2874" y="1826"/>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45120" name="Text Box 51"/>
            <p:cNvSpPr txBox="1">
              <a:spLocks noChangeArrowheads="1"/>
            </p:cNvSpPr>
            <p:nvPr/>
          </p:nvSpPr>
          <p:spPr bwMode="auto">
            <a:xfrm>
              <a:off x="3954" y="1827"/>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45121" name="Text Box 54"/>
            <p:cNvSpPr txBox="1">
              <a:spLocks noChangeArrowheads="1"/>
            </p:cNvSpPr>
            <p:nvPr/>
          </p:nvSpPr>
          <p:spPr bwMode="auto">
            <a:xfrm>
              <a:off x="5100" y="1819"/>
              <a:ext cx="25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grpSp>
      <p:grpSp>
        <p:nvGrpSpPr>
          <p:cNvPr id="45105" name="Group 87"/>
          <p:cNvGrpSpPr>
            <a:grpSpLocks/>
          </p:cNvGrpSpPr>
          <p:nvPr/>
        </p:nvGrpSpPr>
        <p:grpSpPr bwMode="auto">
          <a:xfrm>
            <a:off x="1716088" y="3529013"/>
            <a:ext cx="6804025" cy="581025"/>
            <a:chOff x="1071" y="2619"/>
            <a:chExt cx="4286" cy="366"/>
          </a:xfrm>
        </p:grpSpPr>
        <p:sp>
          <p:nvSpPr>
            <p:cNvPr id="45112" name="Text Box 68"/>
            <p:cNvSpPr txBox="1">
              <a:spLocks noChangeArrowheads="1"/>
            </p:cNvSpPr>
            <p:nvPr/>
          </p:nvSpPr>
          <p:spPr bwMode="auto">
            <a:xfrm>
              <a:off x="1071" y="2619"/>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45113" name="Text Box 69"/>
            <p:cNvSpPr txBox="1">
              <a:spLocks noChangeArrowheads="1"/>
            </p:cNvSpPr>
            <p:nvPr/>
          </p:nvSpPr>
          <p:spPr bwMode="auto">
            <a:xfrm>
              <a:off x="1855" y="2620"/>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45114" name="Text Box 70"/>
            <p:cNvSpPr txBox="1">
              <a:spLocks noChangeArrowheads="1"/>
            </p:cNvSpPr>
            <p:nvPr/>
          </p:nvSpPr>
          <p:spPr bwMode="auto">
            <a:xfrm>
              <a:off x="2874" y="2619"/>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45115" name="Text Box 71"/>
            <p:cNvSpPr txBox="1">
              <a:spLocks noChangeArrowheads="1"/>
            </p:cNvSpPr>
            <p:nvPr/>
          </p:nvSpPr>
          <p:spPr bwMode="auto">
            <a:xfrm>
              <a:off x="3954" y="2620"/>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45116" name="Text Box 72"/>
            <p:cNvSpPr txBox="1">
              <a:spLocks noChangeArrowheads="1"/>
            </p:cNvSpPr>
            <p:nvPr/>
          </p:nvSpPr>
          <p:spPr bwMode="auto">
            <a:xfrm>
              <a:off x="5100" y="2620"/>
              <a:ext cx="25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grpSp>
      <p:sp>
        <p:nvSpPr>
          <p:cNvPr id="141386" name="Text Box 74"/>
          <p:cNvSpPr txBox="1">
            <a:spLocks noChangeArrowheads="1"/>
          </p:cNvSpPr>
          <p:nvPr/>
        </p:nvSpPr>
        <p:spPr bwMode="auto">
          <a:xfrm>
            <a:off x="1716088" y="281463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41387" name="Text Box 75"/>
          <p:cNvSpPr txBox="1">
            <a:spLocks noChangeArrowheads="1"/>
          </p:cNvSpPr>
          <p:nvPr/>
        </p:nvSpPr>
        <p:spPr bwMode="auto">
          <a:xfrm>
            <a:off x="2962275" y="281463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41388" name="Text Box 76"/>
          <p:cNvSpPr txBox="1">
            <a:spLocks noChangeArrowheads="1"/>
          </p:cNvSpPr>
          <p:nvPr/>
        </p:nvSpPr>
        <p:spPr bwMode="auto">
          <a:xfrm>
            <a:off x="4578350" y="281463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41389" name="Text Box 77"/>
          <p:cNvSpPr txBox="1">
            <a:spLocks noChangeArrowheads="1"/>
          </p:cNvSpPr>
          <p:nvPr/>
        </p:nvSpPr>
        <p:spPr bwMode="auto">
          <a:xfrm>
            <a:off x="8112125" y="28162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41401" name="Rectangle 89"/>
          <p:cNvSpPr>
            <a:spLocks noChangeArrowheads="1"/>
          </p:cNvSpPr>
          <p:nvPr/>
        </p:nvSpPr>
        <p:spPr bwMode="auto">
          <a:xfrm>
            <a:off x="4424363" y="2324100"/>
            <a:ext cx="733425" cy="1109663"/>
          </a:xfrm>
          <a:prstGeom prst="rect">
            <a:avLst/>
          </a:prstGeom>
          <a:noFill/>
          <a:ln w="38100" cap="sq">
            <a:solidFill>
              <a:srgbClr val="00808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sp>
        <p:nvSpPr>
          <p:cNvPr id="141412" name="Rectangle 100"/>
          <p:cNvSpPr>
            <a:spLocks noGrp="1" noChangeArrowheads="1"/>
          </p:cNvSpPr>
          <p:nvPr>
            <p:ph type="title"/>
          </p:nvPr>
        </p:nvSpPr>
        <p:spPr/>
        <p:txBody>
          <a:bodyPr/>
          <a:lstStyle/>
          <a:p>
            <a:pPr>
              <a:defRPr/>
            </a:pPr>
            <a:r>
              <a:rPr lang="de-DE" altLang="de-DE"/>
              <a:t>Plosive – </a:t>
            </a:r>
            <a:r>
              <a:rPr lang="de-DE" altLang="de-DE">
                <a:solidFill>
                  <a:schemeClr val="accent2"/>
                </a:solidFill>
              </a:rPr>
              <a:t>Frikative</a:t>
            </a:r>
            <a:r>
              <a:rPr lang="de-DE" altLang="de-DE"/>
              <a:t> – Nasale – Vokale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3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3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13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141401"/>
                                        </p:tgtEl>
                                        <p:attrNameLst>
                                          <p:attrName>style.visibility</p:attrName>
                                        </p:attrNameLst>
                                      </p:cBhvr>
                                      <p:to>
                                        <p:strVal val="visible"/>
                                      </p:to>
                                    </p:set>
                                    <p:anim calcmode="lin" valueType="num">
                                      <p:cBhvr>
                                        <p:cTn id="27" dur="5000" fill="hold"/>
                                        <p:tgtEl>
                                          <p:spTgt spid="141401"/>
                                        </p:tgtEl>
                                        <p:attrNameLst>
                                          <p:attrName>ppt_w</p:attrName>
                                        </p:attrNameLst>
                                      </p:cBhvr>
                                      <p:tavLst>
                                        <p:tav tm="0" fmla="#ppt_w*sin(2.5*pi*$)">
                                          <p:val>
                                            <p:fltVal val="0"/>
                                          </p:val>
                                        </p:tav>
                                        <p:tav tm="100000">
                                          <p:val>
                                            <p:fltVal val="1"/>
                                          </p:val>
                                        </p:tav>
                                      </p:tavLst>
                                    </p:anim>
                                    <p:anim calcmode="lin" valueType="num">
                                      <p:cBhvr>
                                        <p:cTn id="28" dur="5000" fill="hold"/>
                                        <p:tgtEl>
                                          <p:spTgt spid="1414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62" grpId="0" autoUpdateAnimBg="0"/>
      <p:bldP spid="141386" grpId="0" autoUpdateAnimBg="0"/>
      <p:bldP spid="141387" grpId="0" autoUpdateAnimBg="0"/>
      <p:bldP spid="141388" grpId="0" autoUpdateAnimBg="0"/>
      <p:bldP spid="141389" grpId="0" autoUpdateAnimBg="0"/>
      <p:bldP spid="14140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defRPr/>
            </a:pPr>
            <a:r>
              <a:rPr lang="de-DE" altLang="de-DE"/>
              <a:t>Affrikaten</a:t>
            </a:r>
          </a:p>
        </p:txBody>
      </p:sp>
      <p:sp>
        <p:nvSpPr>
          <p:cNvPr id="144387" name="Rectangle 3"/>
          <p:cNvSpPr>
            <a:spLocks noGrp="1" noChangeArrowheads="1"/>
          </p:cNvSpPr>
          <p:nvPr>
            <p:ph type="body" idx="1"/>
          </p:nvPr>
        </p:nvSpPr>
        <p:spPr>
          <a:xfrm>
            <a:off x="280988" y="1752600"/>
            <a:ext cx="8634412" cy="4343400"/>
          </a:xfrm>
        </p:spPr>
        <p:txBody>
          <a:bodyPr/>
          <a:lstStyle/>
          <a:p>
            <a:pPr algn="just">
              <a:defRPr/>
            </a:pPr>
            <a:r>
              <a:rPr lang="de-DE" altLang="de-DE" dirty="0">
                <a:cs typeface="Times New Roman" pitchFamily="18" charset="0"/>
              </a:rPr>
              <a:t>Segmente wie </a:t>
            </a:r>
            <a:r>
              <a:rPr lang="de-DE" altLang="de-DE" dirty="0">
                <a:solidFill>
                  <a:schemeClr val="accent2"/>
                </a:solidFill>
                <a:cs typeface="Times New Roman" pitchFamily="18" charset="0"/>
              </a:rPr>
              <a:t>/</a:t>
            </a:r>
            <a:r>
              <a:rPr lang="de-DE" altLang="de-DE" dirty="0" err="1">
                <a:solidFill>
                  <a:schemeClr val="accent2"/>
                </a:solidFill>
                <a:effectLst/>
                <a:cs typeface="Times New Roman" pitchFamily="18" charset="0"/>
              </a:rPr>
              <a:t>p͜f</a:t>
            </a:r>
            <a:r>
              <a:rPr lang="de-DE" altLang="de-DE" dirty="0">
                <a:solidFill>
                  <a:schemeClr val="accent2"/>
                </a:solidFill>
                <a:effectLst/>
                <a:cs typeface="Times New Roman" pitchFamily="18" charset="0"/>
              </a:rPr>
              <a:t> </a:t>
            </a:r>
            <a:r>
              <a:rPr lang="de-DE" altLang="de-DE" dirty="0" err="1">
                <a:solidFill>
                  <a:schemeClr val="accent2"/>
                </a:solidFill>
                <a:effectLst/>
                <a:cs typeface="Times New Roman" pitchFamily="18" charset="0"/>
              </a:rPr>
              <a:t>t͜s</a:t>
            </a:r>
            <a:r>
              <a:rPr lang="de-DE" altLang="de-DE" dirty="0">
                <a:solidFill>
                  <a:schemeClr val="accent2"/>
                </a:solidFill>
                <a:cs typeface="Times New Roman" pitchFamily="18" charset="0"/>
              </a:rPr>
              <a:t>/</a:t>
            </a:r>
            <a:r>
              <a:rPr lang="de-DE" altLang="de-DE" dirty="0">
                <a:cs typeface="Times New Roman" pitchFamily="18" charset="0"/>
              </a:rPr>
              <a:t> im Deutschen oder </a:t>
            </a:r>
            <a:r>
              <a:rPr lang="de-DE" altLang="de-DE" dirty="0">
                <a:solidFill>
                  <a:schemeClr val="accent2"/>
                </a:solidFill>
                <a:latin typeface="SILSophia IPA93" pitchFamily="2" charset="2"/>
                <a:cs typeface="Times New Roman" pitchFamily="18" charset="0"/>
              </a:rPr>
              <a:t>/</a:t>
            </a:r>
            <a:r>
              <a:rPr lang="de-DE" altLang="de-DE" dirty="0" err="1">
                <a:solidFill>
                  <a:schemeClr val="accent2"/>
                </a:solidFill>
                <a:effectLst/>
                <a:cs typeface="Times New Roman" pitchFamily="18" charset="0"/>
              </a:rPr>
              <a:t>t͜ʃ</a:t>
            </a:r>
            <a:r>
              <a:rPr lang="de-DE" altLang="de-DE" dirty="0">
                <a:solidFill>
                  <a:schemeClr val="accent2"/>
                </a:solidFill>
                <a:effectLst/>
                <a:cs typeface="Times New Roman" pitchFamily="18" charset="0"/>
              </a:rPr>
              <a:t> </a:t>
            </a:r>
            <a:r>
              <a:rPr lang="de-DE" altLang="de-DE" dirty="0" err="1">
                <a:solidFill>
                  <a:schemeClr val="accent2"/>
                </a:solidFill>
                <a:effectLst/>
                <a:cs typeface="Times New Roman" pitchFamily="18" charset="0"/>
              </a:rPr>
              <a:t>d͜ʒ</a:t>
            </a:r>
            <a:r>
              <a:rPr lang="de-DE" altLang="de-DE" dirty="0">
                <a:solidFill>
                  <a:schemeClr val="accent2"/>
                </a:solidFill>
                <a:latin typeface="SILSophia IPA93" pitchFamily="2" charset="2"/>
                <a:cs typeface="Times New Roman" pitchFamily="18" charset="0"/>
              </a:rPr>
              <a:t>/</a:t>
            </a:r>
            <a:r>
              <a:rPr lang="de-DE" altLang="de-DE" dirty="0">
                <a:cs typeface="Times New Roman" pitchFamily="18" charset="0"/>
              </a:rPr>
              <a:t> im Englischen sind sowohl Verschlusslaute, als auch als Frikative. Man nennt solche Laute </a:t>
            </a:r>
            <a:r>
              <a:rPr lang="de-DE" altLang="de-DE" dirty="0">
                <a:solidFill>
                  <a:schemeClr val="accent2"/>
                </a:solidFill>
                <a:cs typeface="Times New Roman" pitchFamily="18" charset="0"/>
              </a:rPr>
              <a:t>Affrikaten</a:t>
            </a:r>
            <a:r>
              <a:rPr lang="de-DE" altLang="de-DE" dirty="0">
                <a:cs typeface="Times New Roman" pitchFamily="18" charset="0"/>
              </a:rPr>
              <a:t>. </a:t>
            </a:r>
          </a:p>
          <a:p>
            <a:pPr algn="just">
              <a:defRPr/>
            </a:pPr>
            <a:r>
              <a:rPr lang="de-DE" altLang="de-DE" dirty="0">
                <a:cs typeface="Times New Roman" pitchFamily="18" charset="0"/>
              </a:rPr>
              <a:t>Sie entstehen dadurch, dass die Lösung des Verschlusses nicht abrupt erfolgt, sondern mit Verzögerung, so dass eine längere Phase entsteht, in der die </a:t>
            </a:r>
            <a:r>
              <a:rPr lang="de-DE" altLang="de-DE" dirty="0" err="1">
                <a:cs typeface="Times New Roman" pitchFamily="18" charset="0"/>
              </a:rPr>
              <a:t>Artikulatoren</a:t>
            </a:r>
            <a:r>
              <a:rPr lang="de-DE" altLang="de-DE" dirty="0">
                <a:cs typeface="Times New Roman" pitchFamily="18" charset="0"/>
              </a:rPr>
              <a:t> so angenähert sind, dass sich eine für Reibelaute typische Verengung bildet, durch welche die Luft entweichen kann, wobei hinter der Verengung </a:t>
            </a:r>
            <a:r>
              <a:rPr lang="de-DE" altLang="de-DE" dirty="0">
                <a:solidFill>
                  <a:schemeClr val="accent2"/>
                </a:solidFill>
                <a:cs typeface="Times New Roman" pitchFamily="18" charset="0"/>
              </a:rPr>
              <a:t>Turbulenzen</a:t>
            </a:r>
            <a:r>
              <a:rPr lang="de-DE" altLang="de-DE" dirty="0">
                <a:cs typeface="Times New Roman" pitchFamily="18" charset="0"/>
              </a:rPr>
              <a:t> erzeugt werden.</a:t>
            </a:r>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wipe(left)">
                                      <p:cBhvr>
                                        <p:cTn id="7" dur="500"/>
                                        <p:tgtEl>
                                          <p:spTgt spid="144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Effect transition="in" filter="wipe(left)">
                                      <p:cBhvr>
                                        <p:cTn id="12" dur="500"/>
                                        <p:tgtEl>
                                          <p:spTgt spid="144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defRPr/>
            </a:pPr>
            <a:r>
              <a:rPr lang="de-DE" altLang="de-DE"/>
              <a:t>Affrikaten</a:t>
            </a:r>
          </a:p>
        </p:txBody>
      </p:sp>
      <p:sp>
        <p:nvSpPr>
          <p:cNvPr id="145411" name="Rectangle 3"/>
          <p:cNvSpPr>
            <a:spLocks noGrp="1" noChangeArrowheads="1"/>
          </p:cNvSpPr>
          <p:nvPr>
            <p:ph type="body" idx="1"/>
          </p:nvPr>
        </p:nvSpPr>
        <p:spPr>
          <a:xfrm>
            <a:off x="411163" y="1981200"/>
            <a:ext cx="8482012" cy="4114800"/>
          </a:xfrm>
        </p:spPr>
        <p:txBody>
          <a:bodyPr/>
          <a:lstStyle/>
          <a:p>
            <a:pPr marL="0" indent="0" algn="just">
              <a:buFont typeface="Wingdings 2" pitchFamily="18" charset="2"/>
              <a:buNone/>
              <a:defRPr/>
            </a:pPr>
            <a:r>
              <a:rPr lang="de-DE" altLang="de-DE" dirty="0">
                <a:cs typeface="Times New Roman" pitchFamily="18" charset="0"/>
              </a:rPr>
              <a:t>Affrikaten sind Verschlusslaute mit verzögerter Verschluss-lösung, so dass ein turbulenter Luftstrom erzeugt wird.</a:t>
            </a:r>
          </a:p>
          <a:p>
            <a:pPr marL="0" indent="0" algn="just">
              <a:buFont typeface="Wingdings 2" pitchFamily="18" charset="2"/>
              <a:buNone/>
              <a:defRPr/>
            </a:pPr>
            <a:r>
              <a:rPr lang="de-DE" altLang="de-DE" dirty="0">
                <a:cs typeface="Times New Roman" pitchFamily="18" charset="0"/>
              </a:rPr>
              <a:t>Beispiele: </a:t>
            </a:r>
            <a:br>
              <a:rPr lang="de-DE" altLang="de-DE" dirty="0">
                <a:cs typeface="Times New Roman" pitchFamily="18" charset="0"/>
              </a:rPr>
            </a:br>
            <a:r>
              <a:rPr lang="de-DE" altLang="de-DE" dirty="0">
                <a:cs typeface="Times New Roman" pitchFamily="18" charset="0"/>
              </a:rPr>
              <a:t>engl.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t͜ʃ</a:t>
            </a:r>
            <a:r>
              <a:rPr lang="de-DE" altLang="de-DE" dirty="0">
                <a:solidFill>
                  <a:schemeClr val="accent2"/>
                </a:solidFill>
                <a:cs typeface="Times New Roman" pitchFamily="18" charset="0"/>
              </a:rPr>
              <a:t>, </a:t>
            </a:r>
            <a:r>
              <a:rPr lang="de-DE" altLang="de-DE" dirty="0" err="1">
                <a:solidFill>
                  <a:schemeClr val="accent2"/>
                </a:solidFill>
                <a:cs typeface="Times New Roman" pitchFamily="18" charset="0"/>
              </a:rPr>
              <a:t>d͜ʒ</a:t>
            </a:r>
            <a:r>
              <a:rPr lang="de-DE" altLang="de-DE" dirty="0">
                <a:solidFill>
                  <a:schemeClr val="accent2"/>
                </a:solidFill>
                <a:cs typeface="Times New Roman" pitchFamily="18" charset="0"/>
              </a:rPr>
              <a:t>/</a:t>
            </a:r>
            <a:r>
              <a:rPr lang="de-DE" altLang="de-DE" dirty="0">
                <a:cs typeface="Times New Roman" pitchFamily="18" charset="0"/>
              </a:rPr>
              <a:t>: </a:t>
            </a:r>
            <a:r>
              <a:rPr lang="de-DE" altLang="de-DE" i="1" dirty="0" err="1">
                <a:cs typeface="Times New Roman" pitchFamily="18" charset="0"/>
              </a:rPr>
              <a:t>chin</a:t>
            </a:r>
            <a:r>
              <a:rPr lang="de-DE" altLang="de-DE" i="1" dirty="0">
                <a:cs typeface="Times New Roman" pitchFamily="18" charset="0"/>
              </a:rPr>
              <a:t>, </a:t>
            </a:r>
            <a:r>
              <a:rPr lang="de-DE" altLang="de-DE" i="1" dirty="0" err="1">
                <a:cs typeface="Times New Roman" pitchFamily="18" charset="0"/>
              </a:rPr>
              <a:t>gin</a:t>
            </a:r>
            <a:r>
              <a:rPr lang="de-DE" altLang="de-DE" i="1" dirty="0">
                <a:cs typeface="Times New Roman" pitchFamily="18" charset="0"/>
              </a:rPr>
              <a:t>, </a:t>
            </a:r>
            <a:r>
              <a:rPr lang="de-DE" altLang="de-DE" i="1" dirty="0" err="1">
                <a:cs typeface="Times New Roman" pitchFamily="18" charset="0"/>
              </a:rPr>
              <a:t>batch</a:t>
            </a:r>
            <a:r>
              <a:rPr lang="de-DE" altLang="de-DE" i="1" dirty="0">
                <a:cs typeface="Times New Roman" pitchFamily="18" charset="0"/>
              </a:rPr>
              <a:t>, </a:t>
            </a:r>
            <a:r>
              <a:rPr lang="de-DE" altLang="de-DE" i="1" dirty="0" err="1">
                <a:cs typeface="Times New Roman" pitchFamily="18" charset="0"/>
              </a:rPr>
              <a:t>badge</a:t>
            </a:r>
            <a:endParaRPr lang="de-DE" altLang="de-DE" i="1" dirty="0">
              <a:cs typeface="Times New Roman" pitchFamily="18" charset="0"/>
            </a:endParaRPr>
          </a:p>
          <a:p>
            <a:pPr marL="0" indent="0" algn="just">
              <a:buFont typeface="Wingdings 2" pitchFamily="18" charset="2"/>
              <a:buNone/>
              <a:defRPr/>
            </a:pPr>
            <a:r>
              <a:rPr lang="de-DE" altLang="de-DE" dirty="0">
                <a:cs typeface="Times New Roman" pitchFamily="18" charset="0"/>
              </a:rPr>
              <a:t>deutsch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p͜f</a:t>
            </a:r>
            <a:r>
              <a:rPr lang="de-DE" altLang="de-DE" dirty="0">
                <a:solidFill>
                  <a:schemeClr val="accent2"/>
                </a:solidFill>
                <a:cs typeface="Times New Roman" pitchFamily="18" charset="0"/>
              </a:rPr>
              <a:t>, </a:t>
            </a:r>
            <a:r>
              <a:rPr lang="de-DE" altLang="de-DE" dirty="0" err="1">
                <a:solidFill>
                  <a:schemeClr val="accent2"/>
                </a:solidFill>
                <a:cs typeface="Times New Roman" pitchFamily="18" charset="0"/>
              </a:rPr>
              <a:t>t͜s</a:t>
            </a:r>
            <a:r>
              <a:rPr lang="de-DE" altLang="de-DE" dirty="0">
                <a:solidFill>
                  <a:schemeClr val="accent2"/>
                </a:solidFill>
                <a:cs typeface="Times New Roman" pitchFamily="18" charset="0"/>
              </a:rPr>
              <a:t>/</a:t>
            </a:r>
            <a:r>
              <a:rPr lang="de-DE" altLang="de-DE" dirty="0">
                <a:cs typeface="Times New Roman" pitchFamily="18" charset="0"/>
              </a:rPr>
              <a:t>: </a:t>
            </a:r>
            <a:r>
              <a:rPr lang="de-DE" altLang="de-DE" i="1" dirty="0">
                <a:cs typeface="Times New Roman" pitchFamily="18" charset="0"/>
              </a:rPr>
              <a:t>Pfahl</a:t>
            </a:r>
            <a:r>
              <a:rPr lang="de-DE" altLang="de-DE" dirty="0">
                <a:cs typeface="Times New Roman" pitchFamily="18" charset="0"/>
              </a:rPr>
              <a:t> (vs. </a:t>
            </a:r>
            <a:r>
              <a:rPr lang="de-DE" altLang="de-DE" i="1" dirty="0">
                <a:cs typeface="Times New Roman" pitchFamily="18" charset="0"/>
              </a:rPr>
              <a:t>fahl</a:t>
            </a:r>
            <a:r>
              <a:rPr lang="de-DE" altLang="de-DE" dirty="0">
                <a:cs typeface="Times New Roman" pitchFamily="18" charset="0"/>
              </a:rPr>
              <a:t>), </a:t>
            </a:r>
            <a:r>
              <a:rPr lang="de-DE" altLang="de-DE" i="1" dirty="0">
                <a:cs typeface="Times New Roman" pitchFamily="18" charset="0"/>
              </a:rPr>
              <a:t>Katze</a:t>
            </a:r>
            <a:r>
              <a:rPr lang="de-DE" altLang="de-DE" dirty="0">
                <a:cs typeface="Times New Roman" pitchFamily="18" charset="0"/>
              </a:rPr>
              <a:t> (vs. </a:t>
            </a:r>
            <a:r>
              <a:rPr lang="de-DE" altLang="de-DE" i="1" dirty="0">
                <a:cs typeface="Times New Roman" pitchFamily="18" charset="0"/>
              </a:rPr>
              <a:t>Kasse</a:t>
            </a:r>
            <a:r>
              <a:rPr lang="de-DE" altLang="de-DE" dirty="0">
                <a:cs typeface="Times New Roman" pitchFamily="18" charset="0"/>
              </a:rPr>
              <a:t>)</a:t>
            </a:r>
          </a:p>
          <a:p>
            <a:pPr marL="0" indent="0" algn="just">
              <a:buFont typeface="Wingdings 2" pitchFamily="18" charset="2"/>
              <a:buNone/>
              <a:defRPr/>
            </a:pPr>
            <a:r>
              <a:rPr lang="de-DE" altLang="de-DE" dirty="0">
                <a:cs typeface="Times New Roman" pitchFamily="18" charset="0"/>
              </a:rPr>
              <a:t>Unter </a:t>
            </a:r>
            <a:r>
              <a:rPr lang="de-DE" altLang="de-DE" dirty="0">
                <a:solidFill>
                  <a:schemeClr val="accent2"/>
                </a:solidFill>
                <a:cs typeface="Times New Roman" pitchFamily="18" charset="0"/>
              </a:rPr>
              <a:t>phonologischen</a:t>
            </a:r>
            <a:r>
              <a:rPr lang="de-DE" altLang="de-DE" dirty="0">
                <a:cs typeface="Times New Roman" pitchFamily="18" charset="0"/>
              </a:rPr>
              <a:t> Gesichtspunkten (im Gegensatz zu </a:t>
            </a:r>
            <a:r>
              <a:rPr lang="de-DE" altLang="de-DE" dirty="0">
                <a:solidFill>
                  <a:schemeClr val="accent2"/>
                </a:solidFill>
                <a:cs typeface="Times New Roman" pitchFamily="18" charset="0"/>
              </a:rPr>
              <a:t>phonetisch</a:t>
            </a:r>
            <a:r>
              <a:rPr lang="de-DE" altLang="de-DE" dirty="0">
                <a:cs typeface="Times New Roman" pitchFamily="18" charset="0"/>
              </a:rPr>
              <a:t>) können Affrikaten entweder als phonematische Einheiten behandelt werden, die an paradigmatischen Oppositionen wie </a:t>
            </a:r>
            <a:r>
              <a:rPr lang="de-DE" altLang="de-DE" i="1" dirty="0" err="1">
                <a:solidFill>
                  <a:schemeClr val="accent2"/>
                </a:solidFill>
                <a:cs typeface="Times New Roman" pitchFamily="18" charset="0"/>
              </a:rPr>
              <a:t>tip:chip</a:t>
            </a:r>
            <a:r>
              <a:rPr lang="de-DE" altLang="de-DE" i="1" dirty="0">
                <a:solidFill>
                  <a:schemeClr val="accent2"/>
                </a:solidFill>
                <a:cs typeface="Times New Roman" pitchFamily="18" charset="0"/>
              </a:rPr>
              <a:t>, </a:t>
            </a:r>
            <a:r>
              <a:rPr lang="de-DE" altLang="de-DE" i="1" dirty="0" err="1">
                <a:solidFill>
                  <a:schemeClr val="accent2"/>
                </a:solidFill>
                <a:cs typeface="Times New Roman" pitchFamily="18" charset="0"/>
              </a:rPr>
              <a:t>ship:chip</a:t>
            </a:r>
            <a:r>
              <a:rPr lang="de-DE" altLang="de-DE" dirty="0">
                <a:cs typeface="Times New Roman" pitchFamily="18" charset="0"/>
              </a:rPr>
              <a:t> etc. teilhaben, oder als </a:t>
            </a:r>
            <a:r>
              <a:rPr lang="de-DE" altLang="de-DE" dirty="0" err="1">
                <a:cs typeface="Times New Roman" pitchFamily="18" charset="0"/>
              </a:rPr>
              <a:t>Phonemsequenzen</a:t>
            </a:r>
            <a:r>
              <a:rPr lang="de-DE" altLang="de-DE" dirty="0">
                <a:cs typeface="Times New Roman" pitchFamily="18" charset="0"/>
              </a:rPr>
              <a:t> wie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t+ʃ</a:t>
            </a:r>
            <a:r>
              <a:rPr lang="de-DE" altLang="de-DE" dirty="0">
                <a:solidFill>
                  <a:schemeClr val="accent2"/>
                </a:solidFill>
                <a:cs typeface="Times New Roman" pitchFamily="18" charset="0"/>
              </a:rPr>
              <a:t>/</a:t>
            </a:r>
            <a:r>
              <a:rPr lang="de-DE" altLang="de-DE" dirty="0">
                <a:cs typeface="Times New Roman" pitchFamily="18" charset="0"/>
              </a:rPr>
              <a:t> oder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d+ʒ</a:t>
            </a:r>
            <a:r>
              <a:rPr lang="de-DE" altLang="de-DE" dirty="0">
                <a:solidFill>
                  <a:schemeClr val="accent2"/>
                </a:solidFill>
                <a:cs typeface="Times New Roman" pitchFamily="18" charset="0"/>
              </a:rPr>
              <a:t>/</a:t>
            </a:r>
            <a:endParaRPr lang="de-DE" altLang="de-DE"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defRPr/>
            </a:pPr>
            <a:r>
              <a:rPr lang="de-DE" altLang="de-DE"/>
              <a:t>Affrikaten</a:t>
            </a:r>
          </a:p>
        </p:txBody>
      </p:sp>
      <p:sp>
        <p:nvSpPr>
          <p:cNvPr id="147459" name="Rectangle 3"/>
          <p:cNvSpPr>
            <a:spLocks noGrp="1" noChangeArrowheads="1"/>
          </p:cNvSpPr>
          <p:nvPr>
            <p:ph type="body" idx="1"/>
          </p:nvPr>
        </p:nvSpPr>
        <p:spPr>
          <a:xfrm>
            <a:off x="392113" y="1981200"/>
            <a:ext cx="8501062" cy="4114800"/>
          </a:xfrm>
        </p:spPr>
        <p:txBody>
          <a:bodyPr/>
          <a:lstStyle/>
          <a:p>
            <a:pPr marL="0" indent="0" algn="just">
              <a:spcBef>
                <a:spcPct val="30000"/>
              </a:spcBef>
              <a:buFont typeface="Wingdings 2" pitchFamily="18" charset="2"/>
              <a:buNone/>
              <a:defRPr/>
            </a:pPr>
            <a:r>
              <a:rPr lang="de-DE" altLang="de-DE" dirty="0">
                <a:cs typeface="Times New Roman" pitchFamily="18" charset="0"/>
              </a:rPr>
              <a:t>Welche Analyse vorzuziehen ist h</a:t>
            </a:r>
            <a:r>
              <a:rPr lang="de-DE" altLang="de-DE" dirty="0">
                <a:latin typeface="Arial"/>
                <a:cs typeface="Times New Roman" pitchFamily="18" charset="0"/>
              </a:rPr>
              <a:t>ä</a:t>
            </a:r>
            <a:r>
              <a:rPr lang="de-DE" altLang="de-DE" dirty="0">
                <a:cs typeface="Times New Roman" pitchFamily="18" charset="0"/>
              </a:rPr>
              <a:t>ngt u.a. von der phono-logischen Gesamtstruktur der betroffenen Sprachen ab, insbesondere von ihrer syntagmatischen Struktur. </a:t>
            </a:r>
          </a:p>
          <a:p>
            <a:pPr marL="0" indent="0" algn="just">
              <a:spcBef>
                <a:spcPct val="30000"/>
              </a:spcBef>
              <a:buFont typeface="Wingdings 2" pitchFamily="18" charset="2"/>
              <a:buNone/>
              <a:defRPr/>
            </a:pPr>
            <a:r>
              <a:rPr lang="de-DE" altLang="de-DE" dirty="0">
                <a:cs typeface="Times New Roman" pitchFamily="18" charset="0"/>
              </a:rPr>
              <a:t>Im Englischen z.B. w</a:t>
            </a:r>
            <a:r>
              <a:rPr lang="de-DE" altLang="de-DE" dirty="0">
                <a:latin typeface="Arial"/>
                <a:cs typeface="Times New Roman" pitchFamily="18" charset="0"/>
              </a:rPr>
              <a:t>ä</a:t>
            </a:r>
            <a:r>
              <a:rPr lang="de-DE" altLang="de-DE" dirty="0">
                <a:cs typeface="Times New Roman" pitchFamily="18" charset="0"/>
              </a:rPr>
              <a:t>re es unklug, die Affrikaten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t͜ʃ</a:t>
            </a:r>
            <a:r>
              <a:rPr lang="de-DE" altLang="de-DE" dirty="0">
                <a:solidFill>
                  <a:schemeClr val="accent2"/>
                </a:solidFill>
                <a:cs typeface="Times New Roman" pitchFamily="18" charset="0"/>
              </a:rPr>
              <a:t>, </a:t>
            </a:r>
            <a:r>
              <a:rPr lang="de-DE" altLang="de-DE" dirty="0" err="1">
                <a:solidFill>
                  <a:schemeClr val="accent2"/>
                </a:solidFill>
                <a:cs typeface="Times New Roman" pitchFamily="18" charset="0"/>
              </a:rPr>
              <a:t>d͜ʒ</a:t>
            </a:r>
            <a:r>
              <a:rPr lang="de-DE" altLang="de-DE" dirty="0">
                <a:solidFill>
                  <a:schemeClr val="accent2"/>
                </a:solidFill>
                <a:cs typeface="Times New Roman" pitchFamily="18" charset="0"/>
              </a:rPr>
              <a:t>/</a:t>
            </a:r>
            <a:r>
              <a:rPr lang="de-DE" altLang="de-DE" dirty="0">
                <a:cs typeface="Times New Roman" pitchFamily="18" charset="0"/>
              </a:rPr>
              <a:t> im Silbenanlaut als </a:t>
            </a:r>
            <a:r>
              <a:rPr lang="de-DE" altLang="de-DE" dirty="0" err="1">
                <a:cs typeface="Times New Roman" pitchFamily="18" charset="0"/>
              </a:rPr>
              <a:t>Phonemsequenzen</a:t>
            </a:r>
            <a:r>
              <a:rPr lang="de-DE" altLang="de-DE" dirty="0">
                <a:cs typeface="Times New Roman" pitchFamily="18" charset="0"/>
              </a:rPr>
              <a:t> zu betrachten.</a:t>
            </a:r>
          </a:p>
          <a:p>
            <a:pPr marL="0" indent="0" algn="just">
              <a:spcBef>
                <a:spcPct val="30000"/>
              </a:spcBef>
              <a:buFont typeface="Wingdings 2" pitchFamily="18" charset="2"/>
              <a:buNone/>
              <a:defRPr/>
            </a:pPr>
            <a:r>
              <a:rPr lang="de-DE" altLang="de-DE" dirty="0">
                <a:cs typeface="Times New Roman" pitchFamily="18" charset="0"/>
              </a:rPr>
              <a:t>Abgesehen von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sp</a:t>
            </a:r>
            <a:r>
              <a:rPr lang="de-DE" altLang="de-DE" dirty="0">
                <a:solidFill>
                  <a:schemeClr val="accent2"/>
                </a:solidFill>
                <a:cs typeface="Times New Roman" pitchFamily="18" charset="0"/>
              </a:rPr>
              <a:t> </a:t>
            </a:r>
            <a:r>
              <a:rPr lang="de-DE" altLang="de-DE" dirty="0" err="1">
                <a:solidFill>
                  <a:schemeClr val="accent2"/>
                </a:solidFill>
                <a:cs typeface="Times New Roman" pitchFamily="18" charset="0"/>
              </a:rPr>
              <a:t>st</a:t>
            </a:r>
            <a:r>
              <a:rPr lang="de-DE" altLang="de-DE" dirty="0">
                <a:solidFill>
                  <a:schemeClr val="accent2"/>
                </a:solidFill>
                <a:cs typeface="Times New Roman" pitchFamily="18" charset="0"/>
              </a:rPr>
              <a:t> </a:t>
            </a:r>
            <a:r>
              <a:rPr lang="de-DE" altLang="de-DE" dirty="0" err="1">
                <a:solidFill>
                  <a:schemeClr val="accent2"/>
                </a:solidFill>
                <a:cs typeface="Times New Roman" pitchFamily="18" charset="0"/>
              </a:rPr>
              <a:t>sk</a:t>
            </a:r>
            <a:r>
              <a:rPr lang="de-DE" altLang="de-DE" dirty="0">
                <a:solidFill>
                  <a:schemeClr val="accent2"/>
                </a:solidFill>
                <a:cs typeface="Times New Roman" pitchFamily="18" charset="0"/>
              </a:rPr>
              <a:t>/</a:t>
            </a:r>
            <a:r>
              <a:rPr lang="de-DE" altLang="de-DE" dirty="0">
                <a:cs typeface="Times New Roman" pitchFamily="18" charset="0"/>
              </a:rPr>
              <a:t>, die einen Sonderstatus haben, sind im Englischen Anlautkombinationen aus zwei </a:t>
            </a:r>
            <a:r>
              <a:rPr lang="de-DE" altLang="de-DE" dirty="0" err="1">
                <a:cs typeface="Times New Roman" pitchFamily="18" charset="0"/>
              </a:rPr>
              <a:t>Obstru</a:t>
            </a:r>
            <a:r>
              <a:rPr lang="de-DE" altLang="de-DE" dirty="0">
                <a:cs typeface="Times New Roman" pitchFamily="18" charset="0"/>
              </a:rPr>
              <a:t>-enten (Konsonanten mit dem Merkmal </a:t>
            </a:r>
            <a:r>
              <a:rPr lang="de-DE" altLang="de-DE" dirty="0">
                <a:solidFill>
                  <a:schemeClr val="accent2"/>
                </a:solidFill>
                <a:cs typeface="Times New Roman" pitchFamily="18" charset="0"/>
              </a:rPr>
              <a:t>[</a:t>
            </a:r>
            <a:r>
              <a:rPr lang="de-DE" altLang="de-DE" dirty="0">
                <a:solidFill>
                  <a:schemeClr val="accent2"/>
                </a:solidFill>
                <a:latin typeface="Arial"/>
                <a:cs typeface="Times New Roman" pitchFamily="18" charset="0"/>
              </a:rPr>
              <a:t>–</a:t>
            </a:r>
            <a:r>
              <a:rPr lang="de-DE" altLang="de-DE" dirty="0" err="1">
                <a:solidFill>
                  <a:schemeClr val="accent2"/>
                </a:solidFill>
                <a:cs typeface="Times New Roman" pitchFamily="18" charset="0"/>
              </a:rPr>
              <a:t>sonorant</a:t>
            </a:r>
            <a:r>
              <a:rPr lang="de-DE" altLang="de-DE" dirty="0">
                <a:solidFill>
                  <a:schemeClr val="accent2"/>
                </a:solidFill>
                <a:cs typeface="Times New Roman" pitchFamily="18" charset="0"/>
              </a:rPr>
              <a:t>]</a:t>
            </a:r>
            <a:r>
              <a:rPr lang="de-DE" altLang="de-DE" dirty="0">
                <a:cs typeface="Times New Roman" pitchFamily="18" charset="0"/>
              </a:rPr>
              <a:t>) nicht m</a:t>
            </a:r>
            <a:r>
              <a:rPr lang="de-DE" altLang="de-DE" dirty="0">
                <a:latin typeface="Arial"/>
                <a:cs typeface="Times New Roman" pitchFamily="18" charset="0"/>
              </a:rPr>
              <a:t>ö</a:t>
            </a:r>
            <a:r>
              <a:rPr lang="de-DE" altLang="de-DE" dirty="0">
                <a:cs typeface="Times New Roman" pitchFamily="18" charset="0"/>
              </a:rPr>
              <a:t>glich.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wipe(left)">
                                      <p:cBhvr>
                                        <p:cTn id="7" dur="500"/>
                                        <p:tgtEl>
                                          <p:spTgt spid="147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wipe(left)">
                                      <p:cBhvr>
                                        <p:cTn id="12" dur="500"/>
                                        <p:tgtEl>
                                          <p:spTgt spid="147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Effect transition="in" filter="wipe(left)">
                                      <p:cBhvr>
                                        <p:cTn id="17" dur="500"/>
                                        <p:tgtEl>
                                          <p:spTgt spid="147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defRPr/>
            </a:pPr>
            <a:r>
              <a:rPr lang="de-DE" altLang="de-DE"/>
              <a:t>Affrikaten</a:t>
            </a:r>
          </a:p>
        </p:txBody>
      </p:sp>
      <p:sp>
        <p:nvSpPr>
          <p:cNvPr id="148483" name="Rectangle 3"/>
          <p:cNvSpPr>
            <a:spLocks noGrp="1" noChangeArrowheads="1"/>
          </p:cNvSpPr>
          <p:nvPr>
            <p:ph type="body" idx="1"/>
          </p:nvPr>
        </p:nvSpPr>
        <p:spPr>
          <a:xfrm>
            <a:off x="411163" y="1638300"/>
            <a:ext cx="8482012" cy="4622800"/>
          </a:xfrm>
        </p:spPr>
        <p:txBody>
          <a:bodyPr/>
          <a:lstStyle/>
          <a:p>
            <a:pPr marL="0" indent="0" algn="just">
              <a:spcBef>
                <a:spcPct val="30000"/>
              </a:spcBef>
              <a:buFont typeface="Wingdings 2" pitchFamily="18" charset="2"/>
              <a:buNone/>
              <a:defRPr/>
            </a:pPr>
            <a:r>
              <a:rPr lang="de-DE" altLang="de-DE" dirty="0">
                <a:cs typeface="Times New Roman" pitchFamily="18" charset="0"/>
              </a:rPr>
              <a:t>Die Analyse der englischen Affrikaten als </a:t>
            </a:r>
            <a:r>
              <a:rPr lang="de-DE" altLang="de-DE" dirty="0" err="1">
                <a:cs typeface="Times New Roman" pitchFamily="18" charset="0"/>
              </a:rPr>
              <a:t>Phonemfolgen</a:t>
            </a:r>
            <a:r>
              <a:rPr lang="de-DE" altLang="de-DE" dirty="0">
                <a:cs typeface="Times New Roman" pitchFamily="18" charset="0"/>
              </a:rPr>
              <a:t>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t+ʃ</a:t>
            </a:r>
            <a:r>
              <a:rPr lang="de-DE" altLang="de-DE" dirty="0">
                <a:solidFill>
                  <a:schemeClr val="accent2"/>
                </a:solidFill>
                <a:cs typeface="Times New Roman" pitchFamily="18" charset="0"/>
              </a:rPr>
              <a:t>/</a:t>
            </a:r>
            <a:r>
              <a:rPr lang="de-DE" altLang="de-DE" dirty="0">
                <a:cs typeface="Times New Roman" pitchFamily="18" charset="0"/>
              </a:rPr>
              <a:t> oder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d+ʒ</a:t>
            </a:r>
            <a:r>
              <a:rPr lang="de-DE" altLang="de-DE" dirty="0">
                <a:solidFill>
                  <a:schemeClr val="accent2"/>
                </a:solidFill>
                <a:cs typeface="Times New Roman" pitchFamily="18" charset="0"/>
              </a:rPr>
              <a:t>/</a:t>
            </a:r>
            <a:r>
              <a:rPr lang="de-DE" altLang="de-DE" dirty="0">
                <a:cs typeface="Times New Roman" pitchFamily="18" charset="0"/>
              </a:rPr>
              <a:t> (mithin als Sequenzen von </a:t>
            </a:r>
            <a:r>
              <a:rPr lang="de-DE" altLang="de-DE" dirty="0">
                <a:solidFill>
                  <a:schemeClr val="accent2"/>
                </a:solidFill>
                <a:cs typeface="Times New Roman" pitchFamily="18" charset="0"/>
              </a:rPr>
              <a:t>[</a:t>
            </a:r>
            <a:r>
              <a:rPr lang="de-DE" altLang="de-DE" dirty="0">
                <a:solidFill>
                  <a:schemeClr val="accent2"/>
                </a:solidFill>
                <a:latin typeface="Arial"/>
                <a:cs typeface="Times New Roman" pitchFamily="18" charset="0"/>
              </a:rPr>
              <a:t>–</a:t>
            </a:r>
            <a:r>
              <a:rPr lang="de-DE" altLang="de-DE" dirty="0" err="1">
                <a:solidFill>
                  <a:schemeClr val="accent2"/>
                </a:solidFill>
                <a:cs typeface="Times New Roman" pitchFamily="18" charset="0"/>
              </a:rPr>
              <a:t>sonorant</a:t>
            </a:r>
            <a:r>
              <a:rPr lang="de-DE" altLang="de-DE" dirty="0">
                <a:solidFill>
                  <a:schemeClr val="accent2"/>
                </a:solidFill>
                <a:cs typeface="Times New Roman" pitchFamily="18" charset="0"/>
              </a:rPr>
              <a:t>]</a:t>
            </a:r>
            <a:br>
              <a:rPr lang="de-DE" altLang="de-DE" dirty="0">
                <a:solidFill>
                  <a:schemeClr val="accent2"/>
                </a:solidFill>
                <a:cs typeface="Times New Roman" pitchFamily="18" charset="0"/>
              </a:rPr>
            </a:br>
            <a:r>
              <a:rPr lang="de-DE" altLang="de-DE" dirty="0">
                <a:solidFill>
                  <a:schemeClr val="accent2"/>
                </a:solidFill>
                <a:cs typeface="Times New Roman" pitchFamily="18" charset="0"/>
              </a:rPr>
              <a:t>[</a:t>
            </a:r>
            <a:r>
              <a:rPr lang="de-DE" altLang="de-DE" dirty="0">
                <a:solidFill>
                  <a:schemeClr val="accent2"/>
                </a:solidFill>
                <a:latin typeface="Arial"/>
                <a:cs typeface="Times New Roman" pitchFamily="18" charset="0"/>
              </a:rPr>
              <a:t>–</a:t>
            </a:r>
            <a:r>
              <a:rPr lang="de-DE" altLang="de-DE" dirty="0" err="1">
                <a:solidFill>
                  <a:schemeClr val="accent2"/>
                </a:solidFill>
                <a:cs typeface="Times New Roman" pitchFamily="18" charset="0"/>
              </a:rPr>
              <a:t>sonorant</a:t>
            </a:r>
            <a:r>
              <a:rPr lang="de-DE" altLang="de-DE" dirty="0">
                <a:solidFill>
                  <a:schemeClr val="accent2"/>
                </a:solidFill>
                <a:cs typeface="Times New Roman" pitchFamily="18" charset="0"/>
              </a:rPr>
              <a:t>]</a:t>
            </a:r>
            <a:r>
              <a:rPr lang="de-DE" altLang="de-DE" dirty="0">
                <a:cs typeface="Times New Roman" pitchFamily="18" charset="0"/>
              </a:rPr>
              <a:t>) w</a:t>
            </a:r>
            <a:r>
              <a:rPr lang="de-DE" altLang="de-DE" dirty="0">
                <a:latin typeface="Arial"/>
                <a:cs typeface="Times New Roman" pitchFamily="18" charset="0"/>
              </a:rPr>
              <a:t>ü</a:t>
            </a:r>
            <a:r>
              <a:rPr lang="de-DE" altLang="de-DE" dirty="0">
                <a:cs typeface="Times New Roman" pitchFamily="18" charset="0"/>
              </a:rPr>
              <a:t>rde diesem allgemeinen Strukturprinzip widersprechen. Au</a:t>
            </a:r>
            <a:r>
              <a:rPr lang="de-DE" altLang="de-DE" dirty="0">
                <a:latin typeface="Arial"/>
                <a:cs typeface="Times New Roman" pitchFamily="18" charset="0"/>
              </a:rPr>
              <a:t>ß</a:t>
            </a:r>
            <a:r>
              <a:rPr lang="de-DE" altLang="de-DE" dirty="0">
                <a:cs typeface="Times New Roman" pitchFamily="18" charset="0"/>
              </a:rPr>
              <a:t>erdem sind die Affrikaten historisch gesehen jedenfalls zum Teil aus palatalen Plosivlauten entstanden (in anderen F</a:t>
            </a:r>
            <a:r>
              <a:rPr lang="de-DE" altLang="de-DE" dirty="0">
                <a:latin typeface="Arial"/>
                <a:cs typeface="Times New Roman" pitchFamily="18" charset="0"/>
              </a:rPr>
              <a:t>ä</a:t>
            </a:r>
            <a:r>
              <a:rPr lang="de-DE" altLang="de-DE" dirty="0">
                <a:cs typeface="Times New Roman" pitchFamily="18" charset="0"/>
              </a:rPr>
              <a:t>llen durch Entlehnung aus dem Franz</a:t>
            </a:r>
            <a:r>
              <a:rPr lang="de-DE" altLang="de-DE" dirty="0">
                <a:latin typeface="Arial"/>
                <a:cs typeface="Times New Roman" pitchFamily="18" charset="0"/>
              </a:rPr>
              <a:t>ö</a:t>
            </a:r>
            <a:r>
              <a:rPr lang="de-DE" altLang="de-DE" dirty="0">
                <a:cs typeface="Times New Roman" pitchFamily="18" charset="0"/>
              </a:rPr>
              <a:t>sischen). </a:t>
            </a:r>
          </a:p>
          <a:p>
            <a:pPr marL="0" indent="0" algn="just">
              <a:spcBef>
                <a:spcPct val="30000"/>
              </a:spcBef>
              <a:buFont typeface="Wingdings 2" pitchFamily="18" charset="2"/>
              <a:buNone/>
              <a:defRPr/>
            </a:pPr>
            <a:r>
              <a:rPr lang="de-DE" altLang="de-DE" dirty="0">
                <a:cs typeface="Times New Roman" pitchFamily="18" charset="0"/>
              </a:rPr>
              <a:t>Umgekehrt sind im Deutschen die Affrikaten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p͜f</a:t>
            </a:r>
            <a:r>
              <a:rPr lang="de-DE" altLang="de-DE" dirty="0">
                <a:solidFill>
                  <a:schemeClr val="accent2"/>
                </a:solidFill>
                <a:cs typeface="Times New Roman" pitchFamily="18" charset="0"/>
              </a:rPr>
              <a:t>/</a:t>
            </a:r>
            <a:r>
              <a:rPr lang="de-DE" altLang="de-DE" dirty="0">
                <a:cs typeface="Times New Roman" pitchFamily="18" charset="0"/>
              </a:rPr>
              <a:t> bzw.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t͜s</a:t>
            </a:r>
            <a:r>
              <a:rPr lang="de-DE" altLang="de-DE" dirty="0">
                <a:solidFill>
                  <a:schemeClr val="accent2"/>
                </a:solidFill>
                <a:cs typeface="Times New Roman" pitchFamily="18" charset="0"/>
              </a:rPr>
              <a:t>/</a:t>
            </a:r>
            <a:r>
              <a:rPr lang="de-DE" altLang="de-DE" dirty="0">
                <a:cs typeface="Times New Roman" pitchFamily="18" charset="0"/>
              </a:rPr>
              <a:t> aus </a:t>
            </a:r>
            <a:r>
              <a:rPr lang="de-DE" altLang="de-DE" dirty="0">
                <a:solidFill>
                  <a:schemeClr val="accent2"/>
                </a:solidFill>
                <a:cs typeface="Times New Roman" pitchFamily="18" charset="0"/>
              </a:rPr>
              <a:t>/p/</a:t>
            </a:r>
            <a:r>
              <a:rPr lang="de-DE" altLang="de-DE" dirty="0">
                <a:cs typeface="Times New Roman" pitchFamily="18" charset="0"/>
              </a:rPr>
              <a:t> bzw. </a:t>
            </a:r>
            <a:r>
              <a:rPr lang="de-DE" altLang="de-DE" dirty="0">
                <a:solidFill>
                  <a:schemeClr val="accent2"/>
                </a:solidFill>
                <a:cs typeface="Times New Roman" pitchFamily="18" charset="0"/>
              </a:rPr>
              <a:t>/t/</a:t>
            </a:r>
            <a:r>
              <a:rPr lang="de-DE" altLang="de-DE" dirty="0">
                <a:cs typeface="Times New Roman" pitchFamily="18" charset="0"/>
              </a:rPr>
              <a:t> entstanden (so noch heute im Nieder-deutschen) und k</a:t>
            </a:r>
            <a:r>
              <a:rPr lang="de-DE" altLang="de-DE" dirty="0">
                <a:latin typeface="Arial"/>
                <a:cs typeface="Times New Roman" pitchFamily="18" charset="0"/>
              </a:rPr>
              <a:t>ö</a:t>
            </a:r>
            <a:r>
              <a:rPr lang="de-DE" altLang="de-DE" dirty="0">
                <a:cs typeface="Times New Roman" pitchFamily="18" charset="0"/>
              </a:rPr>
              <a:t>nnen wie Plosive Anlautverbindungen mit den Liquiden </a:t>
            </a:r>
            <a:r>
              <a:rPr lang="de-DE" altLang="de-DE" dirty="0">
                <a:solidFill>
                  <a:schemeClr val="accent2"/>
                </a:solidFill>
                <a:cs typeface="Times New Roman" pitchFamily="18" charset="0"/>
              </a:rPr>
              <a:t>/l, r/</a:t>
            </a:r>
            <a:r>
              <a:rPr lang="de-DE" altLang="de-DE" dirty="0">
                <a:cs typeface="Times New Roman" pitchFamily="18" charset="0"/>
              </a:rPr>
              <a:t> eingehen (z.B.: </a:t>
            </a:r>
            <a:r>
              <a:rPr lang="de-DE" altLang="de-DE" i="1" dirty="0">
                <a:solidFill>
                  <a:schemeClr val="accent2"/>
                </a:solidFill>
                <a:cs typeface="Times New Roman" pitchFamily="18" charset="0"/>
              </a:rPr>
              <a:t>Pflug</a:t>
            </a:r>
            <a:r>
              <a:rPr lang="de-DE" altLang="de-DE" i="1" dirty="0">
                <a:cs typeface="Times New Roman" pitchFamily="18" charset="0"/>
              </a:rPr>
              <a:t>, </a:t>
            </a:r>
            <a:r>
              <a:rPr lang="de-DE" altLang="de-DE" i="1" dirty="0">
                <a:solidFill>
                  <a:schemeClr val="accent2"/>
                </a:solidFill>
                <a:cs typeface="Times New Roman" pitchFamily="18" charset="0"/>
              </a:rPr>
              <a:t>Pfriem</a:t>
            </a:r>
            <a:r>
              <a:rPr lang="de-DE" altLang="de-DE" dirty="0">
                <a:cs typeface="Times New Roman" pitchFamily="18" charset="0"/>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defRPr/>
            </a:pPr>
            <a:r>
              <a:rPr lang="de-DE" altLang="de-DE"/>
              <a:t>Affrikaten</a:t>
            </a:r>
          </a:p>
        </p:txBody>
      </p:sp>
      <p:sp>
        <p:nvSpPr>
          <p:cNvPr id="150531" name="Rectangle 3"/>
          <p:cNvSpPr>
            <a:spLocks noGrp="1" noChangeArrowheads="1"/>
          </p:cNvSpPr>
          <p:nvPr>
            <p:ph type="body" idx="1"/>
          </p:nvPr>
        </p:nvSpPr>
        <p:spPr>
          <a:xfrm>
            <a:off x="773113" y="1981200"/>
            <a:ext cx="8120062" cy="3770313"/>
          </a:xfrm>
        </p:spPr>
        <p:txBody>
          <a:bodyPr/>
          <a:lstStyle/>
          <a:p>
            <a:pPr marL="0" indent="0" algn="just">
              <a:buFont typeface="Wingdings 2" pitchFamily="18" charset="2"/>
              <a:buNone/>
              <a:defRPr/>
            </a:pPr>
            <a:r>
              <a:rPr lang="de-DE" altLang="de-DE">
                <a:cs typeface="Times New Roman" pitchFamily="18" charset="0"/>
              </a:rPr>
              <a:t>Wenn Affrikaten nicht als Sequenzen aufgefasst werden, ben</a:t>
            </a:r>
            <a:r>
              <a:rPr lang="de-DE" altLang="de-DE">
                <a:latin typeface="Arial"/>
                <a:cs typeface="Times New Roman" pitchFamily="18" charset="0"/>
              </a:rPr>
              <a:t>ö</a:t>
            </a:r>
            <a:r>
              <a:rPr lang="de-DE" altLang="de-DE">
                <a:cs typeface="Times New Roman" pitchFamily="18" charset="0"/>
              </a:rPr>
              <a:t>tigen wir ein Attribut, das Affrikaten von Plosiven unterscheidet. Phonetisch betrachtet ist f</a:t>
            </a:r>
            <a:r>
              <a:rPr lang="de-DE" altLang="de-DE">
                <a:latin typeface="Arial"/>
                <a:cs typeface="Times New Roman" pitchFamily="18" charset="0"/>
              </a:rPr>
              <a:t>ü</a:t>
            </a:r>
            <a:r>
              <a:rPr lang="de-DE" altLang="de-DE">
                <a:cs typeface="Times New Roman" pitchFamily="18" charset="0"/>
              </a:rPr>
              <a:t>r die Affrikaten die verz</a:t>
            </a:r>
            <a:r>
              <a:rPr lang="de-DE" altLang="de-DE">
                <a:latin typeface="Arial"/>
                <a:cs typeface="Times New Roman" pitchFamily="18" charset="0"/>
              </a:rPr>
              <a:t>ö</a:t>
            </a:r>
            <a:r>
              <a:rPr lang="de-DE" altLang="de-DE">
                <a:cs typeface="Times New Roman" pitchFamily="18" charset="0"/>
              </a:rPr>
              <a:t>gerte Verschlussl</a:t>
            </a:r>
            <a:r>
              <a:rPr lang="de-DE" altLang="de-DE">
                <a:latin typeface="Arial"/>
                <a:cs typeface="Times New Roman" pitchFamily="18" charset="0"/>
              </a:rPr>
              <a:t>ö</a:t>
            </a:r>
            <a:r>
              <a:rPr lang="de-DE" altLang="de-DE">
                <a:cs typeface="Times New Roman" pitchFamily="18" charset="0"/>
              </a:rPr>
              <a:t>sung konstitutiv. </a:t>
            </a:r>
          </a:p>
          <a:p>
            <a:pPr marL="0" indent="0" algn="just">
              <a:buFont typeface="Wingdings 2" pitchFamily="18" charset="2"/>
              <a:buNone/>
              <a:defRPr/>
            </a:pPr>
            <a:r>
              <a:rPr lang="de-DE" altLang="de-DE">
                <a:cs typeface="Times New Roman" pitchFamily="18" charset="0"/>
              </a:rPr>
              <a:t>Ich schlage daf</a:t>
            </a:r>
            <a:r>
              <a:rPr lang="de-DE" altLang="de-DE">
                <a:latin typeface="Arial"/>
                <a:cs typeface="Times New Roman" pitchFamily="18" charset="0"/>
              </a:rPr>
              <a:t>ü</a:t>
            </a:r>
            <a:r>
              <a:rPr lang="de-DE" altLang="de-DE">
                <a:cs typeface="Times New Roman" pitchFamily="18" charset="0"/>
              </a:rPr>
              <a:t>r die Bezeichnung </a:t>
            </a:r>
            <a:r>
              <a:rPr lang="de-DE" altLang="de-DE">
                <a:solidFill>
                  <a:schemeClr val="accent2"/>
                </a:solidFill>
                <a:cs typeface="Times New Roman" pitchFamily="18" charset="0"/>
              </a:rPr>
              <a:t>affrikativ</a:t>
            </a:r>
            <a:r>
              <a:rPr lang="de-DE" altLang="de-DE">
                <a:cs typeface="Times New Roman" pitchFamily="18" charset="0"/>
              </a:rPr>
              <a:t> vor. Affrikaten haben dann das Merkmal </a:t>
            </a:r>
            <a:r>
              <a:rPr lang="de-DE" altLang="de-DE">
                <a:solidFill>
                  <a:schemeClr val="accent2"/>
                </a:solidFill>
                <a:cs typeface="Times New Roman" pitchFamily="18" charset="0"/>
              </a:rPr>
              <a:t>[+affrikativ]</a:t>
            </a:r>
            <a:r>
              <a:rPr lang="de-DE" altLang="de-DE">
                <a:cs typeface="Times New Roman" pitchFamily="18" charset="0"/>
              </a:rPr>
              <a:t>, Plosive das Merkmal </a:t>
            </a:r>
            <a:r>
              <a:rPr lang="de-DE" altLang="de-DE">
                <a:solidFill>
                  <a:schemeClr val="accent2"/>
                </a:solidFill>
                <a:cs typeface="Times New Roman" pitchFamily="18" charset="0"/>
              </a:rPr>
              <a:t>[</a:t>
            </a:r>
            <a:r>
              <a:rPr lang="de-DE" altLang="de-DE">
                <a:solidFill>
                  <a:schemeClr val="accent2"/>
                </a:solidFill>
                <a:latin typeface="Arial"/>
                <a:cs typeface="Times New Roman" pitchFamily="18" charset="0"/>
              </a:rPr>
              <a:t>–</a:t>
            </a:r>
            <a:r>
              <a:rPr lang="de-DE" altLang="de-DE">
                <a:solidFill>
                  <a:schemeClr val="accent2"/>
                </a:solidFill>
                <a:cs typeface="Times New Roman" pitchFamily="18" charset="0"/>
              </a:rPr>
              <a:t>affrikativ]</a:t>
            </a:r>
            <a:r>
              <a:rPr lang="de-DE" altLang="de-DE">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41313" y="609600"/>
            <a:ext cx="8802687" cy="750888"/>
          </a:xfrm>
        </p:spPr>
        <p:txBody>
          <a:bodyPr/>
          <a:lstStyle/>
          <a:p>
            <a:pPr>
              <a:defRPr/>
            </a:pPr>
            <a:r>
              <a:rPr lang="de-DE" altLang="de-DE" sz="2400"/>
              <a:t>Plosive – </a:t>
            </a:r>
            <a:r>
              <a:rPr lang="de-DE" altLang="de-DE" sz="2400">
                <a:solidFill>
                  <a:schemeClr val="accent2"/>
                </a:solidFill>
              </a:rPr>
              <a:t>Affrikaten</a:t>
            </a:r>
            <a:r>
              <a:rPr lang="de-DE" altLang="de-DE" sz="2400"/>
              <a:t> – Frikative – Nasale – Vokale </a:t>
            </a:r>
          </a:p>
        </p:txBody>
      </p:sp>
      <p:graphicFrame>
        <p:nvGraphicFramePr>
          <p:cNvPr id="142470" name="Group 134"/>
          <p:cNvGraphicFramePr>
            <a:graphicFrameLocks noGrp="1"/>
          </p:cNvGraphicFramePr>
          <p:nvPr>
            <p:ph type="tbl" idx="1"/>
          </p:nvPr>
        </p:nvGraphicFramePr>
        <p:xfrm>
          <a:off x="206375" y="1697038"/>
          <a:ext cx="8847138" cy="3641727"/>
        </p:xfrm>
        <a:graphic>
          <a:graphicData uri="http://schemas.openxmlformats.org/drawingml/2006/table">
            <a:tbl>
              <a:tblPr/>
              <a:tblGrid>
                <a:gridCol w="1292225">
                  <a:extLst>
                    <a:ext uri="{9D8B030D-6E8A-4147-A177-3AD203B41FA5}">
                      <a16:colId xmlns:a16="http://schemas.microsoft.com/office/drawing/2014/main" val="20000"/>
                    </a:ext>
                  </a:extLst>
                </a:gridCol>
                <a:gridCol w="1065213">
                  <a:extLst>
                    <a:ext uri="{9D8B030D-6E8A-4147-A177-3AD203B41FA5}">
                      <a16:colId xmlns:a16="http://schemas.microsoft.com/office/drawing/2014/main" val="20001"/>
                    </a:ext>
                  </a:extLst>
                </a:gridCol>
                <a:gridCol w="1258887">
                  <a:extLst>
                    <a:ext uri="{9D8B030D-6E8A-4147-A177-3AD203B41FA5}">
                      <a16:colId xmlns:a16="http://schemas.microsoft.com/office/drawing/2014/main" val="20002"/>
                    </a:ext>
                  </a:extLst>
                </a:gridCol>
                <a:gridCol w="1708150">
                  <a:extLst>
                    <a:ext uri="{9D8B030D-6E8A-4147-A177-3AD203B41FA5}">
                      <a16:colId xmlns:a16="http://schemas.microsoft.com/office/drawing/2014/main" val="20003"/>
                    </a:ext>
                  </a:extLst>
                </a:gridCol>
                <a:gridCol w="14097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198563">
                  <a:extLst>
                    <a:ext uri="{9D8B030D-6E8A-4147-A177-3AD203B41FA5}">
                      <a16:colId xmlns:a16="http://schemas.microsoft.com/office/drawing/2014/main" val="20006"/>
                    </a:ext>
                  </a:extLst>
                </a:gridCol>
              </a:tblGrid>
              <a:tr h="56356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1800" b="0" i="0" u="none" strike="noStrike" cap="none" normalizeH="0" baseline="0">
                        <a:ln>
                          <a:noFill/>
                        </a:ln>
                        <a:solidFill>
                          <a:srgbClr val="CC33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silbisch</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sonorant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okklusiv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konsonant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nasal</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affrikativ</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0"/>
                  </a:ext>
                </a:extLst>
              </a:tr>
              <a:tr h="61436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Plosiv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302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Affrikate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302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Frikativ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r h="60325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Nasal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4"/>
                  </a:ext>
                </a:extLst>
              </a:tr>
              <a:tr h="60007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Vokal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bl>
          </a:graphicData>
        </a:graphic>
      </p:graphicFrame>
      <p:sp>
        <p:nvSpPr>
          <p:cNvPr id="51261" name="Text Box 47"/>
          <p:cNvSpPr txBox="1">
            <a:spLocks noChangeArrowheads="1"/>
          </p:cNvSpPr>
          <p:nvPr/>
        </p:nvSpPr>
        <p:spPr bwMode="auto">
          <a:xfrm>
            <a:off x="6307138" y="3479800"/>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1262" name="Text Box 49"/>
          <p:cNvSpPr txBox="1">
            <a:spLocks noChangeArrowheads="1"/>
          </p:cNvSpPr>
          <p:nvPr/>
        </p:nvSpPr>
        <p:spPr bwMode="auto">
          <a:xfrm>
            <a:off x="1728788" y="4722813"/>
            <a:ext cx="407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1263" name="Text Box 50"/>
          <p:cNvSpPr txBox="1">
            <a:spLocks noChangeArrowheads="1"/>
          </p:cNvSpPr>
          <p:nvPr/>
        </p:nvSpPr>
        <p:spPr bwMode="auto">
          <a:xfrm>
            <a:off x="2974975" y="47228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1264" name="Text Box 51"/>
          <p:cNvSpPr txBox="1">
            <a:spLocks noChangeArrowheads="1"/>
          </p:cNvSpPr>
          <p:nvPr/>
        </p:nvSpPr>
        <p:spPr bwMode="auto">
          <a:xfrm>
            <a:off x="4592638" y="47132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1265" name="Text Box 52"/>
          <p:cNvSpPr txBox="1">
            <a:spLocks noChangeArrowheads="1"/>
          </p:cNvSpPr>
          <p:nvPr/>
        </p:nvSpPr>
        <p:spPr bwMode="auto">
          <a:xfrm>
            <a:off x="6307138" y="47132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1266" name="Text Box 53"/>
          <p:cNvSpPr txBox="1">
            <a:spLocks noChangeArrowheads="1"/>
          </p:cNvSpPr>
          <p:nvPr/>
        </p:nvSpPr>
        <p:spPr bwMode="auto">
          <a:xfrm>
            <a:off x="7375525" y="47101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1267" name="Text Box 55"/>
          <p:cNvSpPr txBox="1">
            <a:spLocks noChangeArrowheads="1"/>
          </p:cNvSpPr>
          <p:nvPr/>
        </p:nvSpPr>
        <p:spPr bwMode="auto">
          <a:xfrm>
            <a:off x="1716088" y="2260600"/>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1268" name="Text Box 56"/>
          <p:cNvSpPr txBox="1">
            <a:spLocks noChangeArrowheads="1"/>
          </p:cNvSpPr>
          <p:nvPr/>
        </p:nvSpPr>
        <p:spPr bwMode="auto">
          <a:xfrm>
            <a:off x="2960688" y="2260600"/>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1269" name="Text Box 57"/>
          <p:cNvSpPr txBox="1">
            <a:spLocks noChangeArrowheads="1"/>
          </p:cNvSpPr>
          <p:nvPr/>
        </p:nvSpPr>
        <p:spPr bwMode="auto">
          <a:xfrm>
            <a:off x="4578350" y="2270125"/>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1270" name="Text Box 58"/>
          <p:cNvSpPr txBox="1">
            <a:spLocks noChangeArrowheads="1"/>
          </p:cNvSpPr>
          <p:nvPr/>
        </p:nvSpPr>
        <p:spPr bwMode="auto">
          <a:xfrm>
            <a:off x="6292850" y="22717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1271" name="Text Box 59"/>
          <p:cNvSpPr txBox="1">
            <a:spLocks noChangeArrowheads="1"/>
          </p:cNvSpPr>
          <p:nvPr/>
        </p:nvSpPr>
        <p:spPr bwMode="auto">
          <a:xfrm>
            <a:off x="7362825" y="22447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1272" name="Text Box 61"/>
          <p:cNvSpPr txBox="1">
            <a:spLocks noChangeArrowheads="1"/>
          </p:cNvSpPr>
          <p:nvPr/>
        </p:nvSpPr>
        <p:spPr bwMode="auto">
          <a:xfrm>
            <a:off x="1730375" y="4079875"/>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1273" name="Text Box 62"/>
          <p:cNvSpPr txBox="1">
            <a:spLocks noChangeArrowheads="1"/>
          </p:cNvSpPr>
          <p:nvPr/>
        </p:nvSpPr>
        <p:spPr bwMode="auto">
          <a:xfrm>
            <a:off x="2974975" y="4079875"/>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1274" name="Text Box 63"/>
          <p:cNvSpPr txBox="1">
            <a:spLocks noChangeArrowheads="1"/>
          </p:cNvSpPr>
          <p:nvPr/>
        </p:nvSpPr>
        <p:spPr bwMode="auto">
          <a:xfrm>
            <a:off x="4592638" y="4079875"/>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1275" name="Text Box 64"/>
          <p:cNvSpPr txBox="1">
            <a:spLocks noChangeArrowheads="1"/>
          </p:cNvSpPr>
          <p:nvPr/>
        </p:nvSpPr>
        <p:spPr bwMode="auto">
          <a:xfrm>
            <a:off x="6307138" y="4079875"/>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1276" name="Text Box 65"/>
          <p:cNvSpPr txBox="1">
            <a:spLocks noChangeArrowheads="1"/>
          </p:cNvSpPr>
          <p:nvPr/>
        </p:nvSpPr>
        <p:spPr bwMode="auto">
          <a:xfrm>
            <a:off x="7377113" y="4078288"/>
            <a:ext cx="407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1277" name="Text Box 66"/>
          <p:cNvSpPr txBox="1">
            <a:spLocks noChangeArrowheads="1"/>
          </p:cNvSpPr>
          <p:nvPr/>
        </p:nvSpPr>
        <p:spPr bwMode="auto">
          <a:xfrm>
            <a:off x="1730375" y="34686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1278" name="Text Box 67"/>
          <p:cNvSpPr txBox="1">
            <a:spLocks noChangeArrowheads="1"/>
          </p:cNvSpPr>
          <p:nvPr/>
        </p:nvSpPr>
        <p:spPr bwMode="auto">
          <a:xfrm>
            <a:off x="2976563" y="34686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1279" name="Text Box 68"/>
          <p:cNvSpPr txBox="1">
            <a:spLocks noChangeArrowheads="1"/>
          </p:cNvSpPr>
          <p:nvPr/>
        </p:nvSpPr>
        <p:spPr bwMode="auto">
          <a:xfrm>
            <a:off x="4592638" y="34686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1280" name="Text Box 69"/>
          <p:cNvSpPr txBox="1">
            <a:spLocks noChangeArrowheads="1"/>
          </p:cNvSpPr>
          <p:nvPr/>
        </p:nvSpPr>
        <p:spPr bwMode="auto">
          <a:xfrm>
            <a:off x="7377113" y="34686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1281" name="Text Box 121"/>
          <p:cNvSpPr txBox="1">
            <a:spLocks noChangeArrowheads="1"/>
          </p:cNvSpPr>
          <p:nvPr/>
        </p:nvSpPr>
        <p:spPr bwMode="auto">
          <a:xfrm>
            <a:off x="1730375" y="289083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1282" name="Text Box 122"/>
          <p:cNvSpPr txBox="1">
            <a:spLocks noChangeArrowheads="1"/>
          </p:cNvSpPr>
          <p:nvPr/>
        </p:nvSpPr>
        <p:spPr bwMode="auto">
          <a:xfrm>
            <a:off x="2974975" y="289083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1283" name="Text Box 123"/>
          <p:cNvSpPr txBox="1">
            <a:spLocks noChangeArrowheads="1"/>
          </p:cNvSpPr>
          <p:nvPr/>
        </p:nvSpPr>
        <p:spPr bwMode="auto">
          <a:xfrm>
            <a:off x="4592638" y="2900363"/>
            <a:ext cx="407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1284" name="Text Box 124"/>
          <p:cNvSpPr txBox="1">
            <a:spLocks noChangeArrowheads="1"/>
          </p:cNvSpPr>
          <p:nvPr/>
        </p:nvSpPr>
        <p:spPr bwMode="auto">
          <a:xfrm>
            <a:off x="6307138" y="2901950"/>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1285" name="Text Box 125"/>
          <p:cNvSpPr txBox="1">
            <a:spLocks noChangeArrowheads="1"/>
          </p:cNvSpPr>
          <p:nvPr/>
        </p:nvSpPr>
        <p:spPr bwMode="auto">
          <a:xfrm>
            <a:off x="7377113" y="2874963"/>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42462" name="Text Box 126"/>
          <p:cNvSpPr txBox="1">
            <a:spLocks noChangeArrowheads="1"/>
          </p:cNvSpPr>
          <p:nvPr/>
        </p:nvSpPr>
        <p:spPr bwMode="auto">
          <a:xfrm>
            <a:off x="8240713" y="2900363"/>
            <a:ext cx="407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42463" name="Text Box 127"/>
          <p:cNvSpPr txBox="1">
            <a:spLocks noChangeArrowheads="1"/>
          </p:cNvSpPr>
          <p:nvPr/>
        </p:nvSpPr>
        <p:spPr bwMode="auto">
          <a:xfrm>
            <a:off x="8240713" y="22320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4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2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62" grpId="0" autoUpdateAnimBg="0"/>
      <p:bldP spid="14246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defRPr/>
            </a:pPr>
            <a:r>
              <a:rPr lang="de-DE" altLang="de-DE"/>
              <a:t>Obstruenten vs. Sonoranten</a:t>
            </a:r>
          </a:p>
        </p:txBody>
      </p:sp>
      <p:sp>
        <p:nvSpPr>
          <p:cNvPr id="152579" name="Rectangle 3"/>
          <p:cNvSpPr>
            <a:spLocks noGrp="1" noChangeArrowheads="1"/>
          </p:cNvSpPr>
          <p:nvPr>
            <p:ph type="body" idx="1"/>
          </p:nvPr>
        </p:nvSpPr>
        <p:spPr>
          <a:xfrm>
            <a:off x="760413" y="1981200"/>
            <a:ext cx="8086725" cy="3933825"/>
          </a:xfrm>
        </p:spPr>
        <p:txBody>
          <a:bodyPr/>
          <a:lstStyle/>
          <a:p>
            <a:pPr algn="just">
              <a:defRPr/>
            </a:pPr>
            <a:r>
              <a:rPr lang="de-DE" altLang="de-DE">
                <a:cs typeface="Times New Roman" pitchFamily="18" charset="0"/>
              </a:rPr>
              <a:t>Plosive, Affrikaten, und Frikative können zur Klasse der </a:t>
            </a:r>
            <a:r>
              <a:rPr lang="de-DE" altLang="de-DE">
                <a:solidFill>
                  <a:schemeClr val="accent2"/>
                </a:solidFill>
                <a:cs typeface="Times New Roman" pitchFamily="18" charset="0"/>
              </a:rPr>
              <a:t>Obstruenten</a:t>
            </a:r>
            <a:r>
              <a:rPr lang="de-DE" altLang="de-DE">
                <a:cs typeface="Times New Roman" pitchFamily="18" charset="0"/>
              </a:rPr>
              <a:t> zusammengefasst werden. </a:t>
            </a:r>
          </a:p>
          <a:p>
            <a:pPr algn="just">
              <a:defRPr/>
            </a:pPr>
            <a:r>
              <a:rPr lang="de-DE" altLang="de-DE">
                <a:cs typeface="Times New Roman" pitchFamily="18" charset="0"/>
              </a:rPr>
              <a:t>Mit dem Terminus Obstruent werden Laute bezeichnet, die mit einer Verengung gebildet werden, die den Luftstrom durch die Nase oder den Mund behindert.</a:t>
            </a:r>
          </a:p>
          <a:p>
            <a:pPr algn="just">
              <a:defRPr/>
            </a:pPr>
            <a:r>
              <a:rPr lang="de-DE" altLang="de-DE">
                <a:cs typeface="Times New Roman" pitchFamily="18" charset="0"/>
              </a:rPr>
              <a:t>Alle Nicht-Obstruenten sind </a:t>
            </a:r>
            <a:r>
              <a:rPr lang="de-DE" altLang="de-DE">
                <a:solidFill>
                  <a:schemeClr val="accent2"/>
                </a:solidFill>
                <a:cs typeface="Times New Roman" pitchFamily="18" charset="0"/>
              </a:rPr>
              <a:t>Sonoranten</a:t>
            </a:r>
            <a:r>
              <a:rPr lang="de-DE" altLang="de-DE">
                <a:cs typeface="Times New Roman" pitchFamily="18" charset="0"/>
              </a:rPr>
              <a:t>.</a:t>
            </a:r>
          </a:p>
          <a:p>
            <a:pPr algn="just">
              <a:defRPr/>
            </a:pP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de-DE" altLang="de-DE"/>
              <a:t>Artikulation</a:t>
            </a:r>
          </a:p>
        </p:txBody>
      </p:sp>
      <p:sp>
        <p:nvSpPr>
          <p:cNvPr id="105475" name="Rectangle 3"/>
          <p:cNvSpPr>
            <a:spLocks noGrp="1" noChangeArrowheads="1"/>
          </p:cNvSpPr>
          <p:nvPr>
            <p:ph type="body" idx="1"/>
          </p:nvPr>
        </p:nvSpPr>
        <p:spPr>
          <a:xfrm>
            <a:off x="742950" y="1981200"/>
            <a:ext cx="8020050" cy="4114800"/>
          </a:xfrm>
        </p:spPr>
        <p:txBody>
          <a:bodyPr/>
          <a:lstStyle/>
          <a:p>
            <a:pPr algn="just">
              <a:defRPr/>
            </a:pPr>
            <a:r>
              <a:rPr lang="de-DE" altLang="de-DE">
                <a:cs typeface="Times New Roman" pitchFamily="18" charset="0"/>
              </a:rPr>
              <a:t>Bei der Lautklassifikation ist also zunächst einmal entscheidend, welche beiden Artikulatoren überhaupt primär an der Artikulation des Lautes beteiligt sind (</a:t>
            </a:r>
            <a:r>
              <a:rPr lang="de-DE" altLang="de-DE">
                <a:solidFill>
                  <a:schemeClr val="accent2"/>
                </a:solidFill>
                <a:cs typeface="Times New Roman" pitchFamily="18" charset="0"/>
              </a:rPr>
              <a:t>Artikulationsort, -stelle</a:t>
            </a:r>
            <a:r>
              <a:rPr lang="de-DE" altLang="de-DE">
                <a:cs typeface="Times New Roman" pitchFamily="18" charset="0"/>
              </a:rPr>
              <a:t>).</a:t>
            </a:r>
          </a:p>
          <a:p>
            <a:pPr algn="just">
              <a:defRPr/>
            </a:pPr>
            <a:r>
              <a:rPr lang="de-DE" altLang="de-DE">
                <a:cs typeface="Times New Roman" pitchFamily="18" charset="0"/>
              </a:rPr>
              <a:t>Dann ist natürlich wichtig, auf welche Art und Weise sie den Luftstrom modulieren (</a:t>
            </a:r>
            <a:r>
              <a:rPr lang="de-DE" altLang="de-DE">
                <a:solidFill>
                  <a:schemeClr val="accent2"/>
                </a:solidFill>
                <a:cs typeface="Times New Roman" pitchFamily="18" charset="0"/>
              </a:rPr>
              <a:t>Artikulationsmodus, </a:t>
            </a:r>
            <a:br>
              <a:rPr lang="de-DE" altLang="de-DE">
                <a:solidFill>
                  <a:schemeClr val="accent2"/>
                </a:solidFill>
                <a:cs typeface="Times New Roman" pitchFamily="18" charset="0"/>
              </a:rPr>
            </a:br>
            <a:r>
              <a:rPr lang="de-DE" altLang="de-DE">
                <a:solidFill>
                  <a:schemeClr val="accent2"/>
                </a:solidFill>
                <a:cs typeface="Times New Roman" pitchFamily="18" charset="0"/>
              </a:rPr>
              <a:t>-art</a:t>
            </a:r>
            <a:r>
              <a:rPr lang="de-DE" altLang="de-DE">
                <a:cs typeface="Times New Roman" pitchFamily="18" charset="0"/>
              </a:rPr>
              <a:t>). </a:t>
            </a:r>
          </a:p>
          <a:p>
            <a:pPr algn="just">
              <a:defRPr/>
            </a:pPr>
            <a:r>
              <a:rPr lang="de-DE" altLang="de-DE">
                <a:cs typeface="Times New Roman" pitchFamily="18" charset="0"/>
              </a:rPr>
              <a:t>Dazu betrachtet man, wie eng die Artikulatoren bei der Artikulation zusammentreffen und wie die Enge geartet ist (</a:t>
            </a:r>
            <a:r>
              <a:rPr lang="de-DE" altLang="de-DE">
                <a:solidFill>
                  <a:schemeClr val="accent2"/>
                </a:solidFill>
                <a:cs typeface="Times New Roman" pitchFamily="18" charset="0"/>
              </a:rPr>
              <a:t>Engebildung, Konstriktion</a:t>
            </a:r>
            <a:r>
              <a:rPr lang="de-DE" altLang="de-DE">
                <a:cs typeface="Times New Roman" pitchFamily="18" charset="0"/>
              </a:rPr>
              <a:t>). </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wipe(left)">
                                      <p:cBhvr>
                                        <p:cTn id="7" dur="5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wipe(left)">
                                      <p:cBhvr>
                                        <p:cTn id="12" dur="500"/>
                                        <p:tgtEl>
                                          <p:spTgt spid="105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Effect transition="in" filter="wipe(left)">
                                      <p:cBhvr>
                                        <p:cTn id="17" dur="500"/>
                                        <p:tgtEl>
                                          <p:spTgt spid="105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defRPr/>
            </a:pPr>
            <a:r>
              <a:rPr lang="de-DE" altLang="de-DE"/>
              <a:t>Approximanten</a:t>
            </a:r>
          </a:p>
        </p:txBody>
      </p:sp>
      <p:sp>
        <p:nvSpPr>
          <p:cNvPr id="153603" name="Rectangle 3"/>
          <p:cNvSpPr>
            <a:spLocks noGrp="1" noChangeArrowheads="1"/>
          </p:cNvSpPr>
          <p:nvPr>
            <p:ph type="body" idx="1"/>
          </p:nvPr>
        </p:nvSpPr>
        <p:spPr>
          <a:xfrm>
            <a:off x="330200" y="1638300"/>
            <a:ext cx="8640763" cy="4606925"/>
          </a:xfrm>
        </p:spPr>
        <p:txBody>
          <a:bodyPr/>
          <a:lstStyle/>
          <a:p>
            <a:pPr marL="0" indent="0" algn="just">
              <a:lnSpc>
                <a:spcPct val="90000"/>
              </a:lnSpc>
              <a:buFont typeface="Wingdings 2" pitchFamily="18" charset="2"/>
              <a:buNone/>
              <a:defRPr/>
            </a:pPr>
            <a:r>
              <a:rPr lang="de-DE" altLang="de-DE" dirty="0">
                <a:cs typeface="Times New Roman" pitchFamily="18" charset="0"/>
              </a:rPr>
              <a:t>Wenn man die Unterlippe während der Artikulation von </a:t>
            </a:r>
            <a:r>
              <a:rPr lang="de-DE" altLang="de-DE" dirty="0">
                <a:solidFill>
                  <a:schemeClr val="accent2"/>
                </a:solidFill>
                <a:cs typeface="Times New Roman" pitchFamily="18" charset="0"/>
              </a:rPr>
              <a:t>/v/</a:t>
            </a:r>
            <a:r>
              <a:rPr lang="de-DE" altLang="de-DE" dirty="0">
                <a:cs typeface="Times New Roman" pitchFamily="18" charset="0"/>
              </a:rPr>
              <a:t> nach unten bewegt, so dass die labiale Öffnung immer größer wird, kommt man bald an eine Stellung, bei der das Reibegeräusch des stimmhaften Frikativs verschwindet. </a:t>
            </a:r>
          </a:p>
          <a:p>
            <a:pPr marL="0" indent="0" algn="just">
              <a:lnSpc>
                <a:spcPct val="90000"/>
              </a:lnSpc>
              <a:buFont typeface="Wingdings 2" pitchFamily="18" charset="2"/>
              <a:buNone/>
              <a:defRPr/>
            </a:pPr>
            <a:r>
              <a:rPr lang="de-DE" altLang="de-DE" dirty="0">
                <a:cs typeface="Times New Roman" pitchFamily="18" charset="0"/>
              </a:rPr>
              <a:t>Wenn man dann diese Stellung beibehält aber die Glottis öffnet, erhöht sich Geschwindigkeit des Luftstroms insgesamt und die Strömung durch die </a:t>
            </a:r>
            <a:r>
              <a:rPr lang="de-DE" altLang="de-DE" dirty="0" err="1">
                <a:cs typeface="Times New Roman" pitchFamily="18" charset="0"/>
              </a:rPr>
              <a:t>labio</a:t>
            </a:r>
            <a:r>
              <a:rPr lang="de-DE" altLang="de-DE" dirty="0">
                <a:cs typeface="Times New Roman" pitchFamily="18" charset="0"/>
              </a:rPr>
              <a:t>-dentale Öffnung wird erneut turbulent. </a:t>
            </a:r>
          </a:p>
          <a:p>
            <a:pPr marL="0" indent="0" algn="just">
              <a:lnSpc>
                <a:spcPct val="90000"/>
              </a:lnSpc>
              <a:buFont typeface="Wingdings 2" pitchFamily="18" charset="2"/>
              <a:buNone/>
              <a:defRPr/>
            </a:pPr>
            <a:r>
              <a:rPr lang="de-DE" altLang="de-DE" dirty="0">
                <a:cs typeface="Times New Roman" pitchFamily="18" charset="0"/>
              </a:rPr>
              <a:t>Wir haben also einen Verengungsgrad, der bei Stimmlosigkeit ein Reibegeräusch erzeugt, bei Stimmhaftigkeit jedoch nicht. Laute die  diese Eigenschaften aufweisen heißen </a:t>
            </a:r>
            <a:r>
              <a:rPr lang="de-DE" altLang="de-DE" dirty="0" err="1">
                <a:solidFill>
                  <a:schemeClr val="hlink"/>
                </a:solidFill>
                <a:cs typeface="Times New Roman" pitchFamily="18" charset="0"/>
              </a:rPr>
              <a:t>Approximanten</a:t>
            </a:r>
            <a:r>
              <a:rPr lang="de-DE" altLang="de-DE" dirty="0">
                <a:cs typeface="Times New Roman" pitchFamily="18" charset="0"/>
              </a:rPr>
              <a:t>.</a:t>
            </a:r>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wipe(left)">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wipe(left)">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wipe(left)">
                                      <p:cBhvr>
                                        <p:cTn id="17" dur="500"/>
                                        <p:tgtEl>
                                          <p:spTgt spid="153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defRPr/>
            </a:pPr>
            <a:r>
              <a:rPr lang="de-DE" altLang="de-DE"/>
              <a:t>Approximanten</a:t>
            </a:r>
          </a:p>
        </p:txBody>
      </p:sp>
      <p:sp>
        <p:nvSpPr>
          <p:cNvPr id="155651" name="Rectangle 3"/>
          <p:cNvSpPr>
            <a:spLocks noGrp="1" noChangeArrowheads="1"/>
          </p:cNvSpPr>
          <p:nvPr>
            <p:ph type="body" idx="1"/>
          </p:nvPr>
        </p:nvSpPr>
        <p:spPr>
          <a:xfrm>
            <a:off x="777875" y="1981200"/>
            <a:ext cx="8250238" cy="3933825"/>
          </a:xfrm>
        </p:spPr>
        <p:txBody>
          <a:bodyPr/>
          <a:lstStyle/>
          <a:p>
            <a:pPr marL="0" indent="0" algn="just">
              <a:buFont typeface="Wingdings 2" pitchFamily="18" charset="2"/>
              <a:buNone/>
              <a:defRPr/>
            </a:pPr>
            <a:r>
              <a:rPr lang="de-DE" altLang="de-DE">
                <a:cs typeface="Times New Roman" pitchFamily="18" charset="0"/>
              </a:rPr>
              <a:t>Approximanten sind Laute mit einer Annäherung zweier Artikulatoren, die so beschaffen ist, dass nur bei Stimm-losigkeit Luftverwirbelungen entstehen.</a:t>
            </a:r>
          </a:p>
          <a:p>
            <a:pPr marL="0" indent="0" algn="just">
              <a:buFont typeface="Wingdings 2" pitchFamily="18" charset="2"/>
              <a:buNone/>
              <a:defRPr/>
            </a:pPr>
            <a:endParaRPr lang="de-DE" altLang="de-DE">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Text Box 3"/>
          <p:cNvSpPr txBox="1">
            <a:spLocks noChangeArrowheads="1"/>
          </p:cNvSpPr>
          <p:nvPr/>
        </p:nvSpPr>
        <p:spPr bwMode="auto">
          <a:xfrm>
            <a:off x="1127125" y="3330575"/>
            <a:ext cx="1576388" cy="822325"/>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Aktiver </a:t>
            </a:r>
            <a:br>
              <a:rPr lang="de-DE" altLang="de-DE">
                <a:solidFill>
                  <a:schemeClr val="bg1"/>
                </a:solidFill>
                <a:effectLst>
                  <a:outerShdw blurRad="38100" dist="38100" dir="2700000" algn="tl">
                    <a:srgbClr val="000000"/>
                  </a:outerShdw>
                </a:effectLst>
                <a:latin typeface="Tahoma" pitchFamily="34" charset="0"/>
              </a:rPr>
            </a:br>
            <a:r>
              <a:rPr lang="de-DE" altLang="de-DE">
                <a:solidFill>
                  <a:schemeClr val="bg1"/>
                </a:solidFill>
                <a:effectLst>
                  <a:outerShdw blurRad="38100" dist="38100" dir="2700000" algn="tl">
                    <a:srgbClr val="000000"/>
                  </a:outerShdw>
                </a:effectLst>
                <a:latin typeface="Tahoma" pitchFamily="34" charset="0"/>
              </a:rPr>
              <a:t>Artikulator</a:t>
            </a:r>
          </a:p>
        </p:txBody>
      </p:sp>
      <p:sp>
        <p:nvSpPr>
          <p:cNvPr id="154628" name="Text Box 4"/>
          <p:cNvSpPr txBox="1">
            <a:spLocks noChangeArrowheads="1"/>
          </p:cNvSpPr>
          <p:nvPr/>
        </p:nvSpPr>
        <p:spPr bwMode="auto">
          <a:xfrm>
            <a:off x="1127125" y="1274763"/>
            <a:ext cx="1576388" cy="822325"/>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Passiver </a:t>
            </a:r>
            <a:br>
              <a:rPr lang="de-DE" altLang="de-DE">
                <a:solidFill>
                  <a:schemeClr val="bg1"/>
                </a:solidFill>
                <a:effectLst>
                  <a:outerShdw blurRad="38100" dist="38100" dir="2700000" algn="tl">
                    <a:srgbClr val="000000"/>
                  </a:outerShdw>
                </a:effectLst>
                <a:latin typeface="Tahoma" pitchFamily="34" charset="0"/>
              </a:rPr>
            </a:br>
            <a:r>
              <a:rPr lang="de-DE" altLang="de-DE">
                <a:solidFill>
                  <a:schemeClr val="bg1"/>
                </a:solidFill>
                <a:effectLst>
                  <a:outerShdw blurRad="38100" dist="38100" dir="2700000" algn="tl">
                    <a:srgbClr val="000000"/>
                  </a:outerShdw>
                </a:effectLst>
                <a:latin typeface="Tahoma" pitchFamily="34" charset="0"/>
              </a:rPr>
              <a:t>Artikulator</a:t>
            </a:r>
          </a:p>
        </p:txBody>
      </p:sp>
      <p:sp>
        <p:nvSpPr>
          <p:cNvPr id="154629" name="Line 5"/>
          <p:cNvSpPr>
            <a:spLocks noChangeShapeType="1"/>
          </p:cNvSpPr>
          <p:nvPr/>
        </p:nvSpPr>
        <p:spPr bwMode="auto">
          <a:xfrm>
            <a:off x="3184525" y="1965325"/>
            <a:ext cx="4886325" cy="0"/>
          </a:xfrm>
          <a:prstGeom prst="line">
            <a:avLst/>
          </a:prstGeom>
          <a:noFill/>
          <a:ln w="57150" cap="sq">
            <a:solidFill>
              <a:srgbClr val="0099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54636" name="Freeform 12"/>
          <p:cNvSpPr>
            <a:spLocks/>
          </p:cNvSpPr>
          <p:nvPr/>
        </p:nvSpPr>
        <p:spPr bwMode="auto">
          <a:xfrm>
            <a:off x="2913063" y="2211388"/>
            <a:ext cx="5260975" cy="1030287"/>
          </a:xfrm>
          <a:custGeom>
            <a:avLst/>
            <a:gdLst>
              <a:gd name="T0" fmla="*/ 0 w 3484"/>
              <a:gd name="T1" fmla="*/ 592 h 602"/>
              <a:gd name="T2" fmla="*/ 906 w 3484"/>
              <a:gd name="T3" fmla="*/ 111 h 602"/>
              <a:gd name="T4" fmla="*/ 2681 w 3484"/>
              <a:gd name="T5" fmla="*/ 82 h 602"/>
              <a:gd name="T6" fmla="*/ 3484 w 3484"/>
              <a:gd name="T7" fmla="*/ 602 h 602"/>
            </a:gdLst>
            <a:ahLst/>
            <a:cxnLst>
              <a:cxn ang="0">
                <a:pos x="T0" y="T1"/>
              </a:cxn>
              <a:cxn ang="0">
                <a:pos x="T2" y="T3"/>
              </a:cxn>
              <a:cxn ang="0">
                <a:pos x="T4" y="T5"/>
              </a:cxn>
              <a:cxn ang="0">
                <a:pos x="T6" y="T7"/>
              </a:cxn>
            </a:cxnLst>
            <a:rect l="0" t="0" r="r" b="b"/>
            <a:pathLst>
              <a:path w="3484" h="602">
                <a:moveTo>
                  <a:pt x="0" y="592"/>
                </a:moveTo>
                <a:cubicBezTo>
                  <a:pt x="229" y="394"/>
                  <a:pt x="459" y="196"/>
                  <a:pt x="906" y="111"/>
                </a:cubicBezTo>
                <a:cubicBezTo>
                  <a:pt x="1353" y="26"/>
                  <a:pt x="2251" y="0"/>
                  <a:pt x="2681" y="82"/>
                </a:cubicBezTo>
                <a:cubicBezTo>
                  <a:pt x="3111" y="164"/>
                  <a:pt x="3350" y="515"/>
                  <a:pt x="3484" y="602"/>
                </a:cubicBezTo>
              </a:path>
            </a:pathLst>
          </a:custGeom>
          <a:noFill/>
          <a:ln w="57150" cap="flat" cmpd="sng">
            <a:solidFill>
              <a:srgbClr val="33CCCC"/>
            </a:solidFill>
            <a:prstDash val="dash"/>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nvGrpSpPr>
          <p:cNvPr id="154642" name="Group 18"/>
          <p:cNvGrpSpPr>
            <a:grpSpLocks/>
          </p:cNvGrpSpPr>
          <p:nvPr/>
        </p:nvGrpSpPr>
        <p:grpSpPr bwMode="auto">
          <a:xfrm>
            <a:off x="2806700" y="1984375"/>
            <a:ext cx="5530850" cy="1916113"/>
            <a:chOff x="1473" y="1250"/>
            <a:chExt cx="3484" cy="1207"/>
          </a:xfrm>
        </p:grpSpPr>
        <p:grpSp>
          <p:nvGrpSpPr>
            <p:cNvPr id="55304" name="Group 7"/>
            <p:cNvGrpSpPr>
              <a:grpSpLocks/>
            </p:cNvGrpSpPr>
            <p:nvPr/>
          </p:nvGrpSpPr>
          <p:grpSpPr bwMode="auto">
            <a:xfrm>
              <a:off x="1663" y="1570"/>
              <a:ext cx="3164" cy="887"/>
              <a:chOff x="1663" y="1419"/>
              <a:chExt cx="3164" cy="887"/>
            </a:xfrm>
          </p:grpSpPr>
          <p:sp>
            <p:nvSpPr>
              <p:cNvPr id="154632" name="Line 8"/>
              <p:cNvSpPr>
                <a:spLocks noChangeShapeType="1"/>
              </p:cNvSpPr>
              <p:nvPr/>
            </p:nvSpPr>
            <p:spPr bwMode="auto">
              <a:xfrm flipV="1">
                <a:off x="1663" y="1428"/>
                <a:ext cx="983" cy="846"/>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54633" name="Line 9"/>
              <p:cNvSpPr>
                <a:spLocks noChangeShapeType="1"/>
              </p:cNvSpPr>
              <p:nvPr/>
            </p:nvSpPr>
            <p:spPr bwMode="auto">
              <a:xfrm>
                <a:off x="2636" y="1428"/>
                <a:ext cx="1143" cy="0"/>
              </a:xfrm>
              <a:prstGeom prst="line">
                <a:avLst/>
              </a:prstGeom>
              <a:noFill/>
              <a:ln w="5715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54634" name="Line 10"/>
              <p:cNvSpPr>
                <a:spLocks noChangeShapeType="1"/>
              </p:cNvSpPr>
              <p:nvPr/>
            </p:nvSpPr>
            <p:spPr bwMode="auto">
              <a:xfrm>
                <a:off x="3788" y="1419"/>
                <a:ext cx="1039" cy="887"/>
              </a:xfrm>
              <a:prstGeom prst="line">
                <a:avLst/>
              </a:prstGeom>
              <a:noFill/>
              <a:ln w="57150"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grpSp>
          <p:nvGrpSpPr>
            <p:cNvPr id="55305" name="Group 14"/>
            <p:cNvGrpSpPr>
              <a:grpSpLocks/>
            </p:cNvGrpSpPr>
            <p:nvPr/>
          </p:nvGrpSpPr>
          <p:grpSpPr bwMode="auto">
            <a:xfrm>
              <a:off x="1473" y="1250"/>
              <a:ext cx="3484" cy="625"/>
              <a:chOff x="1473" y="1250"/>
              <a:chExt cx="3484" cy="625"/>
            </a:xfrm>
          </p:grpSpPr>
          <p:sp>
            <p:nvSpPr>
              <p:cNvPr id="154639" name="Freeform 15"/>
              <p:cNvSpPr>
                <a:spLocks/>
              </p:cNvSpPr>
              <p:nvPr/>
            </p:nvSpPr>
            <p:spPr bwMode="auto">
              <a:xfrm>
                <a:off x="1473" y="1250"/>
                <a:ext cx="3484" cy="602"/>
              </a:xfrm>
              <a:custGeom>
                <a:avLst/>
                <a:gdLst>
                  <a:gd name="T0" fmla="*/ 0 w 3484"/>
                  <a:gd name="T1" fmla="*/ 592 h 602"/>
                  <a:gd name="T2" fmla="*/ 906 w 3484"/>
                  <a:gd name="T3" fmla="*/ 111 h 602"/>
                  <a:gd name="T4" fmla="*/ 2681 w 3484"/>
                  <a:gd name="T5" fmla="*/ 82 h 602"/>
                  <a:gd name="T6" fmla="*/ 3484 w 3484"/>
                  <a:gd name="T7" fmla="*/ 602 h 602"/>
                </a:gdLst>
                <a:ahLst/>
                <a:cxnLst>
                  <a:cxn ang="0">
                    <a:pos x="T0" y="T1"/>
                  </a:cxn>
                  <a:cxn ang="0">
                    <a:pos x="T2" y="T3"/>
                  </a:cxn>
                  <a:cxn ang="0">
                    <a:pos x="T4" y="T5"/>
                  </a:cxn>
                  <a:cxn ang="0">
                    <a:pos x="T6" y="T7"/>
                  </a:cxn>
                </a:cxnLst>
                <a:rect l="0" t="0" r="r" b="b"/>
                <a:pathLst>
                  <a:path w="3484" h="602">
                    <a:moveTo>
                      <a:pt x="0" y="592"/>
                    </a:moveTo>
                    <a:cubicBezTo>
                      <a:pt x="229" y="394"/>
                      <a:pt x="459" y="196"/>
                      <a:pt x="906" y="111"/>
                    </a:cubicBezTo>
                    <a:cubicBezTo>
                      <a:pt x="1353" y="26"/>
                      <a:pt x="2251" y="0"/>
                      <a:pt x="2681" y="82"/>
                    </a:cubicBezTo>
                    <a:cubicBezTo>
                      <a:pt x="3111" y="164"/>
                      <a:pt x="3350" y="515"/>
                      <a:pt x="3484" y="602"/>
                    </a:cubicBezTo>
                  </a:path>
                </a:pathLst>
              </a:custGeom>
              <a:noFill/>
              <a:ln w="57150" cap="sq" cmpd="sng">
                <a:solidFill>
                  <a:srgbClr val="3333FF"/>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54640" name="Freeform 16"/>
              <p:cNvSpPr>
                <a:spLocks/>
              </p:cNvSpPr>
              <p:nvPr/>
            </p:nvSpPr>
            <p:spPr bwMode="auto">
              <a:xfrm>
                <a:off x="4091" y="1332"/>
                <a:ext cx="803" cy="543"/>
              </a:xfrm>
              <a:custGeom>
                <a:avLst/>
                <a:gdLst>
                  <a:gd name="T0" fmla="*/ 0 w 1001"/>
                  <a:gd name="T1" fmla="*/ 0 h 485"/>
                  <a:gd name="T2" fmla="*/ 94 w 1001"/>
                  <a:gd name="T3" fmla="*/ 10 h 485"/>
                  <a:gd name="T4" fmla="*/ 170 w 1001"/>
                  <a:gd name="T5" fmla="*/ 19 h 485"/>
                  <a:gd name="T6" fmla="*/ 207 w 1001"/>
                  <a:gd name="T7" fmla="*/ 104 h 485"/>
                  <a:gd name="T8" fmla="*/ 434 w 1001"/>
                  <a:gd name="T9" fmla="*/ 66 h 485"/>
                  <a:gd name="T10" fmla="*/ 425 w 1001"/>
                  <a:gd name="T11" fmla="*/ 113 h 485"/>
                  <a:gd name="T12" fmla="*/ 528 w 1001"/>
                  <a:gd name="T13" fmla="*/ 76 h 485"/>
                  <a:gd name="T14" fmla="*/ 613 w 1001"/>
                  <a:gd name="T15" fmla="*/ 47 h 485"/>
                  <a:gd name="T16" fmla="*/ 604 w 1001"/>
                  <a:gd name="T17" fmla="*/ 189 h 485"/>
                  <a:gd name="T18" fmla="*/ 623 w 1001"/>
                  <a:gd name="T19" fmla="*/ 227 h 485"/>
                  <a:gd name="T20" fmla="*/ 717 w 1001"/>
                  <a:gd name="T21" fmla="*/ 179 h 485"/>
                  <a:gd name="T22" fmla="*/ 708 w 1001"/>
                  <a:gd name="T23" fmla="*/ 302 h 485"/>
                  <a:gd name="T24" fmla="*/ 746 w 1001"/>
                  <a:gd name="T25" fmla="*/ 312 h 485"/>
                  <a:gd name="T26" fmla="*/ 802 w 1001"/>
                  <a:gd name="T27" fmla="*/ 283 h 485"/>
                  <a:gd name="T28" fmla="*/ 878 w 1001"/>
                  <a:gd name="T29" fmla="*/ 264 h 485"/>
                  <a:gd name="T30" fmla="*/ 887 w 1001"/>
                  <a:gd name="T31" fmla="*/ 397 h 485"/>
                  <a:gd name="T32" fmla="*/ 916 w 1001"/>
                  <a:gd name="T33" fmla="*/ 397 h 485"/>
                  <a:gd name="T34" fmla="*/ 944 w 1001"/>
                  <a:gd name="T35" fmla="*/ 397 h 485"/>
                  <a:gd name="T36" fmla="*/ 953 w 1001"/>
                  <a:gd name="T37" fmla="*/ 444 h 485"/>
                  <a:gd name="T38" fmla="*/ 944 w 1001"/>
                  <a:gd name="T39" fmla="*/ 472 h 485"/>
                  <a:gd name="T40" fmla="*/ 1001 w 1001"/>
                  <a:gd name="T41" fmla="*/ 48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1" h="485">
                    <a:moveTo>
                      <a:pt x="0" y="0"/>
                    </a:moveTo>
                    <a:cubicBezTo>
                      <a:pt x="31" y="3"/>
                      <a:pt x="63" y="7"/>
                      <a:pt x="94" y="10"/>
                    </a:cubicBezTo>
                    <a:cubicBezTo>
                      <a:pt x="119" y="13"/>
                      <a:pt x="152" y="1"/>
                      <a:pt x="170" y="19"/>
                    </a:cubicBezTo>
                    <a:cubicBezTo>
                      <a:pt x="292" y="141"/>
                      <a:pt x="112" y="73"/>
                      <a:pt x="207" y="104"/>
                    </a:cubicBezTo>
                    <a:cubicBezTo>
                      <a:pt x="296" y="97"/>
                      <a:pt x="353" y="87"/>
                      <a:pt x="434" y="66"/>
                    </a:cubicBezTo>
                    <a:cubicBezTo>
                      <a:pt x="431" y="82"/>
                      <a:pt x="411" y="105"/>
                      <a:pt x="425" y="113"/>
                    </a:cubicBezTo>
                    <a:cubicBezTo>
                      <a:pt x="431" y="117"/>
                      <a:pt x="520" y="79"/>
                      <a:pt x="528" y="76"/>
                    </a:cubicBezTo>
                    <a:cubicBezTo>
                      <a:pt x="556" y="66"/>
                      <a:pt x="613" y="47"/>
                      <a:pt x="613" y="47"/>
                    </a:cubicBezTo>
                    <a:cubicBezTo>
                      <a:pt x="626" y="98"/>
                      <a:pt x="616" y="139"/>
                      <a:pt x="604" y="189"/>
                    </a:cubicBezTo>
                    <a:cubicBezTo>
                      <a:pt x="610" y="202"/>
                      <a:pt x="609" y="227"/>
                      <a:pt x="623" y="227"/>
                    </a:cubicBezTo>
                    <a:cubicBezTo>
                      <a:pt x="658" y="227"/>
                      <a:pt x="684" y="191"/>
                      <a:pt x="717" y="179"/>
                    </a:cubicBezTo>
                    <a:cubicBezTo>
                      <a:pt x="714" y="220"/>
                      <a:pt x="699" y="262"/>
                      <a:pt x="708" y="302"/>
                    </a:cubicBezTo>
                    <a:cubicBezTo>
                      <a:pt x="711" y="315"/>
                      <a:pt x="733" y="315"/>
                      <a:pt x="746" y="312"/>
                    </a:cubicBezTo>
                    <a:cubicBezTo>
                      <a:pt x="767" y="308"/>
                      <a:pt x="782" y="290"/>
                      <a:pt x="802" y="283"/>
                    </a:cubicBezTo>
                    <a:cubicBezTo>
                      <a:pt x="827" y="274"/>
                      <a:pt x="853" y="273"/>
                      <a:pt x="878" y="264"/>
                    </a:cubicBezTo>
                    <a:cubicBezTo>
                      <a:pt x="858" y="416"/>
                      <a:pt x="814" y="421"/>
                      <a:pt x="887" y="397"/>
                    </a:cubicBezTo>
                    <a:cubicBezTo>
                      <a:pt x="909" y="375"/>
                      <a:pt x="947" y="324"/>
                      <a:pt x="916" y="397"/>
                    </a:cubicBezTo>
                    <a:cubicBezTo>
                      <a:pt x="901" y="431"/>
                      <a:pt x="864" y="445"/>
                      <a:pt x="944" y="397"/>
                    </a:cubicBezTo>
                    <a:cubicBezTo>
                      <a:pt x="947" y="413"/>
                      <a:pt x="953" y="428"/>
                      <a:pt x="953" y="444"/>
                    </a:cubicBezTo>
                    <a:cubicBezTo>
                      <a:pt x="953" y="454"/>
                      <a:pt x="940" y="463"/>
                      <a:pt x="944" y="472"/>
                    </a:cubicBezTo>
                    <a:cubicBezTo>
                      <a:pt x="951" y="485"/>
                      <a:pt x="992" y="482"/>
                      <a:pt x="1001" y="482"/>
                    </a:cubicBezTo>
                  </a:path>
                </a:pathLst>
              </a:custGeom>
              <a:noFill/>
              <a:ln w="38100" cap="sq" cmpd="sng">
                <a:solidFill>
                  <a:srgbClr val="3333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grpSp>
      </p:grpSp>
      <p:sp>
        <p:nvSpPr>
          <p:cNvPr id="154641" name="Text Box 17"/>
          <p:cNvSpPr txBox="1">
            <a:spLocks noChangeArrowheads="1"/>
          </p:cNvSpPr>
          <p:nvPr/>
        </p:nvSpPr>
        <p:spPr bwMode="auto">
          <a:xfrm>
            <a:off x="4143375" y="4800600"/>
            <a:ext cx="2173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2800">
                <a:effectLst>
                  <a:outerShdw blurRad="38100" dist="38100" dir="2700000" algn="tl">
                    <a:srgbClr val="C0C0C0"/>
                  </a:outerShdw>
                </a:effectLst>
                <a:latin typeface="Tahoma" pitchFamily="34" charset="0"/>
              </a:rPr>
              <a:t>Approximant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4642"/>
                                        </p:tgtEl>
                                        <p:attrNameLst>
                                          <p:attrName>style.visibility</p:attrName>
                                        </p:attrNameLst>
                                      </p:cBhvr>
                                      <p:to>
                                        <p:strVal val="visible"/>
                                      </p:to>
                                    </p:set>
                                    <p:animEffect transition="in" filter="wipe(left)">
                                      <p:cBhvr>
                                        <p:cTn id="7" dur="500"/>
                                        <p:tgtEl>
                                          <p:spTgt spid="154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4636"/>
                                        </p:tgtEl>
                                        <p:attrNameLst>
                                          <p:attrName>style.visibility</p:attrName>
                                        </p:attrNameLst>
                                      </p:cBhvr>
                                      <p:to>
                                        <p:strVal val="visible"/>
                                      </p:to>
                                    </p:set>
                                    <p:animEffect transition="in" filter="wipe(left)">
                                      <p:cBhvr>
                                        <p:cTn id="12" dur="500"/>
                                        <p:tgtEl>
                                          <p:spTgt spid="154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41313" y="609600"/>
            <a:ext cx="8802687" cy="990600"/>
          </a:xfrm>
        </p:spPr>
        <p:txBody>
          <a:bodyPr/>
          <a:lstStyle/>
          <a:p>
            <a:pPr>
              <a:defRPr/>
            </a:pPr>
            <a:r>
              <a:rPr lang="de-DE" altLang="de-DE" sz="2400"/>
              <a:t>Plosive – Affrikaten – Frikative – </a:t>
            </a:r>
            <a:br>
              <a:rPr lang="de-DE" altLang="de-DE" sz="2400"/>
            </a:br>
            <a:r>
              <a:rPr lang="de-DE" altLang="de-DE" sz="2400"/>
              <a:t>Nasale – </a:t>
            </a:r>
            <a:r>
              <a:rPr lang="de-DE" altLang="de-DE" sz="2400">
                <a:solidFill>
                  <a:schemeClr val="accent2"/>
                </a:solidFill>
              </a:rPr>
              <a:t>Liquide</a:t>
            </a:r>
            <a:r>
              <a:rPr lang="de-DE" altLang="de-DE" sz="2400"/>
              <a:t> – Vokale </a:t>
            </a:r>
          </a:p>
        </p:txBody>
      </p:sp>
      <p:graphicFrame>
        <p:nvGraphicFramePr>
          <p:cNvPr id="151667" name="Group 115"/>
          <p:cNvGraphicFramePr>
            <a:graphicFrameLocks noGrp="1"/>
          </p:cNvGraphicFramePr>
          <p:nvPr>
            <p:ph type="tbl" idx="1"/>
          </p:nvPr>
        </p:nvGraphicFramePr>
        <p:xfrm>
          <a:off x="206375" y="1697038"/>
          <a:ext cx="8847138" cy="4244977"/>
        </p:xfrm>
        <a:graphic>
          <a:graphicData uri="http://schemas.openxmlformats.org/drawingml/2006/table">
            <a:tbl>
              <a:tblPr/>
              <a:tblGrid>
                <a:gridCol w="1254125">
                  <a:extLst>
                    <a:ext uri="{9D8B030D-6E8A-4147-A177-3AD203B41FA5}">
                      <a16:colId xmlns:a16="http://schemas.microsoft.com/office/drawing/2014/main" val="20000"/>
                    </a:ext>
                  </a:extLst>
                </a:gridCol>
                <a:gridCol w="1103313">
                  <a:extLst>
                    <a:ext uri="{9D8B030D-6E8A-4147-A177-3AD203B41FA5}">
                      <a16:colId xmlns:a16="http://schemas.microsoft.com/office/drawing/2014/main" val="20001"/>
                    </a:ext>
                  </a:extLst>
                </a:gridCol>
                <a:gridCol w="1258887">
                  <a:extLst>
                    <a:ext uri="{9D8B030D-6E8A-4147-A177-3AD203B41FA5}">
                      <a16:colId xmlns:a16="http://schemas.microsoft.com/office/drawing/2014/main" val="20002"/>
                    </a:ext>
                  </a:extLst>
                </a:gridCol>
                <a:gridCol w="1708150">
                  <a:extLst>
                    <a:ext uri="{9D8B030D-6E8A-4147-A177-3AD203B41FA5}">
                      <a16:colId xmlns:a16="http://schemas.microsoft.com/office/drawing/2014/main" val="20003"/>
                    </a:ext>
                  </a:extLst>
                </a:gridCol>
                <a:gridCol w="14097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198563">
                  <a:extLst>
                    <a:ext uri="{9D8B030D-6E8A-4147-A177-3AD203B41FA5}">
                      <a16:colId xmlns:a16="http://schemas.microsoft.com/office/drawing/2014/main" val="20006"/>
                    </a:ext>
                  </a:extLst>
                </a:gridCol>
              </a:tblGrid>
              <a:tr h="5667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1800" b="0" i="0" u="none" strike="noStrike" cap="none" normalizeH="0" baseline="0">
                        <a:ln>
                          <a:noFill/>
                        </a:ln>
                        <a:solidFill>
                          <a:srgbClr val="CC33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a:ln>
                            <a:noFill/>
                          </a:ln>
                          <a:solidFill>
                            <a:srgbClr val="CC3300"/>
                          </a:solidFill>
                          <a:effectLst/>
                          <a:latin typeface="Tahoma" pitchFamily="34" charset="0"/>
                        </a:rPr>
                        <a:t>silbisch</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a:ln>
                            <a:noFill/>
                          </a:ln>
                          <a:solidFill>
                            <a:srgbClr val="CC3300"/>
                          </a:solidFill>
                          <a:effectLst/>
                          <a:latin typeface="Tahoma" pitchFamily="34" charset="0"/>
                        </a:rPr>
                        <a:t>sonorant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a:ln>
                            <a:noFill/>
                          </a:ln>
                          <a:solidFill>
                            <a:srgbClr val="CC3300"/>
                          </a:solidFill>
                          <a:effectLst/>
                          <a:latin typeface="Tahoma" pitchFamily="34" charset="0"/>
                        </a:rPr>
                        <a:t>okklusiv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a:ln>
                            <a:noFill/>
                          </a:ln>
                          <a:solidFill>
                            <a:srgbClr val="CC3300"/>
                          </a:solidFill>
                          <a:effectLst/>
                          <a:latin typeface="Tahoma" pitchFamily="34" charset="0"/>
                        </a:rPr>
                        <a:t>konsonant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a:ln>
                            <a:noFill/>
                          </a:ln>
                          <a:solidFill>
                            <a:srgbClr val="CC3300"/>
                          </a:solidFill>
                          <a:effectLst/>
                          <a:latin typeface="Tahoma" pitchFamily="34" charset="0"/>
                        </a:rPr>
                        <a:t>nasal</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a:ln>
                            <a:noFill/>
                          </a:ln>
                          <a:solidFill>
                            <a:srgbClr val="CC3300"/>
                          </a:solidFill>
                          <a:effectLst/>
                          <a:latin typeface="Tahoma" pitchFamily="34" charset="0"/>
                        </a:rPr>
                        <a:t>affrikativ</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0"/>
                  </a:ext>
                </a:extLst>
              </a:tr>
              <a:tr h="61436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Plosiv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302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Affrikate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6302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Frikativ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60325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Nasal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007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Liquide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5"/>
                  </a:ext>
                </a:extLst>
              </a:tr>
              <a:tr h="60007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rgbClr val="CC3300"/>
                          </a:solidFill>
                          <a:effectLst/>
                          <a:latin typeface="Tahoma" pitchFamily="34" charset="0"/>
                        </a:rPr>
                        <a:t>Vokal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6389" name="Text Box 61"/>
          <p:cNvSpPr txBox="1">
            <a:spLocks noChangeArrowheads="1"/>
          </p:cNvSpPr>
          <p:nvPr/>
        </p:nvSpPr>
        <p:spPr bwMode="auto">
          <a:xfrm>
            <a:off x="6307138" y="3479800"/>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390" name="Text Box 62"/>
          <p:cNvSpPr txBox="1">
            <a:spLocks noChangeArrowheads="1"/>
          </p:cNvSpPr>
          <p:nvPr/>
        </p:nvSpPr>
        <p:spPr bwMode="auto">
          <a:xfrm>
            <a:off x="1728788" y="5321300"/>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391" name="Text Box 63"/>
          <p:cNvSpPr txBox="1">
            <a:spLocks noChangeArrowheads="1"/>
          </p:cNvSpPr>
          <p:nvPr/>
        </p:nvSpPr>
        <p:spPr bwMode="auto">
          <a:xfrm>
            <a:off x="2974975" y="5321300"/>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392" name="Text Box 64"/>
          <p:cNvSpPr txBox="1">
            <a:spLocks noChangeArrowheads="1"/>
          </p:cNvSpPr>
          <p:nvPr/>
        </p:nvSpPr>
        <p:spPr bwMode="auto">
          <a:xfrm>
            <a:off x="4592638" y="531177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6393" name="Text Box 65"/>
          <p:cNvSpPr txBox="1">
            <a:spLocks noChangeArrowheads="1"/>
          </p:cNvSpPr>
          <p:nvPr/>
        </p:nvSpPr>
        <p:spPr bwMode="auto">
          <a:xfrm>
            <a:off x="6307138" y="531177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6394" name="Text Box 66"/>
          <p:cNvSpPr txBox="1">
            <a:spLocks noChangeArrowheads="1"/>
          </p:cNvSpPr>
          <p:nvPr/>
        </p:nvSpPr>
        <p:spPr bwMode="auto">
          <a:xfrm>
            <a:off x="7375525" y="5308600"/>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395" name="Text Box 67"/>
          <p:cNvSpPr txBox="1">
            <a:spLocks noChangeArrowheads="1"/>
          </p:cNvSpPr>
          <p:nvPr/>
        </p:nvSpPr>
        <p:spPr bwMode="auto">
          <a:xfrm>
            <a:off x="1716088" y="2260600"/>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6396" name="Text Box 68"/>
          <p:cNvSpPr txBox="1">
            <a:spLocks noChangeArrowheads="1"/>
          </p:cNvSpPr>
          <p:nvPr/>
        </p:nvSpPr>
        <p:spPr bwMode="auto">
          <a:xfrm>
            <a:off x="2960688" y="2260600"/>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6397" name="Text Box 69"/>
          <p:cNvSpPr txBox="1">
            <a:spLocks noChangeArrowheads="1"/>
          </p:cNvSpPr>
          <p:nvPr/>
        </p:nvSpPr>
        <p:spPr bwMode="auto">
          <a:xfrm>
            <a:off x="4578350" y="2270125"/>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398" name="Text Box 70"/>
          <p:cNvSpPr txBox="1">
            <a:spLocks noChangeArrowheads="1"/>
          </p:cNvSpPr>
          <p:nvPr/>
        </p:nvSpPr>
        <p:spPr bwMode="auto">
          <a:xfrm>
            <a:off x="6292850" y="22717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399" name="Text Box 71"/>
          <p:cNvSpPr txBox="1">
            <a:spLocks noChangeArrowheads="1"/>
          </p:cNvSpPr>
          <p:nvPr/>
        </p:nvSpPr>
        <p:spPr bwMode="auto">
          <a:xfrm>
            <a:off x="7362825" y="22447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6400" name="Text Box 72"/>
          <p:cNvSpPr txBox="1">
            <a:spLocks noChangeArrowheads="1"/>
          </p:cNvSpPr>
          <p:nvPr/>
        </p:nvSpPr>
        <p:spPr bwMode="auto">
          <a:xfrm>
            <a:off x="1730375" y="4079875"/>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401" name="Text Box 73"/>
          <p:cNvSpPr txBox="1">
            <a:spLocks noChangeArrowheads="1"/>
          </p:cNvSpPr>
          <p:nvPr/>
        </p:nvSpPr>
        <p:spPr bwMode="auto">
          <a:xfrm>
            <a:off x="2974975" y="4079875"/>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402" name="Text Box 74"/>
          <p:cNvSpPr txBox="1">
            <a:spLocks noChangeArrowheads="1"/>
          </p:cNvSpPr>
          <p:nvPr/>
        </p:nvSpPr>
        <p:spPr bwMode="auto">
          <a:xfrm>
            <a:off x="4592638" y="4079875"/>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403" name="Text Box 75"/>
          <p:cNvSpPr txBox="1">
            <a:spLocks noChangeArrowheads="1"/>
          </p:cNvSpPr>
          <p:nvPr/>
        </p:nvSpPr>
        <p:spPr bwMode="auto">
          <a:xfrm>
            <a:off x="6307138" y="4079875"/>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404" name="Text Box 76"/>
          <p:cNvSpPr txBox="1">
            <a:spLocks noChangeArrowheads="1"/>
          </p:cNvSpPr>
          <p:nvPr/>
        </p:nvSpPr>
        <p:spPr bwMode="auto">
          <a:xfrm>
            <a:off x="7377113" y="4078288"/>
            <a:ext cx="407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405" name="Text Box 77"/>
          <p:cNvSpPr txBox="1">
            <a:spLocks noChangeArrowheads="1"/>
          </p:cNvSpPr>
          <p:nvPr/>
        </p:nvSpPr>
        <p:spPr bwMode="auto">
          <a:xfrm>
            <a:off x="1730375" y="34686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6406" name="Text Box 78"/>
          <p:cNvSpPr txBox="1">
            <a:spLocks noChangeArrowheads="1"/>
          </p:cNvSpPr>
          <p:nvPr/>
        </p:nvSpPr>
        <p:spPr bwMode="auto">
          <a:xfrm>
            <a:off x="2976563" y="34686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6407" name="Text Box 79"/>
          <p:cNvSpPr txBox="1">
            <a:spLocks noChangeArrowheads="1"/>
          </p:cNvSpPr>
          <p:nvPr/>
        </p:nvSpPr>
        <p:spPr bwMode="auto">
          <a:xfrm>
            <a:off x="4592638" y="34686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6408" name="Text Box 80"/>
          <p:cNvSpPr txBox="1">
            <a:spLocks noChangeArrowheads="1"/>
          </p:cNvSpPr>
          <p:nvPr/>
        </p:nvSpPr>
        <p:spPr bwMode="auto">
          <a:xfrm>
            <a:off x="7377113" y="34686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6409" name="Text Box 81"/>
          <p:cNvSpPr txBox="1">
            <a:spLocks noChangeArrowheads="1"/>
          </p:cNvSpPr>
          <p:nvPr/>
        </p:nvSpPr>
        <p:spPr bwMode="auto">
          <a:xfrm>
            <a:off x="1730375" y="289083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6410" name="Text Box 82"/>
          <p:cNvSpPr txBox="1">
            <a:spLocks noChangeArrowheads="1"/>
          </p:cNvSpPr>
          <p:nvPr/>
        </p:nvSpPr>
        <p:spPr bwMode="auto">
          <a:xfrm>
            <a:off x="2974975" y="289083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6411" name="Text Box 83"/>
          <p:cNvSpPr txBox="1">
            <a:spLocks noChangeArrowheads="1"/>
          </p:cNvSpPr>
          <p:nvPr/>
        </p:nvSpPr>
        <p:spPr bwMode="auto">
          <a:xfrm>
            <a:off x="4592638" y="2900363"/>
            <a:ext cx="407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412" name="Text Box 84"/>
          <p:cNvSpPr txBox="1">
            <a:spLocks noChangeArrowheads="1"/>
          </p:cNvSpPr>
          <p:nvPr/>
        </p:nvSpPr>
        <p:spPr bwMode="auto">
          <a:xfrm>
            <a:off x="6307138" y="2901950"/>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413" name="Text Box 85"/>
          <p:cNvSpPr txBox="1">
            <a:spLocks noChangeArrowheads="1"/>
          </p:cNvSpPr>
          <p:nvPr/>
        </p:nvSpPr>
        <p:spPr bwMode="auto">
          <a:xfrm>
            <a:off x="7377113" y="2874963"/>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56414" name="Text Box 86"/>
          <p:cNvSpPr txBox="1">
            <a:spLocks noChangeArrowheads="1"/>
          </p:cNvSpPr>
          <p:nvPr/>
        </p:nvSpPr>
        <p:spPr bwMode="auto">
          <a:xfrm>
            <a:off x="8240713" y="2900363"/>
            <a:ext cx="407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56415" name="Text Box 87"/>
          <p:cNvSpPr txBox="1">
            <a:spLocks noChangeArrowheads="1"/>
          </p:cNvSpPr>
          <p:nvPr/>
        </p:nvSpPr>
        <p:spPr bwMode="auto">
          <a:xfrm>
            <a:off x="8240713" y="22320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51655" name="Text Box 103"/>
          <p:cNvSpPr txBox="1">
            <a:spLocks noChangeArrowheads="1"/>
          </p:cNvSpPr>
          <p:nvPr/>
        </p:nvSpPr>
        <p:spPr bwMode="auto">
          <a:xfrm>
            <a:off x="1744663" y="4754563"/>
            <a:ext cx="407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51656" name="Text Box 104"/>
          <p:cNvSpPr txBox="1">
            <a:spLocks noChangeArrowheads="1"/>
          </p:cNvSpPr>
          <p:nvPr/>
        </p:nvSpPr>
        <p:spPr bwMode="auto">
          <a:xfrm>
            <a:off x="2989263" y="4754563"/>
            <a:ext cx="407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51658" name="Text Box 106"/>
          <p:cNvSpPr txBox="1">
            <a:spLocks noChangeArrowheads="1"/>
          </p:cNvSpPr>
          <p:nvPr/>
        </p:nvSpPr>
        <p:spPr bwMode="auto">
          <a:xfrm>
            <a:off x="6321425" y="475456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51660" name="Text Box 108"/>
          <p:cNvSpPr txBox="1">
            <a:spLocks noChangeArrowheads="1"/>
          </p:cNvSpPr>
          <p:nvPr/>
        </p:nvSpPr>
        <p:spPr bwMode="auto">
          <a:xfrm>
            <a:off x="4592638" y="4756150"/>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51662" name="Text Box 110"/>
          <p:cNvSpPr txBox="1">
            <a:spLocks noChangeArrowheads="1"/>
          </p:cNvSpPr>
          <p:nvPr/>
        </p:nvSpPr>
        <p:spPr bwMode="auto">
          <a:xfrm>
            <a:off x="7362825" y="47339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6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6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16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16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1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655" grpId="0" autoUpdateAnimBg="0"/>
      <p:bldP spid="151656" grpId="0" autoUpdateAnimBg="0"/>
      <p:bldP spid="151658" grpId="0" autoUpdateAnimBg="0"/>
      <p:bldP spid="151660" grpId="0" autoUpdateAnimBg="0"/>
      <p:bldP spid="15166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defRPr/>
            </a:pPr>
            <a:r>
              <a:rPr lang="de-DE" altLang="de-DE"/>
              <a:t>Approximanten</a:t>
            </a:r>
          </a:p>
        </p:txBody>
      </p:sp>
      <p:sp>
        <p:nvSpPr>
          <p:cNvPr id="157699" name="Rectangle 3"/>
          <p:cNvSpPr>
            <a:spLocks noGrp="1" noChangeArrowheads="1"/>
          </p:cNvSpPr>
          <p:nvPr>
            <p:ph type="body" idx="1"/>
          </p:nvPr>
        </p:nvSpPr>
        <p:spPr>
          <a:xfrm>
            <a:off x="625475" y="1981200"/>
            <a:ext cx="8250238" cy="3933825"/>
          </a:xfrm>
        </p:spPr>
        <p:txBody>
          <a:bodyPr/>
          <a:lstStyle/>
          <a:p>
            <a:pPr marL="0" indent="0" algn="just">
              <a:buFont typeface="Wingdings 2" pitchFamily="18" charset="2"/>
              <a:buNone/>
              <a:defRPr/>
            </a:pPr>
            <a:r>
              <a:rPr lang="de-DE" altLang="de-DE" dirty="0">
                <a:cs typeface="Times New Roman" pitchFamily="18" charset="0"/>
              </a:rPr>
              <a:t>Zu den </a:t>
            </a:r>
            <a:r>
              <a:rPr lang="de-DE" altLang="de-DE" dirty="0" err="1">
                <a:cs typeface="Times New Roman" pitchFamily="18" charset="0"/>
              </a:rPr>
              <a:t>Approximanten</a:t>
            </a:r>
            <a:r>
              <a:rPr lang="de-DE" altLang="de-DE" dirty="0">
                <a:cs typeface="Times New Roman" pitchFamily="18" charset="0"/>
              </a:rPr>
              <a:t> gehören im Englischen und Deutschen die Liquide </a:t>
            </a:r>
            <a:r>
              <a:rPr lang="de-DE" altLang="de-DE" dirty="0">
                <a:solidFill>
                  <a:schemeClr val="accent2"/>
                </a:solidFill>
                <a:cs typeface="Times New Roman" pitchFamily="18" charset="0"/>
              </a:rPr>
              <a:t>/l/</a:t>
            </a:r>
            <a:r>
              <a:rPr lang="de-DE" altLang="de-DE" dirty="0">
                <a:cs typeface="Times New Roman" pitchFamily="18" charset="0"/>
              </a:rPr>
              <a:t> und </a:t>
            </a:r>
            <a:r>
              <a:rPr lang="de-DE" altLang="de-DE" dirty="0">
                <a:solidFill>
                  <a:schemeClr val="accent2"/>
                </a:solidFill>
                <a:cs typeface="Times New Roman" pitchFamily="18" charset="0"/>
              </a:rPr>
              <a:t>/r/</a:t>
            </a:r>
            <a:r>
              <a:rPr lang="de-DE" altLang="de-DE" dirty="0">
                <a:cs typeface="Times New Roman" pitchFamily="18" charset="0"/>
              </a:rPr>
              <a:t> (in </a:t>
            </a:r>
            <a:r>
              <a:rPr lang="de-DE" altLang="de-DE" i="1" dirty="0" err="1">
                <a:solidFill>
                  <a:schemeClr val="accent2"/>
                </a:solidFill>
                <a:cs typeface="Times New Roman" pitchFamily="18" charset="0"/>
              </a:rPr>
              <a:t>lead</a:t>
            </a:r>
            <a:r>
              <a:rPr lang="de-DE" altLang="de-DE" dirty="0">
                <a:cs typeface="Times New Roman" pitchFamily="18" charset="0"/>
              </a:rPr>
              <a:t> und </a:t>
            </a:r>
            <a:r>
              <a:rPr lang="de-DE" altLang="de-DE" i="1" dirty="0" err="1">
                <a:solidFill>
                  <a:schemeClr val="accent2"/>
                </a:solidFill>
                <a:cs typeface="Times New Roman" pitchFamily="18" charset="0"/>
              </a:rPr>
              <a:t>read</a:t>
            </a:r>
            <a:r>
              <a:rPr lang="de-DE" altLang="de-DE" dirty="0">
                <a:cs typeface="Times New Roman" pitchFamily="18" charset="0"/>
              </a:rPr>
              <a:t> </a:t>
            </a:r>
            <a:r>
              <a:rPr lang="de-DE" altLang="de-DE" dirty="0" err="1">
                <a:cs typeface="Times New Roman" pitchFamily="18" charset="0"/>
              </a:rPr>
              <a:t>bzw</a:t>
            </a:r>
            <a:r>
              <a:rPr lang="de-DE" altLang="de-DE" dirty="0">
                <a:cs typeface="Times New Roman" pitchFamily="18" charset="0"/>
              </a:rPr>
              <a:t> </a:t>
            </a:r>
            <a:r>
              <a:rPr lang="de-DE" altLang="de-DE" i="1" dirty="0">
                <a:solidFill>
                  <a:schemeClr val="accent2"/>
                </a:solidFill>
                <a:cs typeface="Times New Roman" pitchFamily="18" charset="0"/>
              </a:rPr>
              <a:t>lasen</a:t>
            </a:r>
            <a:r>
              <a:rPr lang="de-DE" altLang="de-DE" dirty="0">
                <a:cs typeface="Times New Roman" pitchFamily="18" charset="0"/>
              </a:rPr>
              <a:t> und </a:t>
            </a:r>
            <a:r>
              <a:rPr lang="de-DE" altLang="de-DE" i="1" dirty="0">
                <a:solidFill>
                  <a:schemeClr val="accent2"/>
                </a:solidFill>
                <a:cs typeface="Times New Roman" pitchFamily="18" charset="0"/>
              </a:rPr>
              <a:t>rasen</a:t>
            </a:r>
            <a:r>
              <a:rPr lang="de-DE" altLang="de-DE" dirty="0">
                <a:cs typeface="Times New Roman" pitchFamily="18" charset="0"/>
              </a:rPr>
              <a:t>. </a:t>
            </a:r>
          </a:p>
          <a:p>
            <a:pPr marL="0" indent="0" algn="just">
              <a:buFont typeface="Wingdings 2" pitchFamily="18" charset="2"/>
              <a:buNone/>
              <a:defRPr/>
            </a:pPr>
            <a:r>
              <a:rPr lang="de-DE" altLang="de-DE" dirty="0">
                <a:cs typeface="Times New Roman" pitchFamily="18" charset="0"/>
              </a:rPr>
              <a:t>Bei der Artikulation dieser Laute ist die Zunge gegenüber der neutralen Stellung angehoben, so dass sie für den Luftstrom ein partielles Hindernis darstellt. Liquide haben also u.a. das Merkmal </a:t>
            </a:r>
            <a:r>
              <a:rPr lang="de-DE" altLang="de-DE" dirty="0">
                <a:solidFill>
                  <a:schemeClr val="accent2"/>
                </a:solidFill>
                <a:cs typeface="Times New Roman" pitchFamily="18" charset="0"/>
              </a:rPr>
              <a:t>[+konsonantisch]</a:t>
            </a:r>
            <a:r>
              <a:rPr lang="de-DE" altLang="de-DE" dirty="0">
                <a:cs typeface="Times New Roman" pitchFamily="18" charset="0"/>
              </a:rPr>
              <a:t>. </a:t>
            </a:r>
          </a:p>
          <a:p>
            <a:pPr marL="0" indent="0" algn="just">
              <a:buFont typeface="Wingdings 2" pitchFamily="18" charset="2"/>
              <a:buNone/>
              <a:defRPr/>
            </a:pPr>
            <a:r>
              <a:rPr lang="de-DE" altLang="de-DE" dirty="0">
                <a:cs typeface="Times New Roman" pitchFamily="18" charset="0"/>
              </a:rPr>
              <a:t>Der Zungenkörper ist jedoch so geformt, dass die Luft ihn umfließen kann. Dies geschieht entweder an den Zungen-rändern (im Falle von </a:t>
            </a:r>
            <a:r>
              <a:rPr lang="de-DE" altLang="de-DE" dirty="0">
                <a:solidFill>
                  <a:schemeClr val="accent2"/>
                </a:solidFill>
                <a:cs typeface="Times New Roman" pitchFamily="18" charset="0"/>
              </a:rPr>
              <a:t>/l/</a:t>
            </a:r>
            <a:r>
              <a:rPr lang="de-DE" altLang="de-DE" dirty="0">
                <a:cs typeface="Times New Roman" pitchFamily="18" charset="0"/>
              </a:rPr>
              <a:t>) oder in Zungenmitte.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wipe(left)">
                                      <p:cBhvr>
                                        <p:cTn id="7" dur="500"/>
                                        <p:tgtEl>
                                          <p:spTgt spid="15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wipe(left)">
                                      <p:cBhvr>
                                        <p:cTn id="12" dur="500"/>
                                        <p:tgtEl>
                                          <p:spTgt spid="157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7699">
                                            <p:txEl>
                                              <p:pRg st="2" end="2"/>
                                            </p:txEl>
                                          </p:spTgt>
                                        </p:tgtEl>
                                        <p:attrNameLst>
                                          <p:attrName>style.visibility</p:attrName>
                                        </p:attrNameLst>
                                      </p:cBhvr>
                                      <p:to>
                                        <p:strVal val="visible"/>
                                      </p:to>
                                    </p:set>
                                    <p:animEffect transition="in" filter="wipe(left)">
                                      <p:cBhvr>
                                        <p:cTn id="17" dur="500"/>
                                        <p:tgtEl>
                                          <p:spTgt spid="15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defRPr/>
            </a:pPr>
            <a:r>
              <a:rPr lang="de-DE" altLang="de-DE"/>
              <a:t>Approximanten</a:t>
            </a:r>
          </a:p>
        </p:txBody>
      </p:sp>
      <p:sp>
        <p:nvSpPr>
          <p:cNvPr id="156675" name="Rectangle 3"/>
          <p:cNvSpPr>
            <a:spLocks noGrp="1" noChangeArrowheads="1"/>
          </p:cNvSpPr>
          <p:nvPr>
            <p:ph type="body" idx="1"/>
          </p:nvPr>
        </p:nvSpPr>
        <p:spPr>
          <a:xfrm>
            <a:off x="482600" y="1981200"/>
            <a:ext cx="8278813" cy="4367213"/>
          </a:xfrm>
        </p:spPr>
        <p:txBody>
          <a:bodyPr/>
          <a:lstStyle/>
          <a:p>
            <a:pPr marL="0" indent="0" algn="just">
              <a:buFont typeface="Wingdings 2" pitchFamily="18" charset="2"/>
              <a:buNone/>
              <a:defRPr/>
            </a:pPr>
            <a:r>
              <a:rPr lang="de-DE" altLang="de-DE" dirty="0">
                <a:cs typeface="Times New Roman" pitchFamily="18" charset="0"/>
              </a:rPr>
              <a:t>Liquide haben mit Nasalen das Merkmal </a:t>
            </a: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sonorant</a:t>
            </a:r>
            <a:r>
              <a:rPr lang="de-DE" altLang="de-DE" dirty="0">
                <a:solidFill>
                  <a:schemeClr val="accent2"/>
                </a:solidFill>
                <a:cs typeface="Times New Roman" pitchFamily="18" charset="0"/>
              </a:rPr>
              <a:t>]</a:t>
            </a:r>
            <a:r>
              <a:rPr lang="de-DE" altLang="de-DE" dirty="0">
                <a:cs typeface="Times New Roman" pitchFamily="18" charset="0"/>
              </a:rPr>
              <a:t> gemeinsam. Sie unterscheiden sich von ihnen außer durch die Nasalierung darin, dass letztere Verschlusslaute sind </a:t>
            </a:r>
            <a:r>
              <a:rPr lang="de-DE" altLang="de-DE" dirty="0">
                <a:solidFill>
                  <a:schemeClr val="accent2"/>
                </a:solidFill>
                <a:cs typeface="Times New Roman" pitchFamily="18" charset="0"/>
              </a:rPr>
              <a:t>[+okklusiv]</a:t>
            </a:r>
            <a:r>
              <a:rPr lang="de-DE" altLang="de-DE" dirty="0">
                <a:cs typeface="Times New Roman" pitchFamily="18" charset="0"/>
              </a:rPr>
              <a:t>. </a:t>
            </a:r>
          </a:p>
          <a:p>
            <a:pPr marL="0" indent="0" algn="just">
              <a:buFont typeface="Wingdings 2" pitchFamily="18" charset="2"/>
              <a:buNone/>
              <a:defRPr/>
            </a:pPr>
            <a:r>
              <a:rPr lang="de-DE" altLang="de-DE" dirty="0">
                <a:cs typeface="Times New Roman" pitchFamily="18" charset="0"/>
              </a:rPr>
              <a:t>Wie die Nasale sind Liquide prototypisch unsilbisch </a:t>
            </a:r>
            <a:br>
              <a:rPr lang="de-DE" altLang="de-DE" dirty="0">
                <a:cs typeface="Times New Roman" pitchFamily="18" charset="0"/>
              </a:rPr>
            </a:br>
            <a:r>
              <a:rPr lang="de-DE" altLang="de-DE" dirty="0">
                <a:solidFill>
                  <a:schemeClr val="accent2"/>
                </a:solidFill>
                <a:cs typeface="Times New Roman" pitchFamily="18" charset="0"/>
              </a:rPr>
              <a:t>[–silbisch]</a:t>
            </a:r>
            <a:r>
              <a:rPr lang="de-DE" altLang="de-DE" dirty="0">
                <a:cs typeface="Times New Roman" pitchFamily="18" charset="0"/>
              </a:rPr>
              <a:t>, können jedoch in bestimmten Kontexten den Silbengipfel bilden, z.B. in </a:t>
            </a:r>
            <a:r>
              <a:rPr lang="de-DE" altLang="de-DE" i="1" dirty="0" err="1">
                <a:solidFill>
                  <a:schemeClr val="accent2"/>
                </a:solidFill>
                <a:cs typeface="Times New Roman" pitchFamily="18" charset="0"/>
              </a:rPr>
              <a:t>metal</a:t>
            </a:r>
            <a:r>
              <a:rPr lang="de-DE" altLang="de-DE" dirty="0">
                <a:solidFill>
                  <a:schemeClr val="accent2"/>
                </a:solidFill>
                <a:cs typeface="Times New Roman" pitchFamily="18" charset="0"/>
              </a:rPr>
              <a:t> </a:t>
            </a:r>
            <a:r>
              <a:rPr lang="de-DE" altLang="de-DE" dirty="0">
                <a:solidFill>
                  <a:schemeClr val="accent2"/>
                </a:solidFill>
                <a:effectLst/>
                <a:cs typeface="Times New Roman" pitchFamily="18" charset="0"/>
              </a:rPr>
              <a:t>[</a:t>
            </a:r>
            <a:r>
              <a:rPr lang="de-DE" altLang="de-DE" dirty="0" err="1">
                <a:solidFill>
                  <a:schemeClr val="accent2"/>
                </a:solidFill>
                <a:effectLst/>
                <a:cs typeface="Times New Roman" pitchFamily="18" charset="0"/>
              </a:rPr>
              <a:t>mɛtl</a:t>
            </a:r>
            <a:r>
              <a:rPr lang="de-DE" altLang="de-DE" dirty="0">
                <a:solidFill>
                  <a:schemeClr val="accent2"/>
                </a:solidFill>
                <a:effectLst/>
                <a:cs typeface="Times New Roman" pitchFamily="18" charset="0"/>
              </a:rPr>
              <a:t>̩]</a:t>
            </a:r>
            <a:r>
              <a:rPr lang="de-DE" altLang="de-DE" dirty="0">
                <a:effectLst/>
                <a:cs typeface="Times New Roman" pitchFamily="18" charset="0"/>
              </a:rPr>
              <a:t>. </a:t>
            </a:r>
          </a:p>
          <a:p>
            <a:pPr marL="0" indent="0" algn="just">
              <a:buFont typeface="Wingdings 2" pitchFamily="18" charset="2"/>
              <a:buNone/>
              <a:defRPr/>
            </a:pPr>
            <a:r>
              <a:rPr lang="de-DE" altLang="de-DE" dirty="0">
                <a:cs typeface="Times New Roman" pitchFamily="18" charset="0"/>
              </a:rPr>
              <a:t>Eine unterschiedliche morphologische Struktur kann sich hier phonologisch auswirken, wie der Kontrast zwischen </a:t>
            </a:r>
            <a:r>
              <a:rPr lang="de-DE" altLang="de-DE" i="1" dirty="0" err="1">
                <a:solidFill>
                  <a:schemeClr val="accent2"/>
                </a:solidFill>
                <a:cs typeface="Times New Roman" pitchFamily="18" charset="0"/>
              </a:rPr>
              <a:t>codling</a:t>
            </a:r>
            <a:r>
              <a:rPr lang="de-DE" altLang="de-DE" dirty="0">
                <a:solidFill>
                  <a:schemeClr val="accent2"/>
                </a:solidFill>
                <a:cs typeface="Times New Roman" pitchFamily="18" charset="0"/>
              </a:rPr>
              <a:t> (</a:t>
            </a:r>
            <a:r>
              <a:rPr lang="de-DE" altLang="de-DE" i="1" dirty="0" err="1">
                <a:solidFill>
                  <a:schemeClr val="accent2"/>
                </a:solidFill>
                <a:cs typeface="Times New Roman" pitchFamily="18" charset="0"/>
              </a:rPr>
              <a:t>cod+ling</a:t>
            </a:r>
            <a:r>
              <a:rPr lang="de-DE" altLang="de-DE" dirty="0">
                <a:solidFill>
                  <a:schemeClr val="accent2"/>
                </a:solidFill>
                <a:cs typeface="Times New Roman" pitchFamily="18" charset="0"/>
              </a:rPr>
              <a:t>)</a:t>
            </a:r>
            <a:r>
              <a:rPr lang="de-DE" altLang="de-DE" dirty="0">
                <a:cs typeface="Times New Roman" pitchFamily="18" charset="0"/>
              </a:rPr>
              <a:t> und </a:t>
            </a:r>
            <a:r>
              <a:rPr lang="de-DE" altLang="de-DE" i="1" dirty="0" err="1">
                <a:solidFill>
                  <a:schemeClr val="accent2"/>
                </a:solidFill>
                <a:cs typeface="Times New Roman" pitchFamily="18" charset="0"/>
              </a:rPr>
              <a:t>coddling</a:t>
            </a:r>
            <a:r>
              <a:rPr lang="de-DE" altLang="de-DE" i="1" dirty="0">
                <a:solidFill>
                  <a:schemeClr val="accent2"/>
                </a:solidFill>
                <a:cs typeface="Times New Roman" pitchFamily="18" charset="0"/>
              </a:rPr>
              <a:t> </a:t>
            </a:r>
            <a:r>
              <a:rPr lang="de-DE" altLang="de-DE" dirty="0">
                <a:solidFill>
                  <a:schemeClr val="accent2"/>
                </a:solidFill>
                <a:cs typeface="Times New Roman" pitchFamily="18" charset="0"/>
              </a:rPr>
              <a:t>(</a:t>
            </a:r>
            <a:r>
              <a:rPr lang="de-DE" altLang="de-DE" i="1" dirty="0" err="1">
                <a:solidFill>
                  <a:schemeClr val="accent2"/>
                </a:solidFill>
                <a:cs typeface="Times New Roman" pitchFamily="18" charset="0"/>
              </a:rPr>
              <a:t>coddle</a:t>
            </a:r>
            <a:r>
              <a:rPr lang="de-DE" altLang="de-DE" dirty="0">
                <a:solidFill>
                  <a:schemeClr val="accent2"/>
                </a:solidFill>
                <a:cs typeface="Times New Roman" pitchFamily="18" charset="0"/>
              </a:rPr>
              <a:t> + </a:t>
            </a:r>
            <a:r>
              <a:rPr lang="de-DE" altLang="de-DE" i="1" dirty="0" err="1">
                <a:solidFill>
                  <a:schemeClr val="accent2"/>
                </a:solidFill>
                <a:cs typeface="Times New Roman" pitchFamily="18" charset="0"/>
              </a:rPr>
              <a:t>ing</a:t>
            </a:r>
            <a:r>
              <a:rPr lang="de-DE" altLang="de-DE" dirty="0">
                <a:solidFill>
                  <a:schemeClr val="accent2"/>
                </a:solidFill>
                <a:cs typeface="Times New Roman" pitchFamily="18" charset="0"/>
              </a:rPr>
              <a:t>)</a:t>
            </a:r>
            <a:r>
              <a:rPr lang="de-DE" altLang="de-DE" dirty="0">
                <a:cs typeface="Times New Roman" pitchFamily="18" charset="0"/>
              </a:rPr>
              <a:t>, </a:t>
            </a:r>
            <a:br>
              <a:rPr lang="de-DE" altLang="de-DE" dirty="0">
                <a:cs typeface="Times New Roman" pitchFamily="18" charset="0"/>
              </a:rPr>
            </a:br>
            <a:r>
              <a:rPr lang="de-DE" altLang="de-DE" dirty="0">
                <a:solidFill>
                  <a:schemeClr val="accent2"/>
                </a:solidFill>
                <a:cs typeface="Times New Roman" pitchFamily="18" charset="0"/>
              </a:rPr>
              <a:t>[</a:t>
            </a:r>
            <a:r>
              <a:rPr lang="de-DE" altLang="de-DE" dirty="0" err="1">
                <a:solidFill>
                  <a:schemeClr val="accent2"/>
                </a:solidFill>
                <a:cs typeface="Times New Roman" pitchFamily="18" charset="0"/>
              </a:rPr>
              <a:t>kɔdliŋ</a:t>
            </a:r>
            <a:r>
              <a:rPr lang="de-DE" altLang="de-DE" dirty="0">
                <a:solidFill>
                  <a:schemeClr val="accent2"/>
                </a:solidFill>
                <a:cs typeface="Times New Roman" pitchFamily="18" charset="0"/>
              </a:rPr>
              <a:t>]</a:t>
            </a:r>
            <a:r>
              <a:rPr lang="de-DE" altLang="de-DE" dirty="0">
                <a:cs typeface="Times New Roman" pitchFamily="18" charset="0"/>
              </a:rPr>
              <a:t> vs. </a:t>
            </a:r>
            <a:r>
              <a:rPr lang="de-DE" altLang="de-DE" dirty="0">
                <a:solidFill>
                  <a:schemeClr val="accent2"/>
                </a:solidFill>
                <a:effectLst/>
                <a:cs typeface="Times New Roman" pitchFamily="18" charset="0"/>
              </a:rPr>
              <a:t>[</a:t>
            </a:r>
            <a:r>
              <a:rPr lang="de-DE" altLang="de-DE" dirty="0" err="1">
                <a:solidFill>
                  <a:schemeClr val="accent2"/>
                </a:solidFill>
                <a:effectLst/>
                <a:cs typeface="Times New Roman" pitchFamily="18" charset="0"/>
              </a:rPr>
              <a:t>kɔdl̩iŋ</a:t>
            </a:r>
            <a:r>
              <a:rPr lang="de-DE" altLang="de-DE" dirty="0">
                <a:solidFill>
                  <a:schemeClr val="accent2"/>
                </a:solidFill>
                <a:effectLst/>
                <a:cs typeface="Times New Roman" pitchFamily="18" charset="0"/>
              </a:rPr>
              <a:t>]</a:t>
            </a:r>
            <a:r>
              <a:rPr lang="de-DE" altLang="de-DE" dirty="0">
                <a:effectLst/>
                <a:cs typeface="Times New Roman" pitchFamily="18" charset="0"/>
              </a:rPr>
              <a:t> </a:t>
            </a:r>
            <a:r>
              <a:rPr lang="de-DE" altLang="de-DE" dirty="0">
                <a:cs typeface="Times New Roman" pitchFamily="18" charset="0"/>
              </a:rPr>
              <a:t>zeigt.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wipe(left)">
                                      <p:cBhvr>
                                        <p:cTn id="7" dur="500"/>
                                        <p:tgtEl>
                                          <p:spTgt spid="156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6675">
                                            <p:txEl>
                                              <p:pRg st="1" end="1"/>
                                            </p:txEl>
                                          </p:spTgt>
                                        </p:tgtEl>
                                        <p:attrNameLst>
                                          <p:attrName>style.visibility</p:attrName>
                                        </p:attrNameLst>
                                      </p:cBhvr>
                                      <p:to>
                                        <p:strVal val="visible"/>
                                      </p:to>
                                    </p:set>
                                    <p:animEffect transition="in" filter="wipe(left)">
                                      <p:cBhvr>
                                        <p:cTn id="12" dur="500"/>
                                        <p:tgtEl>
                                          <p:spTgt spid="156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6675">
                                            <p:txEl>
                                              <p:pRg st="2" end="2"/>
                                            </p:txEl>
                                          </p:spTgt>
                                        </p:tgtEl>
                                        <p:attrNameLst>
                                          <p:attrName>style.visibility</p:attrName>
                                        </p:attrNameLst>
                                      </p:cBhvr>
                                      <p:to>
                                        <p:strVal val="visible"/>
                                      </p:to>
                                    </p:set>
                                    <p:animEffect transition="in" filter="wipe(left)">
                                      <p:cBhvr>
                                        <p:cTn id="17" dur="500"/>
                                        <p:tgtEl>
                                          <p:spTgt spid="156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defRPr/>
            </a:pPr>
            <a:r>
              <a:rPr lang="de-DE" altLang="de-DE"/>
              <a:t>Resonanten</a:t>
            </a:r>
          </a:p>
        </p:txBody>
      </p:sp>
      <p:sp>
        <p:nvSpPr>
          <p:cNvPr id="160771" name="Rectangle 3"/>
          <p:cNvSpPr>
            <a:spLocks noGrp="1" noChangeArrowheads="1"/>
          </p:cNvSpPr>
          <p:nvPr>
            <p:ph type="body" idx="1"/>
          </p:nvPr>
        </p:nvSpPr>
        <p:spPr>
          <a:xfrm>
            <a:off x="639763" y="1981200"/>
            <a:ext cx="8388350" cy="3513138"/>
          </a:xfrm>
        </p:spPr>
        <p:txBody>
          <a:bodyPr/>
          <a:lstStyle/>
          <a:p>
            <a:pPr marL="0" indent="0" algn="just">
              <a:buFont typeface="Wingdings 2" pitchFamily="18" charset="2"/>
              <a:buNone/>
              <a:defRPr/>
            </a:pPr>
            <a:r>
              <a:rPr lang="de-DE" altLang="de-DE" dirty="0">
                <a:cs typeface="Times New Roman" pitchFamily="18" charset="0"/>
              </a:rPr>
              <a:t>Wenn die Öffnung zwischen den </a:t>
            </a:r>
            <a:r>
              <a:rPr lang="de-DE" altLang="de-DE" dirty="0" err="1">
                <a:cs typeface="Times New Roman" pitchFamily="18" charset="0"/>
              </a:rPr>
              <a:t>Artikulatoren</a:t>
            </a:r>
            <a:r>
              <a:rPr lang="de-DE" altLang="de-DE" dirty="0">
                <a:cs typeface="Times New Roman" pitchFamily="18" charset="0"/>
              </a:rPr>
              <a:t> noch größer wird, verschwinden die </a:t>
            </a:r>
            <a:r>
              <a:rPr lang="de-DE" altLang="de-DE" dirty="0" err="1">
                <a:cs typeface="Times New Roman" pitchFamily="18" charset="0"/>
              </a:rPr>
              <a:t>Luftverwirbelungen</a:t>
            </a:r>
            <a:r>
              <a:rPr lang="de-DE" altLang="de-DE" dirty="0">
                <a:cs typeface="Times New Roman" pitchFamily="18" charset="0"/>
              </a:rPr>
              <a:t> auch bei Stimm-losigkeit. </a:t>
            </a:r>
          </a:p>
          <a:p>
            <a:pPr marL="0" indent="0" algn="just">
              <a:buFont typeface="Wingdings 2" pitchFamily="18" charset="2"/>
              <a:buNone/>
              <a:defRPr/>
            </a:pPr>
            <a:r>
              <a:rPr lang="de-DE" altLang="de-DE" dirty="0">
                <a:cs typeface="Times New Roman" pitchFamily="18" charset="0"/>
              </a:rPr>
              <a:t>Laute, die unabhängig von der Stellung der Glottis nicht-turbulent sind, heißen </a:t>
            </a:r>
            <a:r>
              <a:rPr lang="de-DE" altLang="de-DE" dirty="0">
                <a:solidFill>
                  <a:schemeClr val="accent2"/>
                </a:solidFill>
                <a:cs typeface="Times New Roman" pitchFamily="18" charset="0"/>
              </a:rPr>
              <a:t>Resonanten</a:t>
            </a:r>
            <a:r>
              <a:rPr lang="de-DE" altLang="de-DE" dirty="0">
                <a:cs typeface="Times New Roman" pitchFamily="18" charset="0"/>
              </a:rPr>
              <a:t>. Typische Resonanten sind die eher offenen Vokale wie </a:t>
            </a:r>
            <a:r>
              <a:rPr lang="de-DE" altLang="de-DE" dirty="0">
                <a:solidFill>
                  <a:schemeClr val="accent2"/>
                </a:solidFill>
                <a:cs typeface="Times New Roman" pitchFamily="18" charset="0"/>
              </a:rPr>
              <a:t>/e/</a:t>
            </a:r>
            <a:r>
              <a:rPr lang="de-DE" altLang="de-DE" dirty="0">
                <a:cs typeface="Times New Roman" pitchFamily="18" charset="0"/>
              </a:rPr>
              <a:t> oder </a:t>
            </a:r>
            <a:r>
              <a:rPr lang="de-DE" altLang="de-DE" dirty="0">
                <a:solidFill>
                  <a:schemeClr val="accent2"/>
                </a:solidFill>
                <a:cs typeface="Times New Roman" pitchFamily="18" charset="0"/>
              </a:rPr>
              <a:t>/o/</a:t>
            </a:r>
            <a:r>
              <a:rPr lang="de-DE" altLang="de-DE" dirty="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wipe(left)">
                                      <p:cBhvr>
                                        <p:cTn id="7" dur="500"/>
                                        <p:tgtEl>
                                          <p:spTgt spid="160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0771">
                                            <p:txEl>
                                              <p:pRg st="1" end="1"/>
                                            </p:txEl>
                                          </p:spTgt>
                                        </p:tgtEl>
                                        <p:attrNameLst>
                                          <p:attrName>style.visibility</p:attrName>
                                        </p:attrNameLst>
                                      </p:cBhvr>
                                      <p:to>
                                        <p:strVal val="visible"/>
                                      </p:to>
                                    </p:set>
                                    <p:animEffect transition="in" filter="wipe(left)">
                                      <p:cBhvr>
                                        <p:cTn id="12" dur="500"/>
                                        <p:tgtEl>
                                          <p:spTgt spid="160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defRPr/>
            </a:pPr>
            <a:r>
              <a:rPr lang="de-DE" altLang="de-DE"/>
              <a:t>Halbvokale - Gleitlaute</a:t>
            </a:r>
          </a:p>
        </p:txBody>
      </p:sp>
      <p:sp>
        <p:nvSpPr>
          <p:cNvPr id="161795" name="Rectangle 3"/>
          <p:cNvSpPr>
            <a:spLocks noGrp="1" noChangeArrowheads="1"/>
          </p:cNvSpPr>
          <p:nvPr>
            <p:ph type="body" idx="1"/>
          </p:nvPr>
        </p:nvSpPr>
        <p:spPr>
          <a:xfrm>
            <a:off x="487363" y="1981200"/>
            <a:ext cx="8235950" cy="3513138"/>
          </a:xfrm>
        </p:spPr>
        <p:txBody>
          <a:bodyPr/>
          <a:lstStyle/>
          <a:p>
            <a:pPr marL="0" indent="0" algn="just">
              <a:buFont typeface="Wingdings 2" pitchFamily="18" charset="2"/>
              <a:buNone/>
              <a:defRPr/>
            </a:pPr>
            <a:r>
              <a:rPr lang="de-DE" altLang="de-DE" dirty="0">
                <a:cs typeface="Times New Roman" pitchFamily="18" charset="0"/>
              </a:rPr>
              <a:t>Damit bleibt noch die Frage zu klären, was den </a:t>
            </a:r>
            <a:r>
              <a:rPr lang="de-DE" altLang="de-DE" dirty="0">
                <a:solidFill>
                  <a:schemeClr val="accent2"/>
                </a:solidFill>
                <a:cs typeface="Times New Roman" pitchFamily="18" charset="0"/>
              </a:rPr>
              <a:t>Gleitlaute</a:t>
            </a:r>
            <a:r>
              <a:rPr lang="de-DE" altLang="de-DE" dirty="0">
                <a:cs typeface="Times New Roman" pitchFamily="18" charset="0"/>
              </a:rPr>
              <a:t> von Vokalen unterscheidet. </a:t>
            </a:r>
          </a:p>
          <a:p>
            <a:pPr marL="0" indent="0" algn="just">
              <a:buFont typeface="Wingdings 2" pitchFamily="18" charset="2"/>
              <a:buNone/>
              <a:defRPr/>
            </a:pPr>
            <a:r>
              <a:rPr lang="de-DE" altLang="de-DE" dirty="0">
                <a:cs typeface="Times New Roman" pitchFamily="18" charset="0"/>
              </a:rPr>
              <a:t>Zu den Gleitlauten gehören im Englischen das </a:t>
            </a:r>
            <a:r>
              <a:rPr lang="de-DE" altLang="de-DE" dirty="0">
                <a:solidFill>
                  <a:schemeClr val="accent2"/>
                </a:solidFill>
                <a:cs typeface="Times New Roman" pitchFamily="18" charset="0"/>
              </a:rPr>
              <a:t>/j/</a:t>
            </a:r>
            <a:r>
              <a:rPr lang="de-DE" altLang="de-DE" dirty="0">
                <a:cs typeface="Times New Roman" pitchFamily="18" charset="0"/>
              </a:rPr>
              <a:t> in </a:t>
            </a:r>
            <a:r>
              <a:rPr lang="de-DE" altLang="de-DE" i="1" dirty="0" err="1">
                <a:solidFill>
                  <a:schemeClr val="accent2"/>
                </a:solidFill>
                <a:cs typeface="Times New Roman" pitchFamily="18" charset="0"/>
              </a:rPr>
              <a:t>yet</a:t>
            </a:r>
            <a:r>
              <a:rPr lang="de-DE" altLang="de-DE" dirty="0">
                <a:cs typeface="Times New Roman" pitchFamily="18" charset="0"/>
              </a:rPr>
              <a:t> und das </a:t>
            </a:r>
            <a:r>
              <a:rPr lang="de-DE" altLang="de-DE" dirty="0">
                <a:solidFill>
                  <a:schemeClr val="accent2"/>
                </a:solidFill>
                <a:cs typeface="Times New Roman" pitchFamily="18" charset="0"/>
              </a:rPr>
              <a:t>/w/</a:t>
            </a:r>
            <a:r>
              <a:rPr lang="de-DE" altLang="de-DE" i="1" dirty="0">
                <a:cs typeface="Times New Roman" pitchFamily="18" charset="0"/>
              </a:rPr>
              <a:t> </a:t>
            </a:r>
            <a:r>
              <a:rPr lang="de-DE" altLang="de-DE" dirty="0">
                <a:cs typeface="Times New Roman" pitchFamily="18" charset="0"/>
              </a:rPr>
              <a:t>in </a:t>
            </a:r>
            <a:r>
              <a:rPr lang="de-DE" altLang="de-DE" i="1" dirty="0" err="1">
                <a:solidFill>
                  <a:schemeClr val="accent2"/>
                </a:solidFill>
                <a:cs typeface="Times New Roman" pitchFamily="18" charset="0"/>
              </a:rPr>
              <a:t>wet</a:t>
            </a:r>
            <a:r>
              <a:rPr lang="de-DE" altLang="de-DE" dirty="0">
                <a:cs typeface="Times New Roman" pitchFamily="18" charset="0"/>
              </a:rPr>
              <a:t>. </a:t>
            </a:r>
          </a:p>
          <a:p>
            <a:pPr marL="0" indent="0" algn="just">
              <a:buFont typeface="Wingdings 2" pitchFamily="18" charset="2"/>
              <a:buNone/>
              <a:defRPr/>
            </a:pPr>
            <a:r>
              <a:rPr lang="de-DE" altLang="de-DE" dirty="0">
                <a:cs typeface="Times New Roman" pitchFamily="18" charset="0"/>
              </a:rPr>
              <a:t>Sie entsprechen in den meisten Eigenschaften den Vokalen </a:t>
            </a:r>
            <a:r>
              <a:rPr lang="de-DE" altLang="de-DE" dirty="0">
                <a:solidFill>
                  <a:schemeClr val="accent2"/>
                </a:solidFill>
                <a:cs typeface="Times New Roman" pitchFamily="18" charset="0"/>
              </a:rPr>
              <a:t>/i/</a:t>
            </a:r>
            <a:r>
              <a:rPr lang="de-DE" altLang="de-DE" dirty="0">
                <a:cs typeface="Times New Roman" pitchFamily="18" charset="0"/>
              </a:rPr>
              <a:t> und </a:t>
            </a:r>
            <a:r>
              <a:rPr lang="de-DE" altLang="de-DE" dirty="0">
                <a:solidFill>
                  <a:schemeClr val="accent2"/>
                </a:solidFill>
                <a:cs typeface="Times New Roman" pitchFamily="18" charset="0"/>
              </a:rPr>
              <a:t>/u/</a:t>
            </a:r>
            <a:r>
              <a:rPr lang="de-DE" altLang="de-DE" dirty="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wipe(left)">
                                      <p:cBhvr>
                                        <p:cTn id="7" dur="500"/>
                                        <p:tgtEl>
                                          <p:spTgt spid="161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wipe(left)">
                                      <p:cBhvr>
                                        <p:cTn id="12" dur="500"/>
                                        <p:tgtEl>
                                          <p:spTgt spid="161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wipe(left)">
                                      <p:cBhvr>
                                        <p:cTn id="17" dur="500"/>
                                        <p:tgtEl>
                                          <p:spTgt spid="161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defRPr/>
            </a:pPr>
            <a:r>
              <a:rPr lang="de-DE" altLang="de-DE"/>
              <a:t>Halbvokale - Gleitlaute</a:t>
            </a:r>
          </a:p>
        </p:txBody>
      </p:sp>
      <p:sp>
        <p:nvSpPr>
          <p:cNvPr id="162819" name="Rectangle 3"/>
          <p:cNvSpPr>
            <a:spLocks noGrp="1" noChangeArrowheads="1"/>
          </p:cNvSpPr>
          <p:nvPr>
            <p:ph type="body" idx="1"/>
          </p:nvPr>
        </p:nvSpPr>
        <p:spPr>
          <a:xfrm>
            <a:off x="373063" y="1981200"/>
            <a:ext cx="8655050" cy="4398963"/>
          </a:xfrm>
        </p:spPr>
        <p:txBody>
          <a:bodyPr/>
          <a:lstStyle/>
          <a:p>
            <a:pPr marL="0" indent="0" algn="just">
              <a:buFont typeface="Wingdings 2" pitchFamily="18" charset="2"/>
              <a:buNone/>
              <a:defRPr/>
            </a:pPr>
            <a:r>
              <a:rPr lang="de-DE" altLang="de-DE">
                <a:cs typeface="Times New Roman" pitchFamily="18" charset="0"/>
              </a:rPr>
              <a:t>Wie der Name schon andeutet, sind </a:t>
            </a:r>
            <a:r>
              <a:rPr lang="de-DE" altLang="de-DE">
                <a:solidFill>
                  <a:schemeClr val="hlink"/>
                </a:solidFill>
                <a:cs typeface="Times New Roman" pitchFamily="18" charset="0"/>
              </a:rPr>
              <a:t>Gleitlaute</a:t>
            </a:r>
            <a:r>
              <a:rPr lang="de-DE" altLang="de-DE">
                <a:cs typeface="Times New Roman" pitchFamily="18" charset="0"/>
              </a:rPr>
              <a:t> im Wesent-lichen schnelle (ballistische) Bewegungen auf eine Zielposition hin. Es ist nicht erforderlich, dass diese Zielposition auch erreicht wird. </a:t>
            </a:r>
          </a:p>
          <a:p>
            <a:pPr marL="0" indent="0" algn="just">
              <a:buFont typeface="Wingdings 2" pitchFamily="18" charset="2"/>
              <a:buNone/>
              <a:defRPr/>
            </a:pPr>
            <a:r>
              <a:rPr lang="de-DE" altLang="de-DE">
                <a:cs typeface="Times New Roman" pitchFamily="18" charset="0"/>
              </a:rPr>
              <a:t>Gleitlaute haben keine Dauer. Vokale hingegen sind "verlängerbar". Daraus folgt auch, dass Gleitlaute nicht silbenbildend sein können. Die Fähigkeit silbenbildend zu sein, ist in der Tat das essentielle Attribut, das Vokale von Gleitlauten unterscheidet. </a:t>
            </a:r>
          </a:p>
          <a:p>
            <a:pPr marL="0" indent="0" algn="just">
              <a:buFont typeface="Wingdings 2" pitchFamily="18" charset="2"/>
              <a:buNone/>
              <a:defRPr/>
            </a:pPr>
            <a:r>
              <a:rPr lang="de-DE" altLang="de-DE">
                <a:cs typeface="Times New Roman" pitchFamily="18" charset="0"/>
              </a:rPr>
              <a:t>Vokale haben daher das Merkmal </a:t>
            </a:r>
            <a:r>
              <a:rPr lang="de-DE" altLang="de-DE">
                <a:solidFill>
                  <a:schemeClr val="accent2"/>
                </a:solidFill>
                <a:cs typeface="Times New Roman" pitchFamily="18" charset="0"/>
              </a:rPr>
              <a:t>[+silbisch],</a:t>
            </a:r>
            <a:r>
              <a:rPr lang="de-DE" altLang="de-DE">
                <a:cs typeface="Times New Roman" pitchFamily="18" charset="0"/>
              </a:rPr>
              <a:t> Gleitlaute das Merkmal </a:t>
            </a:r>
            <a:r>
              <a:rPr lang="de-DE" altLang="de-DE">
                <a:solidFill>
                  <a:schemeClr val="accent2"/>
                </a:solidFill>
                <a:cs typeface="Times New Roman" pitchFamily="18" charset="0"/>
              </a:rPr>
              <a:t>[</a:t>
            </a:r>
            <a:r>
              <a:rPr lang="de-DE" altLang="de-DE">
                <a:solidFill>
                  <a:schemeClr val="accent2"/>
                </a:solidFill>
                <a:latin typeface="Symbol" pitchFamily="18" charset="2"/>
                <a:cs typeface="Times New Roman" pitchFamily="18" charset="0"/>
              </a:rPr>
              <a:t>-</a:t>
            </a:r>
            <a:r>
              <a:rPr lang="de-DE" altLang="de-DE">
                <a:solidFill>
                  <a:schemeClr val="accent2"/>
                </a:solidFill>
                <a:cs typeface="Times New Roman" pitchFamily="18" charset="0"/>
              </a:rPr>
              <a:t>silbisch].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wipe(left)">
                                      <p:cBhvr>
                                        <p:cTn id="7" dur="500"/>
                                        <p:tgtEl>
                                          <p:spTgt spid="162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wipe(left)">
                                      <p:cBhvr>
                                        <p:cTn id="12" dur="500"/>
                                        <p:tgtEl>
                                          <p:spTgt spid="162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2819">
                                            <p:txEl>
                                              <p:pRg st="2" end="2"/>
                                            </p:txEl>
                                          </p:spTgt>
                                        </p:tgtEl>
                                        <p:attrNameLst>
                                          <p:attrName>style.visibility</p:attrName>
                                        </p:attrNameLst>
                                      </p:cBhvr>
                                      <p:to>
                                        <p:strVal val="visible"/>
                                      </p:to>
                                    </p:set>
                                    <p:animEffect transition="in" filter="wipe(left)">
                                      <p:cBhvr>
                                        <p:cTn id="17" dur="500"/>
                                        <p:tgtEl>
                                          <p:spTgt spid="162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 Box 3"/>
          <p:cNvSpPr txBox="1">
            <a:spLocks noChangeArrowheads="1"/>
          </p:cNvSpPr>
          <p:nvPr/>
        </p:nvSpPr>
        <p:spPr bwMode="auto">
          <a:xfrm>
            <a:off x="1184275" y="3359150"/>
            <a:ext cx="1576388" cy="822325"/>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Aktiver </a:t>
            </a:r>
            <a:br>
              <a:rPr lang="de-DE" altLang="de-DE">
                <a:solidFill>
                  <a:schemeClr val="bg1"/>
                </a:solidFill>
                <a:effectLst>
                  <a:outerShdw blurRad="38100" dist="38100" dir="2700000" algn="tl">
                    <a:srgbClr val="000000"/>
                  </a:outerShdw>
                </a:effectLst>
                <a:latin typeface="Tahoma" pitchFamily="34" charset="0"/>
              </a:rPr>
            </a:br>
            <a:r>
              <a:rPr lang="de-DE" altLang="de-DE">
                <a:solidFill>
                  <a:schemeClr val="bg1"/>
                </a:solidFill>
                <a:effectLst>
                  <a:outerShdw blurRad="38100" dist="38100" dir="2700000" algn="tl">
                    <a:srgbClr val="000000"/>
                  </a:outerShdw>
                </a:effectLst>
                <a:latin typeface="Tahoma" pitchFamily="34" charset="0"/>
              </a:rPr>
              <a:t>Artikulator</a:t>
            </a:r>
          </a:p>
        </p:txBody>
      </p:sp>
      <p:sp>
        <p:nvSpPr>
          <p:cNvPr id="159748" name="Text Box 4"/>
          <p:cNvSpPr txBox="1">
            <a:spLocks noChangeArrowheads="1"/>
          </p:cNvSpPr>
          <p:nvPr/>
        </p:nvSpPr>
        <p:spPr bwMode="auto">
          <a:xfrm>
            <a:off x="1184275" y="1303338"/>
            <a:ext cx="1576388" cy="822325"/>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de-DE" altLang="de-DE">
                <a:solidFill>
                  <a:schemeClr val="bg1"/>
                </a:solidFill>
                <a:effectLst>
                  <a:outerShdw blurRad="38100" dist="38100" dir="2700000" algn="tl">
                    <a:srgbClr val="000000"/>
                  </a:outerShdw>
                </a:effectLst>
                <a:latin typeface="Tahoma" pitchFamily="34" charset="0"/>
              </a:rPr>
              <a:t>Passiver </a:t>
            </a:r>
            <a:br>
              <a:rPr lang="de-DE" altLang="de-DE">
                <a:solidFill>
                  <a:schemeClr val="bg1"/>
                </a:solidFill>
                <a:effectLst>
                  <a:outerShdw blurRad="38100" dist="38100" dir="2700000" algn="tl">
                    <a:srgbClr val="000000"/>
                  </a:outerShdw>
                </a:effectLst>
                <a:latin typeface="Tahoma" pitchFamily="34" charset="0"/>
              </a:rPr>
            </a:br>
            <a:r>
              <a:rPr lang="de-DE" altLang="de-DE">
                <a:solidFill>
                  <a:schemeClr val="bg1"/>
                </a:solidFill>
                <a:effectLst>
                  <a:outerShdw blurRad="38100" dist="38100" dir="2700000" algn="tl">
                    <a:srgbClr val="000000"/>
                  </a:outerShdw>
                </a:effectLst>
                <a:latin typeface="Tahoma" pitchFamily="34" charset="0"/>
              </a:rPr>
              <a:t>Artikulator</a:t>
            </a:r>
          </a:p>
        </p:txBody>
      </p:sp>
      <p:sp>
        <p:nvSpPr>
          <p:cNvPr id="159749" name="Line 5"/>
          <p:cNvSpPr>
            <a:spLocks noChangeShapeType="1"/>
          </p:cNvSpPr>
          <p:nvPr/>
        </p:nvSpPr>
        <p:spPr bwMode="auto">
          <a:xfrm>
            <a:off x="3241675" y="1993900"/>
            <a:ext cx="4886325" cy="0"/>
          </a:xfrm>
          <a:prstGeom prst="line">
            <a:avLst/>
          </a:prstGeom>
          <a:noFill/>
          <a:ln w="57150" cap="sq">
            <a:solidFill>
              <a:srgbClr val="0099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59759" name="Text Box 15"/>
          <p:cNvSpPr txBox="1">
            <a:spLocks noChangeArrowheads="1"/>
          </p:cNvSpPr>
          <p:nvPr/>
        </p:nvSpPr>
        <p:spPr bwMode="auto">
          <a:xfrm>
            <a:off x="3613150" y="4829175"/>
            <a:ext cx="3370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2800">
                <a:effectLst>
                  <a:outerShdw blurRad="38100" dist="38100" dir="2700000" algn="tl">
                    <a:srgbClr val="C0C0C0"/>
                  </a:outerShdw>
                </a:effectLst>
                <a:latin typeface="Tahoma" pitchFamily="34" charset="0"/>
              </a:rPr>
              <a:t>Gleitlaute vs. Vokale</a:t>
            </a:r>
          </a:p>
        </p:txBody>
      </p:sp>
      <p:sp>
        <p:nvSpPr>
          <p:cNvPr id="159762" name="Freeform 18"/>
          <p:cNvSpPr>
            <a:spLocks/>
          </p:cNvSpPr>
          <p:nvPr/>
        </p:nvSpPr>
        <p:spPr bwMode="auto">
          <a:xfrm>
            <a:off x="3268663" y="2603500"/>
            <a:ext cx="1978025" cy="1562100"/>
          </a:xfrm>
          <a:custGeom>
            <a:avLst/>
            <a:gdLst>
              <a:gd name="T0" fmla="*/ 0 w 1246"/>
              <a:gd name="T1" fmla="*/ 975 h 984"/>
              <a:gd name="T2" fmla="*/ 614 w 1246"/>
              <a:gd name="T3" fmla="*/ 2 h 984"/>
              <a:gd name="T4" fmla="*/ 1246 w 1246"/>
              <a:gd name="T5" fmla="*/ 984 h 984"/>
            </a:gdLst>
            <a:ahLst/>
            <a:cxnLst>
              <a:cxn ang="0">
                <a:pos x="T0" y="T1"/>
              </a:cxn>
              <a:cxn ang="0">
                <a:pos x="T2" y="T3"/>
              </a:cxn>
              <a:cxn ang="0">
                <a:pos x="T4" y="T5"/>
              </a:cxn>
            </a:cxnLst>
            <a:rect l="0" t="0" r="r" b="b"/>
            <a:pathLst>
              <a:path w="1246" h="984">
                <a:moveTo>
                  <a:pt x="0" y="975"/>
                </a:moveTo>
                <a:cubicBezTo>
                  <a:pt x="203" y="487"/>
                  <a:pt x="406" y="0"/>
                  <a:pt x="614" y="2"/>
                </a:cubicBezTo>
                <a:cubicBezTo>
                  <a:pt x="822" y="4"/>
                  <a:pt x="1141" y="820"/>
                  <a:pt x="1246" y="984"/>
                </a:cubicBez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
        <p:nvSpPr>
          <p:cNvPr id="159763" name="Freeform 19"/>
          <p:cNvSpPr>
            <a:spLocks/>
          </p:cNvSpPr>
          <p:nvPr/>
        </p:nvSpPr>
        <p:spPr bwMode="auto">
          <a:xfrm>
            <a:off x="5495925" y="2332038"/>
            <a:ext cx="2674938" cy="1833562"/>
          </a:xfrm>
          <a:custGeom>
            <a:avLst/>
            <a:gdLst>
              <a:gd name="T0" fmla="*/ 23 w 1345"/>
              <a:gd name="T1" fmla="*/ 1155 h 1155"/>
              <a:gd name="T2" fmla="*/ 183 w 1345"/>
              <a:gd name="T3" fmla="*/ 258 h 1155"/>
              <a:gd name="T4" fmla="*/ 1118 w 1345"/>
              <a:gd name="T5" fmla="*/ 145 h 1155"/>
              <a:gd name="T6" fmla="*/ 1345 w 1345"/>
              <a:gd name="T7" fmla="*/ 1127 h 1155"/>
            </a:gdLst>
            <a:ahLst/>
            <a:cxnLst>
              <a:cxn ang="0">
                <a:pos x="T0" y="T1"/>
              </a:cxn>
              <a:cxn ang="0">
                <a:pos x="T2" y="T3"/>
              </a:cxn>
              <a:cxn ang="0">
                <a:pos x="T4" y="T5"/>
              </a:cxn>
              <a:cxn ang="0">
                <a:pos x="T6" y="T7"/>
              </a:cxn>
            </a:cxnLst>
            <a:rect l="0" t="0" r="r" b="b"/>
            <a:pathLst>
              <a:path w="1345" h="1155">
                <a:moveTo>
                  <a:pt x="23" y="1155"/>
                </a:moveTo>
                <a:cubicBezTo>
                  <a:pt x="11" y="790"/>
                  <a:pt x="0" y="426"/>
                  <a:pt x="183" y="258"/>
                </a:cubicBezTo>
                <a:cubicBezTo>
                  <a:pt x="366" y="90"/>
                  <a:pt x="924" y="0"/>
                  <a:pt x="1118" y="145"/>
                </a:cubicBezTo>
                <a:cubicBezTo>
                  <a:pt x="1312" y="290"/>
                  <a:pt x="1307" y="963"/>
                  <a:pt x="1345" y="1127"/>
                </a:cubicBez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9762"/>
                                        </p:tgtEl>
                                        <p:attrNameLst>
                                          <p:attrName>style.visibility</p:attrName>
                                        </p:attrNameLst>
                                      </p:cBhvr>
                                      <p:to>
                                        <p:strVal val="visible"/>
                                      </p:to>
                                    </p:set>
                                    <p:animEffect transition="in" filter="wipe(left)">
                                      <p:cBhvr>
                                        <p:cTn id="7" dur="500"/>
                                        <p:tgtEl>
                                          <p:spTgt spid="159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9763"/>
                                        </p:tgtEl>
                                        <p:attrNameLst>
                                          <p:attrName>style.visibility</p:attrName>
                                        </p:attrNameLst>
                                      </p:cBhvr>
                                      <p:to>
                                        <p:strVal val="visible"/>
                                      </p:to>
                                    </p:set>
                                    <p:animEffect transition="in" filter="wipe(left)">
                                      <p:cBhvr>
                                        <p:cTn id="12" dur="500"/>
                                        <p:tgtEl>
                                          <p:spTgt spid="159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423862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0" name="Rectangle 6"/>
          <p:cNvSpPr>
            <a:spLocks noChangeArrowheads="1"/>
          </p:cNvSpPr>
          <p:nvPr/>
        </p:nvSpPr>
        <p:spPr bwMode="auto">
          <a:xfrm>
            <a:off x="4495800" y="1981200"/>
            <a:ext cx="426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lgn="l">
              <a:defRPr kumimoji="1" sz="2400">
                <a:solidFill>
                  <a:schemeClr val="tx1"/>
                </a:solidFill>
                <a:latin typeface="Times New Roman" pitchFamily="18" charset="0"/>
              </a:defRPr>
            </a:lvl1pPr>
            <a:lvl2pPr marL="742950" indent="-285750" algn="l">
              <a:defRPr kumimoji="1" sz="2400">
                <a:solidFill>
                  <a:schemeClr val="tx1"/>
                </a:solidFill>
                <a:latin typeface="Times New Roman" pitchFamily="18" charset="0"/>
              </a:defRPr>
            </a:lvl2pPr>
            <a:lvl3pPr marL="1143000" indent="-228600" algn="l">
              <a:defRPr kumimoji="1" sz="2400">
                <a:solidFill>
                  <a:schemeClr val="tx1"/>
                </a:solidFill>
                <a:latin typeface="Times New Roman" pitchFamily="18" charset="0"/>
              </a:defRPr>
            </a:lvl3pPr>
            <a:lvl4pPr marL="1600200" indent="-228600" algn="l">
              <a:defRPr kumimoji="1" sz="2400">
                <a:solidFill>
                  <a:schemeClr val="tx1"/>
                </a:solidFill>
                <a:latin typeface="Times New Roman" pitchFamily="18" charset="0"/>
              </a:defRPr>
            </a:lvl4pPr>
            <a:lvl5pPr marL="2057400" indent="-228600" algn="l">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spcBef>
                <a:spcPct val="20000"/>
              </a:spcBef>
              <a:buClr>
                <a:schemeClr val="accent2"/>
              </a:buClr>
              <a:buSzPct val="80000"/>
              <a:buFont typeface="Wingdings" pitchFamily="2" charset="2"/>
              <a:buChar char="l"/>
              <a:defRPr/>
            </a:pPr>
            <a:endParaRPr lang="de-DE" altLang="de-DE" sz="2800" b="1">
              <a:effectLst>
                <a:outerShdw blurRad="38100" dist="38100" dir="2700000" algn="tl">
                  <a:srgbClr val="C0C0C0"/>
                </a:outerShdw>
              </a:effectLst>
              <a:latin typeface="Arial" charset="0"/>
              <a:cs typeface="Times New Roman" pitchFamily="18" charset="0"/>
            </a:endParaRPr>
          </a:p>
        </p:txBody>
      </p:sp>
      <p:sp>
        <p:nvSpPr>
          <p:cNvPr id="103432" name="Text Box 8"/>
          <p:cNvSpPr txBox="1">
            <a:spLocks noChangeArrowheads="1"/>
          </p:cNvSpPr>
          <p:nvPr/>
        </p:nvSpPr>
        <p:spPr bwMode="auto">
          <a:xfrm>
            <a:off x="1524000" y="1371600"/>
            <a:ext cx="2400300" cy="373063"/>
          </a:xfrm>
          <a:prstGeom prst="rect">
            <a:avLst/>
          </a:prstGeom>
          <a:solidFill>
            <a:srgbClr val="009999"/>
          </a:solidFill>
          <a:ln w="38100" cap="sq" algn="ctr">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latin typeface="Tahoma" pitchFamily="34" charset="0"/>
                <a:cs typeface="Times New Roman" pitchFamily="18" charset="0"/>
              </a:rPr>
              <a:t>Artikulatoren</a:t>
            </a:r>
          </a:p>
        </p:txBody>
      </p:sp>
      <p:sp>
        <p:nvSpPr>
          <p:cNvPr id="103433" name="Text Box 9"/>
          <p:cNvSpPr txBox="1">
            <a:spLocks noChangeArrowheads="1"/>
          </p:cNvSpPr>
          <p:nvPr/>
        </p:nvSpPr>
        <p:spPr bwMode="auto">
          <a:xfrm>
            <a:off x="1511300" y="2298700"/>
            <a:ext cx="3252788" cy="373063"/>
          </a:xfrm>
          <a:prstGeom prst="rect">
            <a:avLst/>
          </a:prstGeom>
          <a:solidFill>
            <a:srgbClr val="009999"/>
          </a:solidFill>
          <a:ln w="38100" cap="sq" algn="ctr">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latin typeface="Tahoma" pitchFamily="34" charset="0"/>
                <a:cs typeface="Times New Roman" pitchFamily="18" charset="0"/>
              </a:rPr>
              <a:t>Grad der Engebildung</a:t>
            </a:r>
          </a:p>
        </p:txBody>
      </p:sp>
      <p:sp>
        <p:nvSpPr>
          <p:cNvPr id="103434" name="Text Box 10"/>
          <p:cNvSpPr txBox="1">
            <a:spLocks noChangeArrowheads="1"/>
          </p:cNvSpPr>
          <p:nvPr/>
        </p:nvSpPr>
        <p:spPr bwMode="auto">
          <a:xfrm>
            <a:off x="5029200" y="1371600"/>
            <a:ext cx="3886200" cy="708025"/>
          </a:xfrm>
          <a:prstGeom prst="rect">
            <a:avLst/>
          </a:prstGeom>
          <a:solidFill>
            <a:srgbClr val="009999"/>
          </a:solidFill>
          <a:ln w="38100" cap="sq" algn="ctr">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0" rIns="180000" bIns="0">
            <a:spAutoFit/>
            <a:flatTx/>
          </a:bodyPr>
          <a:lstStyle/>
          <a:p>
            <a:pPr algn="l">
              <a:spcBef>
                <a:spcPct val="50000"/>
              </a:spcBef>
              <a:defRPr/>
            </a:pPr>
            <a:r>
              <a:rPr lang="de-DE" altLang="de-DE" sz="2200">
                <a:solidFill>
                  <a:schemeClr val="bg1"/>
                </a:solidFill>
                <a:effectLst>
                  <a:outerShdw blurRad="38100" dist="38100" dir="2700000" algn="tl">
                    <a:srgbClr val="000000"/>
                  </a:outerShdw>
                </a:effectLst>
                <a:latin typeface="Tahoma" pitchFamily="34" charset="0"/>
                <a:cs typeface="Times New Roman" pitchFamily="18" charset="0"/>
              </a:rPr>
              <a:t>weicher Gaumen (passiv)</a:t>
            </a:r>
            <a:br>
              <a:rPr lang="de-DE" altLang="de-DE" sz="2200">
                <a:solidFill>
                  <a:schemeClr val="bg1"/>
                </a:solidFill>
                <a:effectLst>
                  <a:outerShdw blurRad="38100" dist="38100" dir="2700000" algn="tl">
                    <a:srgbClr val="000000"/>
                  </a:outerShdw>
                </a:effectLst>
                <a:latin typeface="Tahoma" pitchFamily="34" charset="0"/>
                <a:cs typeface="Times New Roman" pitchFamily="18" charset="0"/>
              </a:rPr>
            </a:br>
            <a:r>
              <a:rPr lang="de-DE" altLang="de-DE" sz="2200">
                <a:solidFill>
                  <a:schemeClr val="bg1"/>
                </a:solidFill>
                <a:effectLst>
                  <a:outerShdw blurRad="38100" dist="38100" dir="2700000" algn="tl">
                    <a:srgbClr val="000000"/>
                  </a:outerShdw>
                </a:effectLst>
                <a:latin typeface="Tahoma" pitchFamily="34" charset="0"/>
                <a:cs typeface="Times New Roman" pitchFamily="18" charset="0"/>
              </a:rPr>
              <a:t>und Hinterzunge (aktiv)</a:t>
            </a:r>
          </a:p>
        </p:txBody>
      </p:sp>
      <p:sp>
        <p:nvSpPr>
          <p:cNvPr id="103435" name="Text Box 11"/>
          <p:cNvSpPr txBox="1">
            <a:spLocks noChangeArrowheads="1"/>
          </p:cNvSpPr>
          <p:nvPr/>
        </p:nvSpPr>
        <p:spPr bwMode="auto">
          <a:xfrm>
            <a:off x="5029200" y="2286000"/>
            <a:ext cx="2824163" cy="373063"/>
          </a:xfrm>
          <a:prstGeom prst="rect">
            <a:avLst/>
          </a:prstGeom>
          <a:solidFill>
            <a:srgbClr val="009999"/>
          </a:solidFill>
          <a:ln w="38100" cap="sq" algn="ctr">
            <a:miter lim="800000"/>
            <a:headEnd type="none" w="sm" len="sm"/>
            <a:tailEnd type="none" w="sm" len="sm"/>
          </a:ln>
          <a:effectLst/>
          <a:scene3d>
            <a:camera prst="legacyObliqueTopRight"/>
            <a:lightRig rig="legacyFlat2" dir="t"/>
          </a:scene3d>
          <a:sp3d extrusionH="176200" prstMaterial="legacyMatte">
            <a:bevelT w="13500" h="13500" prst="angle"/>
            <a:bevelB w="13500" h="13500" prst="angle"/>
            <a:extrusionClr>
              <a:srgbClr val="33CC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flatTx/>
          </a:bodyPr>
          <a:lstStyle/>
          <a:p>
            <a:pPr>
              <a:spcBef>
                <a:spcPct val="50000"/>
              </a:spcBef>
              <a:defRPr/>
            </a:pPr>
            <a:r>
              <a:rPr lang="de-DE" altLang="de-DE" sz="2200">
                <a:solidFill>
                  <a:schemeClr val="bg1"/>
                </a:solidFill>
                <a:effectLst>
                  <a:outerShdw blurRad="38100" dist="38100" dir="2700000" algn="tl">
                    <a:srgbClr val="000000"/>
                  </a:outerShdw>
                </a:effectLst>
                <a:latin typeface="Tahoma" pitchFamily="34" charset="0"/>
                <a:cs typeface="Times New Roman" pitchFamily="18" charset="0"/>
              </a:rPr>
              <a:t>völliger Verschluss</a:t>
            </a:r>
          </a:p>
        </p:txBody>
      </p:sp>
      <p:sp>
        <p:nvSpPr>
          <p:cNvPr id="103436" name="Text Box 12"/>
          <p:cNvSpPr txBox="1">
            <a:spLocks noChangeArrowheads="1"/>
          </p:cNvSpPr>
          <p:nvPr/>
        </p:nvSpPr>
        <p:spPr bwMode="auto">
          <a:xfrm>
            <a:off x="1600200" y="4038600"/>
            <a:ext cx="5794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altLang="de-DE" sz="2800" b="1" dirty="0">
                <a:effectLst>
                  <a:outerShdw blurRad="38100" dist="38100" dir="2700000" algn="tl">
                    <a:srgbClr val="C0C0C0"/>
                  </a:outerShdw>
                </a:effectLst>
              </a:rPr>
              <a:t>/k/</a:t>
            </a:r>
          </a:p>
        </p:txBody>
      </p:sp>
      <p:sp>
        <p:nvSpPr>
          <p:cNvPr id="103438" name="Text Box 14"/>
          <p:cNvSpPr txBox="1">
            <a:spLocks noChangeArrowheads="1"/>
          </p:cNvSpPr>
          <p:nvPr/>
        </p:nvSpPr>
        <p:spPr bwMode="auto">
          <a:xfrm>
            <a:off x="4130675" y="3562350"/>
            <a:ext cx="4876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de-DE" altLang="de-DE">
                <a:effectLst>
                  <a:outerShdw blurRad="38100" dist="38100" dir="2700000" algn="tl">
                    <a:srgbClr val="C0C0C0"/>
                  </a:outerShdw>
                </a:effectLst>
                <a:latin typeface="Tahoma" pitchFamily="34" charset="0"/>
                <a:cs typeface="Times New Roman" pitchFamily="18" charset="0"/>
              </a:rPr>
              <a:t>Im zweiten Punkt wird beschrie-ben, wie die Engstelle geartet ist, welche der Luftstrom passieren muss, im ersten Punkt wird be-schrieben, wo sich diese Engstelle im Lautgang befindet. </a:t>
            </a:r>
            <a:endParaRPr lang="de-DE" altLang="de-DE">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03430">
                                            <p:txEl>
                                              <p:pRg st="0" end="0"/>
                                            </p:txEl>
                                          </p:spTgt>
                                        </p:tgtEl>
                                        <p:attrNameLst>
                                          <p:attrName>style.visibility</p:attrName>
                                        </p:attrNameLst>
                                      </p:cBhvr>
                                      <p:to>
                                        <p:strVal val="visible"/>
                                      </p:to>
                                    </p:set>
                                    <p:anim calcmode="lin" valueType="num">
                                      <p:cBhvr additive="base">
                                        <p:cTn id="7" dur="500" fill="hold"/>
                                        <p:tgtEl>
                                          <p:spTgt spid="1034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3432"/>
                                        </p:tgtEl>
                                        <p:attrNameLst>
                                          <p:attrName>style.visibility</p:attrName>
                                        </p:attrNameLst>
                                      </p:cBhvr>
                                      <p:to>
                                        <p:strVal val="visible"/>
                                      </p:to>
                                    </p:set>
                                    <p:animEffect transition="in" filter="wipe(left)">
                                      <p:cBhvr>
                                        <p:cTn id="13" dur="500"/>
                                        <p:tgtEl>
                                          <p:spTgt spid="1034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3434"/>
                                        </p:tgtEl>
                                        <p:attrNameLst>
                                          <p:attrName>style.visibility</p:attrName>
                                        </p:attrNameLst>
                                      </p:cBhvr>
                                      <p:to>
                                        <p:strVal val="visible"/>
                                      </p:to>
                                    </p:set>
                                    <p:animEffect transition="in" filter="wipe(left)">
                                      <p:cBhvr>
                                        <p:cTn id="18" dur="500"/>
                                        <p:tgtEl>
                                          <p:spTgt spid="10343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3433"/>
                                        </p:tgtEl>
                                        <p:attrNameLst>
                                          <p:attrName>style.visibility</p:attrName>
                                        </p:attrNameLst>
                                      </p:cBhvr>
                                      <p:to>
                                        <p:strVal val="visible"/>
                                      </p:to>
                                    </p:set>
                                    <p:animEffect transition="in" filter="wipe(left)">
                                      <p:cBhvr>
                                        <p:cTn id="23" dur="500"/>
                                        <p:tgtEl>
                                          <p:spTgt spid="10343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3435"/>
                                        </p:tgtEl>
                                        <p:attrNameLst>
                                          <p:attrName>style.visibility</p:attrName>
                                        </p:attrNameLst>
                                      </p:cBhvr>
                                      <p:to>
                                        <p:strVal val="visible"/>
                                      </p:to>
                                    </p:set>
                                    <p:animEffect transition="in" filter="wipe(left)">
                                      <p:cBhvr>
                                        <p:cTn id="28" dur="500"/>
                                        <p:tgtEl>
                                          <p:spTgt spid="1034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03438"/>
                                        </p:tgtEl>
                                        <p:attrNameLst>
                                          <p:attrName>style.visibility</p:attrName>
                                        </p:attrNameLst>
                                      </p:cBhvr>
                                      <p:to>
                                        <p:strVal val="visible"/>
                                      </p:to>
                                    </p:set>
                                    <p:animEffect transition="in" filter="box(out)">
                                      <p:cBhvr>
                                        <p:cTn id="33" dur="500"/>
                                        <p:tgtEl>
                                          <p:spTgt spid="103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build="p" autoUpdateAnimBg="0"/>
      <p:bldP spid="103432" grpId="0" animBg="1" autoUpdateAnimBg="0"/>
      <p:bldP spid="103433" grpId="0" animBg="1" autoUpdateAnimBg="0"/>
      <p:bldP spid="103434" grpId="0" animBg="1" autoUpdateAnimBg="0"/>
      <p:bldP spid="103435" grpId="0" animBg="1" autoUpdateAnimBg="0"/>
      <p:bldP spid="10343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41313" y="609600"/>
            <a:ext cx="8802687" cy="990600"/>
          </a:xfrm>
        </p:spPr>
        <p:txBody>
          <a:bodyPr/>
          <a:lstStyle/>
          <a:p>
            <a:pPr>
              <a:defRPr/>
            </a:pPr>
            <a:r>
              <a:rPr lang="de-DE" altLang="de-DE" sz="2400"/>
              <a:t>Plosive – Affrikaten – Frikative – </a:t>
            </a:r>
            <a:br>
              <a:rPr lang="de-DE" altLang="de-DE" sz="2400"/>
            </a:br>
            <a:r>
              <a:rPr lang="de-DE" altLang="de-DE" sz="2400"/>
              <a:t>Nasale – Liquide – </a:t>
            </a:r>
            <a:r>
              <a:rPr lang="de-DE" altLang="de-DE" sz="2400">
                <a:solidFill>
                  <a:schemeClr val="accent2"/>
                </a:solidFill>
              </a:rPr>
              <a:t>Halbvokale</a:t>
            </a:r>
            <a:r>
              <a:rPr lang="de-DE" altLang="de-DE" sz="2400"/>
              <a:t> – Vokale </a:t>
            </a:r>
          </a:p>
        </p:txBody>
      </p:sp>
      <p:graphicFrame>
        <p:nvGraphicFramePr>
          <p:cNvPr id="158850" name="Group 130"/>
          <p:cNvGraphicFramePr>
            <a:graphicFrameLocks noGrp="1"/>
          </p:cNvGraphicFramePr>
          <p:nvPr>
            <p:ph type="tbl" idx="1"/>
          </p:nvPr>
        </p:nvGraphicFramePr>
        <p:xfrm>
          <a:off x="206375" y="1697038"/>
          <a:ext cx="8847138" cy="4240215"/>
        </p:xfrm>
        <a:graphic>
          <a:graphicData uri="http://schemas.openxmlformats.org/drawingml/2006/table">
            <a:tbl>
              <a:tblPr/>
              <a:tblGrid>
                <a:gridCol w="1292225">
                  <a:extLst>
                    <a:ext uri="{9D8B030D-6E8A-4147-A177-3AD203B41FA5}">
                      <a16:colId xmlns:a16="http://schemas.microsoft.com/office/drawing/2014/main" val="20000"/>
                    </a:ext>
                  </a:extLst>
                </a:gridCol>
                <a:gridCol w="1065213">
                  <a:extLst>
                    <a:ext uri="{9D8B030D-6E8A-4147-A177-3AD203B41FA5}">
                      <a16:colId xmlns:a16="http://schemas.microsoft.com/office/drawing/2014/main" val="20001"/>
                    </a:ext>
                  </a:extLst>
                </a:gridCol>
                <a:gridCol w="1258887">
                  <a:extLst>
                    <a:ext uri="{9D8B030D-6E8A-4147-A177-3AD203B41FA5}">
                      <a16:colId xmlns:a16="http://schemas.microsoft.com/office/drawing/2014/main" val="20002"/>
                    </a:ext>
                  </a:extLst>
                </a:gridCol>
                <a:gridCol w="1708150">
                  <a:extLst>
                    <a:ext uri="{9D8B030D-6E8A-4147-A177-3AD203B41FA5}">
                      <a16:colId xmlns:a16="http://schemas.microsoft.com/office/drawing/2014/main" val="20003"/>
                    </a:ext>
                  </a:extLst>
                </a:gridCol>
                <a:gridCol w="14097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198563">
                  <a:extLst>
                    <a:ext uri="{9D8B030D-6E8A-4147-A177-3AD203B41FA5}">
                      <a16:colId xmlns:a16="http://schemas.microsoft.com/office/drawing/2014/main" val="20006"/>
                    </a:ext>
                  </a:extLst>
                </a:gridCol>
              </a:tblGrid>
              <a:tr h="5667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1800" b="0" i="0" u="none" strike="noStrike" cap="none" normalizeH="0" baseline="0">
                        <a:ln>
                          <a:noFill/>
                        </a:ln>
                        <a:solidFill>
                          <a:schemeClr val="tx1"/>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a:ln>
                            <a:noFill/>
                          </a:ln>
                          <a:solidFill>
                            <a:schemeClr val="tx1"/>
                          </a:solidFill>
                          <a:effectLst/>
                          <a:latin typeface="Tahoma" pitchFamily="34" charset="0"/>
                        </a:rPr>
                        <a:t>silbisch</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a:ln>
                            <a:noFill/>
                          </a:ln>
                          <a:solidFill>
                            <a:schemeClr val="tx1"/>
                          </a:solidFill>
                          <a:effectLst/>
                          <a:latin typeface="Tahoma" pitchFamily="34" charset="0"/>
                        </a:rPr>
                        <a:t>sonorant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a:ln>
                            <a:noFill/>
                          </a:ln>
                          <a:solidFill>
                            <a:schemeClr val="tx1"/>
                          </a:solidFill>
                          <a:effectLst/>
                          <a:latin typeface="Tahoma" pitchFamily="34" charset="0"/>
                        </a:rPr>
                        <a:t>okklusiv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a:ln>
                            <a:noFill/>
                          </a:ln>
                          <a:solidFill>
                            <a:schemeClr val="tx1"/>
                          </a:solidFill>
                          <a:effectLst/>
                          <a:latin typeface="Tahoma" pitchFamily="34" charset="0"/>
                        </a:rPr>
                        <a:t>konsonant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a:ln>
                            <a:noFill/>
                          </a:ln>
                          <a:solidFill>
                            <a:schemeClr val="tx1"/>
                          </a:solidFill>
                          <a:effectLst/>
                          <a:latin typeface="Tahoma" pitchFamily="34" charset="0"/>
                        </a:rPr>
                        <a:t>nasal</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a:ln>
                            <a:noFill/>
                          </a:ln>
                          <a:solidFill>
                            <a:schemeClr val="tx1"/>
                          </a:solidFill>
                          <a:effectLst/>
                          <a:latin typeface="Tahoma" pitchFamily="34" charset="0"/>
                        </a:rPr>
                        <a:t>affrikativ</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0"/>
                  </a:ext>
                </a:extLst>
              </a:tr>
              <a:tr h="53975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tx1"/>
                          </a:solidFill>
                          <a:effectLst/>
                          <a:latin typeface="Tahoma" pitchFamily="34" charset="0"/>
                        </a:rPr>
                        <a:t>Plosiv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937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tx1"/>
                          </a:solidFill>
                          <a:effectLst/>
                          <a:latin typeface="Tahoma" pitchFamily="34" charset="0"/>
                        </a:rPr>
                        <a:t>Affrikate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0958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tx1"/>
                          </a:solidFill>
                          <a:effectLst/>
                          <a:latin typeface="Tahoma" pitchFamily="34" charset="0"/>
                        </a:rPr>
                        <a:t>Frikativ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9530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tx1"/>
                          </a:solidFill>
                          <a:effectLst/>
                          <a:latin typeface="Tahoma" pitchFamily="34" charset="0"/>
                        </a:rPr>
                        <a:t>Nasal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50958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tx1"/>
                          </a:solidFill>
                          <a:effectLst/>
                          <a:latin typeface="Tahoma" pitchFamily="34" charset="0"/>
                        </a:rPr>
                        <a:t>Liquide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52546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tx1"/>
                          </a:solidFill>
                          <a:effectLst/>
                          <a:latin typeface="Tahoma" pitchFamily="34" charset="0"/>
                        </a:rPr>
                        <a:t>"Glides"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6"/>
                  </a:ext>
                </a:extLst>
              </a:tr>
              <a:tr h="60007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a:ln>
                            <a:noFill/>
                          </a:ln>
                          <a:solidFill>
                            <a:schemeClr val="tx1"/>
                          </a:solidFill>
                          <a:effectLst/>
                          <a:latin typeface="Tahoma" pitchFamily="34" charset="0"/>
                        </a:rPr>
                        <a:t>Vokal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a:ln>
                          <a:noFill/>
                        </a:ln>
                        <a:solidFill>
                          <a:schemeClr val="tx1"/>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3565" name="Text Box 69"/>
          <p:cNvSpPr txBox="1">
            <a:spLocks noChangeArrowheads="1"/>
          </p:cNvSpPr>
          <p:nvPr/>
        </p:nvSpPr>
        <p:spPr bwMode="auto">
          <a:xfrm>
            <a:off x="6118225" y="3194050"/>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66" name="Text Box 70"/>
          <p:cNvSpPr txBox="1">
            <a:spLocks noChangeArrowheads="1"/>
          </p:cNvSpPr>
          <p:nvPr/>
        </p:nvSpPr>
        <p:spPr bwMode="auto">
          <a:xfrm>
            <a:off x="1736725" y="5335588"/>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67" name="Text Box 71"/>
          <p:cNvSpPr txBox="1">
            <a:spLocks noChangeArrowheads="1"/>
          </p:cNvSpPr>
          <p:nvPr/>
        </p:nvSpPr>
        <p:spPr bwMode="auto">
          <a:xfrm>
            <a:off x="2982913" y="5335588"/>
            <a:ext cx="407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68" name="Text Box 72"/>
          <p:cNvSpPr txBox="1">
            <a:spLocks noChangeArrowheads="1"/>
          </p:cNvSpPr>
          <p:nvPr/>
        </p:nvSpPr>
        <p:spPr bwMode="auto">
          <a:xfrm>
            <a:off x="4522788" y="5326063"/>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69" name="Text Box 73"/>
          <p:cNvSpPr txBox="1">
            <a:spLocks noChangeArrowheads="1"/>
          </p:cNvSpPr>
          <p:nvPr/>
        </p:nvSpPr>
        <p:spPr bwMode="auto">
          <a:xfrm>
            <a:off x="6119813" y="531177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70" name="Text Box 74"/>
          <p:cNvSpPr txBox="1">
            <a:spLocks noChangeArrowheads="1"/>
          </p:cNvSpPr>
          <p:nvPr/>
        </p:nvSpPr>
        <p:spPr bwMode="auto">
          <a:xfrm>
            <a:off x="7239000" y="53070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71" name="Text Box 75"/>
          <p:cNvSpPr txBox="1">
            <a:spLocks noChangeArrowheads="1"/>
          </p:cNvSpPr>
          <p:nvPr/>
        </p:nvSpPr>
        <p:spPr bwMode="auto">
          <a:xfrm>
            <a:off x="1746250" y="2197100"/>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72" name="Text Box 76"/>
          <p:cNvSpPr txBox="1">
            <a:spLocks noChangeArrowheads="1"/>
          </p:cNvSpPr>
          <p:nvPr/>
        </p:nvSpPr>
        <p:spPr bwMode="auto">
          <a:xfrm>
            <a:off x="2992438" y="2197100"/>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73" name="Text Box 77"/>
          <p:cNvSpPr txBox="1">
            <a:spLocks noChangeArrowheads="1"/>
          </p:cNvSpPr>
          <p:nvPr/>
        </p:nvSpPr>
        <p:spPr bwMode="auto">
          <a:xfrm>
            <a:off x="4521200" y="21955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74" name="Text Box 78"/>
          <p:cNvSpPr txBox="1">
            <a:spLocks noChangeArrowheads="1"/>
          </p:cNvSpPr>
          <p:nvPr/>
        </p:nvSpPr>
        <p:spPr bwMode="auto">
          <a:xfrm>
            <a:off x="6118225" y="21828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75" name="Text Box 79"/>
          <p:cNvSpPr txBox="1">
            <a:spLocks noChangeArrowheads="1"/>
          </p:cNvSpPr>
          <p:nvPr/>
        </p:nvSpPr>
        <p:spPr bwMode="auto">
          <a:xfrm>
            <a:off x="7250113" y="2165350"/>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76" name="Text Box 80"/>
          <p:cNvSpPr txBox="1">
            <a:spLocks noChangeArrowheads="1"/>
          </p:cNvSpPr>
          <p:nvPr/>
        </p:nvSpPr>
        <p:spPr bwMode="auto">
          <a:xfrm>
            <a:off x="1736725" y="37068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77" name="Text Box 81"/>
          <p:cNvSpPr txBox="1">
            <a:spLocks noChangeArrowheads="1"/>
          </p:cNvSpPr>
          <p:nvPr/>
        </p:nvSpPr>
        <p:spPr bwMode="auto">
          <a:xfrm>
            <a:off x="2981325" y="37068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78" name="Text Box 82"/>
          <p:cNvSpPr txBox="1">
            <a:spLocks noChangeArrowheads="1"/>
          </p:cNvSpPr>
          <p:nvPr/>
        </p:nvSpPr>
        <p:spPr bwMode="auto">
          <a:xfrm>
            <a:off x="4521200" y="37068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79" name="Text Box 83"/>
          <p:cNvSpPr txBox="1">
            <a:spLocks noChangeArrowheads="1"/>
          </p:cNvSpPr>
          <p:nvPr/>
        </p:nvSpPr>
        <p:spPr bwMode="auto">
          <a:xfrm>
            <a:off x="6118225" y="3692525"/>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80" name="Text Box 84"/>
          <p:cNvSpPr txBox="1">
            <a:spLocks noChangeArrowheads="1"/>
          </p:cNvSpPr>
          <p:nvPr/>
        </p:nvSpPr>
        <p:spPr bwMode="auto">
          <a:xfrm>
            <a:off x="7239000" y="3689350"/>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81" name="Text Box 85"/>
          <p:cNvSpPr txBox="1">
            <a:spLocks noChangeArrowheads="1"/>
          </p:cNvSpPr>
          <p:nvPr/>
        </p:nvSpPr>
        <p:spPr bwMode="auto">
          <a:xfrm>
            <a:off x="1736725" y="31972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82" name="Text Box 86"/>
          <p:cNvSpPr txBox="1">
            <a:spLocks noChangeArrowheads="1"/>
          </p:cNvSpPr>
          <p:nvPr/>
        </p:nvSpPr>
        <p:spPr bwMode="auto">
          <a:xfrm>
            <a:off x="2982913" y="31972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83" name="Text Box 87"/>
          <p:cNvSpPr txBox="1">
            <a:spLocks noChangeArrowheads="1"/>
          </p:cNvSpPr>
          <p:nvPr/>
        </p:nvSpPr>
        <p:spPr bwMode="auto">
          <a:xfrm>
            <a:off x="4522788" y="31972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84" name="Text Box 88"/>
          <p:cNvSpPr txBox="1">
            <a:spLocks noChangeArrowheads="1"/>
          </p:cNvSpPr>
          <p:nvPr/>
        </p:nvSpPr>
        <p:spPr bwMode="auto">
          <a:xfrm>
            <a:off x="7240588" y="3181350"/>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85" name="Text Box 89"/>
          <p:cNvSpPr txBox="1">
            <a:spLocks noChangeArrowheads="1"/>
          </p:cNvSpPr>
          <p:nvPr/>
        </p:nvSpPr>
        <p:spPr bwMode="auto">
          <a:xfrm>
            <a:off x="1747838" y="2727325"/>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86" name="Text Box 90"/>
          <p:cNvSpPr txBox="1">
            <a:spLocks noChangeArrowheads="1"/>
          </p:cNvSpPr>
          <p:nvPr/>
        </p:nvSpPr>
        <p:spPr bwMode="auto">
          <a:xfrm>
            <a:off x="2992438" y="2727325"/>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87" name="Text Box 91"/>
          <p:cNvSpPr txBox="1">
            <a:spLocks noChangeArrowheads="1"/>
          </p:cNvSpPr>
          <p:nvPr/>
        </p:nvSpPr>
        <p:spPr bwMode="auto">
          <a:xfrm>
            <a:off x="4522788" y="2727325"/>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88" name="Text Box 92"/>
          <p:cNvSpPr txBox="1">
            <a:spLocks noChangeArrowheads="1"/>
          </p:cNvSpPr>
          <p:nvPr/>
        </p:nvSpPr>
        <p:spPr bwMode="auto">
          <a:xfrm>
            <a:off x="6118225" y="2713038"/>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89" name="Text Box 93"/>
          <p:cNvSpPr txBox="1">
            <a:spLocks noChangeArrowheads="1"/>
          </p:cNvSpPr>
          <p:nvPr/>
        </p:nvSpPr>
        <p:spPr bwMode="auto">
          <a:xfrm>
            <a:off x="7240588" y="270033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90" name="Text Box 94"/>
          <p:cNvSpPr txBox="1">
            <a:spLocks noChangeArrowheads="1"/>
          </p:cNvSpPr>
          <p:nvPr/>
        </p:nvSpPr>
        <p:spPr bwMode="auto">
          <a:xfrm>
            <a:off x="8255000" y="2727325"/>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91" name="Text Box 95"/>
          <p:cNvSpPr txBox="1">
            <a:spLocks noChangeArrowheads="1"/>
          </p:cNvSpPr>
          <p:nvPr/>
        </p:nvSpPr>
        <p:spPr bwMode="auto">
          <a:xfrm>
            <a:off x="8266113" y="2168525"/>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92" name="Text Box 96"/>
          <p:cNvSpPr txBox="1">
            <a:spLocks noChangeArrowheads="1"/>
          </p:cNvSpPr>
          <p:nvPr/>
        </p:nvSpPr>
        <p:spPr bwMode="auto">
          <a:xfrm>
            <a:off x="1736725" y="4319588"/>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93" name="Text Box 97"/>
          <p:cNvSpPr txBox="1">
            <a:spLocks noChangeArrowheads="1"/>
          </p:cNvSpPr>
          <p:nvPr/>
        </p:nvSpPr>
        <p:spPr bwMode="auto">
          <a:xfrm>
            <a:off x="2981325" y="4319588"/>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94" name="Text Box 98"/>
          <p:cNvSpPr txBox="1">
            <a:spLocks noChangeArrowheads="1"/>
          </p:cNvSpPr>
          <p:nvPr/>
        </p:nvSpPr>
        <p:spPr bwMode="auto">
          <a:xfrm>
            <a:off x="6118225" y="4305300"/>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63595" name="Text Box 99"/>
          <p:cNvSpPr txBox="1">
            <a:spLocks noChangeArrowheads="1"/>
          </p:cNvSpPr>
          <p:nvPr/>
        </p:nvSpPr>
        <p:spPr bwMode="auto">
          <a:xfrm>
            <a:off x="4522788" y="432117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63596" name="Text Box 100"/>
          <p:cNvSpPr txBox="1">
            <a:spLocks noChangeArrowheads="1"/>
          </p:cNvSpPr>
          <p:nvPr/>
        </p:nvSpPr>
        <p:spPr bwMode="auto">
          <a:xfrm>
            <a:off x="7239000" y="428307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58836" name="Text Box 116"/>
          <p:cNvSpPr txBox="1">
            <a:spLocks noChangeArrowheads="1"/>
          </p:cNvSpPr>
          <p:nvPr/>
        </p:nvSpPr>
        <p:spPr bwMode="auto">
          <a:xfrm>
            <a:off x="1738313" y="47894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58837" name="Text Box 117"/>
          <p:cNvSpPr txBox="1">
            <a:spLocks noChangeArrowheads="1"/>
          </p:cNvSpPr>
          <p:nvPr/>
        </p:nvSpPr>
        <p:spPr bwMode="auto">
          <a:xfrm>
            <a:off x="2982913" y="4783138"/>
            <a:ext cx="407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158838" name="Text Box 118"/>
          <p:cNvSpPr txBox="1">
            <a:spLocks noChangeArrowheads="1"/>
          </p:cNvSpPr>
          <p:nvPr/>
        </p:nvSpPr>
        <p:spPr bwMode="auto">
          <a:xfrm>
            <a:off x="4522788" y="4773613"/>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58839" name="Text Box 119"/>
          <p:cNvSpPr txBox="1">
            <a:spLocks noChangeArrowheads="1"/>
          </p:cNvSpPr>
          <p:nvPr/>
        </p:nvSpPr>
        <p:spPr bwMode="auto">
          <a:xfrm>
            <a:off x="6119813" y="47593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
        <p:nvSpPr>
          <p:cNvPr id="158841" name="Text Box 121"/>
          <p:cNvSpPr txBox="1">
            <a:spLocks noChangeArrowheads="1"/>
          </p:cNvSpPr>
          <p:nvPr/>
        </p:nvSpPr>
        <p:spPr bwMode="auto">
          <a:xfrm>
            <a:off x="7239000" y="477837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r>
              <a:rPr lang="de-DE" altLang="de-DE" sz="3200">
                <a:effectLst/>
                <a:latin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88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8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88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88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8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36" grpId="0" autoUpdateAnimBg="0"/>
      <p:bldP spid="158837" grpId="0" autoUpdateAnimBg="0"/>
      <p:bldP spid="158838" grpId="0" autoUpdateAnimBg="0"/>
      <p:bldP spid="158839" grpId="0" autoUpdateAnimBg="0"/>
      <p:bldP spid="158841"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defRPr/>
            </a:pPr>
            <a:r>
              <a:rPr lang="de-DE" altLang="de-DE"/>
              <a:t>Artikulation</a:t>
            </a:r>
          </a:p>
        </p:txBody>
      </p:sp>
      <p:sp>
        <p:nvSpPr>
          <p:cNvPr id="163843" name="Rectangle 3"/>
          <p:cNvSpPr>
            <a:spLocks noGrp="1" noChangeArrowheads="1"/>
          </p:cNvSpPr>
          <p:nvPr>
            <p:ph type="body" idx="1"/>
          </p:nvPr>
        </p:nvSpPr>
        <p:spPr>
          <a:xfrm>
            <a:off x="274638" y="1987550"/>
            <a:ext cx="8386762" cy="4057650"/>
          </a:xfrm>
        </p:spPr>
        <p:txBody>
          <a:bodyPr/>
          <a:lstStyle/>
          <a:p>
            <a:pPr marL="476250" indent="-476250">
              <a:tabLst>
                <a:tab pos="4568825" algn="l"/>
              </a:tabLst>
            </a:pPr>
            <a:r>
              <a:rPr lang="de-DE" altLang="de-DE">
                <a:cs typeface="Times New Roman" pitchFamily="18" charset="0"/>
              </a:rPr>
              <a:t>Plosivlaute</a:t>
            </a:r>
            <a:r>
              <a:rPr lang="de-DE" altLang="de-DE" sz="2800">
                <a:cs typeface="Times New Roman" pitchFamily="18" charset="0"/>
              </a:rPr>
              <a:t>	</a:t>
            </a:r>
            <a:r>
              <a:rPr lang="de-DE" altLang="de-DE" sz="2800">
                <a:solidFill>
                  <a:schemeClr val="accent2"/>
                </a:solidFill>
                <a:cs typeface="Times New Roman" pitchFamily="18" charset="0"/>
              </a:rPr>
              <a:t>/p b t d k g/</a:t>
            </a:r>
          </a:p>
          <a:p>
            <a:pPr marL="476250" indent="-476250">
              <a:tabLst>
                <a:tab pos="4568825" algn="l"/>
              </a:tabLst>
            </a:pPr>
            <a:r>
              <a:rPr lang="de-DE" altLang="de-DE">
                <a:cs typeface="Times New Roman" pitchFamily="18" charset="0"/>
              </a:rPr>
              <a:t>Affrikaten	</a:t>
            </a:r>
            <a:r>
              <a:rPr lang="de-DE" altLang="de-DE">
                <a:solidFill>
                  <a:schemeClr val="accent2"/>
                </a:solidFill>
                <a:cs typeface="Times New Roman" pitchFamily="18" charset="0"/>
              </a:rPr>
              <a:t>/t͜ʃ d͜ʒ/</a:t>
            </a:r>
          </a:p>
          <a:p>
            <a:pPr marL="476250" indent="-476250">
              <a:tabLst>
                <a:tab pos="4568825" algn="l"/>
              </a:tabLst>
            </a:pPr>
            <a:r>
              <a:rPr lang="de-DE" altLang="de-DE">
                <a:cs typeface="Times New Roman" pitchFamily="18" charset="0"/>
              </a:rPr>
              <a:t>Frikative	</a:t>
            </a:r>
            <a:r>
              <a:rPr lang="de-DE" altLang="de-DE">
                <a:solidFill>
                  <a:schemeClr val="accent2"/>
                </a:solidFill>
                <a:cs typeface="Times New Roman" pitchFamily="18" charset="0"/>
              </a:rPr>
              <a:t>/f v θ ð s z ʃ ʒ</a:t>
            </a:r>
            <a:r>
              <a:rPr lang="de-DE" altLang="de-DE">
                <a:cs typeface="Times New Roman" pitchFamily="18" charset="0"/>
              </a:rPr>
              <a:t> </a:t>
            </a:r>
            <a:r>
              <a:rPr lang="de-DE" altLang="de-DE">
                <a:solidFill>
                  <a:schemeClr val="accent2"/>
                </a:solidFill>
                <a:cs typeface="Times New Roman" pitchFamily="18" charset="0"/>
              </a:rPr>
              <a:t>(h)/</a:t>
            </a:r>
          </a:p>
          <a:p>
            <a:pPr marL="476250" indent="-476250">
              <a:tabLst>
                <a:tab pos="4568825" algn="l"/>
              </a:tabLst>
            </a:pPr>
            <a:r>
              <a:rPr lang="de-DE" altLang="de-DE">
                <a:cs typeface="Times New Roman" pitchFamily="18" charset="0"/>
              </a:rPr>
              <a:t>Nasale	</a:t>
            </a:r>
            <a:r>
              <a:rPr lang="de-DE" altLang="de-DE">
                <a:solidFill>
                  <a:schemeClr val="accent2"/>
                </a:solidFill>
                <a:cs typeface="Tahoma" pitchFamily="34" charset="0"/>
              </a:rPr>
              <a:t>/m n ŋ/</a:t>
            </a:r>
          </a:p>
          <a:p>
            <a:pPr marL="476250" indent="-476250">
              <a:tabLst>
                <a:tab pos="4568825" algn="l"/>
              </a:tabLst>
            </a:pPr>
            <a:r>
              <a:rPr lang="de-DE" altLang="de-DE">
                <a:cs typeface="Times New Roman" pitchFamily="18" charset="0"/>
              </a:rPr>
              <a:t>Liquide	</a:t>
            </a:r>
            <a:r>
              <a:rPr lang="de-DE" altLang="de-DE">
                <a:solidFill>
                  <a:schemeClr val="accent2"/>
                </a:solidFill>
                <a:cs typeface="Times New Roman" pitchFamily="18" charset="0"/>
              </a:rPr>
              <a:t>/l r/</a:t>
            </a:r>
          </a:p>
          <a:p>
            <a:pPr marL="476250" indent="-476250">
              <a:tabLst>
                <a:tab pos="4568825" algn="l"/>
              </a:tabLst>
            </a:pPr>
            <a:r>
              <a:rPr lang="de-DE" altLang="de-DE">
                <a:cs typeface="Times New Roman" pitchFamily="18" charset="0"/>
              </a:rPr>
              <a:t>Gleitlaute (Halbvokale)	</a:t>
            </a:r>
            <a:r>
              <a:rPr lang="de-DE" altLang="de-DE">
                <a:solidFill>
                  <a:schemeClr val="accent2"/>
                </a:solidFill>
                <a:cs typeface="Times New Roman" pitchFamily="18" charset="0"/>
              </a:rPr>
              <a:t>/j w/</a:t>
            </a:r>
          </a:p>
          <a:p>
            <a:pPr marL="476250" indent="-476250">
              <a:tabLst>
                <a:tab pos="4568825" algn="l"/>
              </a:tabLst>
            </a:pPr>
            <a:r>
              <a:rPr lang="it-IT" altLang="de-DE">
                <a:cs typeface="Times New Roman" pitchFamily="18" charset="0"/>
              </a:rPr>
              <a:t>Vokale	</a:t>
            </a:r>
            <a:r>
              <a:rPr lang="it-IT" altLang="de-DE">
                <a:solidFill>
                  <a:schemeClr val="accent2"/>
                </a:solidFill>
                <a:cs typeface="Times New Roman" pitchFamily="18" charset="0"/>
              </a:rPr>
              <a:t>/i e æ ɑ ɔ u/</a:t>
            </a:r>
            <a:endParaRPr lang="de-DE" altLang="de-DE">
              <a:solidFill>
                <a:schemeClr val="accent2"/>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wipe(left)">
                                      <p:cBhvr>
                                        <p:cTn id="7" dur="500"/>
                                        <p:tgtEl>
                                          <p:spTgt spid="163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wipe(left)">
                                      <p:cBhvr>
                                        <p:cTn id="12" dur="500"/>
                                        <p:tgtEl>
                                          <p:spTgt spid="163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wipe(left)">
                                      <p:cBhvr>
                                        <p:cTn id="17" dur="500"/>
                                        <p:tgtEl>
                                          <p:spTgt spid="163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43">
                                            <p:txEl>
                                              <p:pRg st="3" end="3"/>
                                            </p:txEl>
                                          </p:spTgt>
                                        </p:tgtEl>
                                        <p:attrNameLst>
                                          <p:attrName>style.visibility</p:attrName>
                                        </p:attrNameLst>
                                      </p:cBhvr>
                                      <p:to>
                                        <p:strVal val="visible"/>
                                      </p:to>
                                    </p:set>
                                    <p:animEffect transition="in" filter="wipe(left)">
                                      <p:cBhvr>
                                        <p:cTn id="22" dur="500"/>
                                        <p:tgtEl>
                                          <p:spTgt spid="163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wipe(left)">
                                      <p:cBhvr>
                                        <p:cTn id="27" dur="500"/>
                                        <p:tgtEl>
                                          <p:spTgt spid="163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3843">
                                            <p:txEl>
                                              <p:pRg st="5" end="5"/>
                                            </p:txEl>
                                          </p:spTgt>
                                        </p:tgtEl>
                                        <p:attrNameLst>
                                          <p:attrName>style.visibility</p:attrName>
                                        </p:attrNameLst>
                                      </p:cBhvr>
                                      <p:to>
                                        <p:strVal val="visible"/>
                                      </p:to>
                                    </p:set>
                                    <p:animEffect transition="in" filter="wipe(left)">
                                      <p:cBhvr>
                                        <p:cTn id="32" dur="500"/>
                                        <p:tgtEl>
                                          <p:spTgt spid="1638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3843">
                                            <p:txEl>
                                              <p:pRg st="6" end="6"/>
                                            </p:txEl>
                                          </p:spTgt>
                                        </p:tgtEl>
                                        <p:attrNameLst>
                                          <p:attrName>style.visibility</p:attrName>
                                        </p:attrNameLst>
                                      </p:cBhvr>
                                      <p:to>
                                        <p:strVal val="visible"/>
                                      </p:to>
                                    </p:set>
                                    <p:animEffect transition="in" filter="wipe(left)">
                                      <p:cBhvr>
                                        <p:cTn id="37" dur="500"/>
                                        <p:tgtEl>
                                          <p:spTgt spid="163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defRPr/>
            </a:pPr>
            <a:r>
              <a:rPr lang="de-DE" altLang="de-DE"/>
              <a:t>Artikulation</a:t>
            </a:r>
          </a:p>
        </p:txBody>
      </p:sp>
      <p:sp>
        <p:nvSpPr>
          <p:cNvPr id="106499" name="Rectangle 3"/>
          <p:cNvSpPr>
            <a:spLocks noGrp="1" noChangeArrowheads="1"/>
          </p:cNvSpPr>
          <p:nvPr>
            <p:ph type="body" idx="1"/>
          </p:nvPr>
        </p:nvSpPr>
        <p:spPr/>
        <p:txBody>
          <a:bodyPr/>
          <a:lstStyle/>
          <a:p>
            <a:pPr>
              <a:defRPr/>
            </a:pPr>
            <a:r>
              <a:rPr lang="de-DE" altLang="de-DE">
                <a:cs typeface="Times New Roman" pitchFamily="18" charset="0"/>
              </a:rPr>
              <a:t>Artikulationsort</a:t>
            </a:r>
          </a:p>
          <a:p>
            <a:pPr>
              <a:defRPr/>
            </a:pPr>
            <a:r>
              <a:rPr lang="de-DE" altLang="de-DE">
                <a:cs typeface="Times New Roman" pitchFamily="18" charset="0"/>
              </a:rPr>
              <a:t>Artikulationsart</a:t>
            </a:r>
          </a:p>
          <a:p>
            <a:pPr>
              <a:defRPr/>
            </a:pPr>
            <a:r>
              <a:rPr lang="de-DE" altLang="de-DE">
                <a:cs typeface="Times New Roman" pitchFamily="18" charset="0"/>
              </a:rPr>
              <a:t>Ein weiteres Kriterium, welches aber unter Artikulationsart subsumiert wird, ist der Zeitfaktor (s.u.). </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wipe(left)">
                                      <p:cBhvr>
                                        <p:cTn id="7" dur="5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wipe(left)">
                                      <p:cBhvr>
                                        <p:cTn id="12" dur="500"/>
                                        <p:tgtEl>
                                          <p:spTgt spid="106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wipe(left)">
                                      <p:cBhvr>
                                        <p:cTn id="17" dur="500"/>
                                        <p:tgtEl>
                                          <p:spTgt spid="106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r>
              <a:rPr lang="de-DE" altLang="de-DE"/>
              <a:t>Artikulation: Grade der Engebildung (Konstriktion)</a:t>
            </a:r>
          </a:p>
        </p:txBody>
      </p:sp>
      <p:sp>
        <p:nvSpPr>
          <p:cNvPr id="108548" name="Rectangle 4"/>
          <p:cNvSpPr>
            <a:spLocks noGrp="1" noChangeArrowheads="1"/>
          </p:cNvSpPr>
          <p:nvPr>
            <p:ph type="body" idx="1"/>
          </p:nvPr>
        </p:nvSpPr>
        <p:spPr>
          <a:xfrm>
            <a:off x="258763" y="2066925"/>
            <a:ext cx="8583612" cy="3254375"/>
          </a:xfrm>
        </p:spPr>
        <p:txBody>
          <a:bodyPr/>
          <a:lstStyle/>
          <a:p>
            <a:pPr>
              <a:defRPr/>
            </a:pPr>
            <a:r>
              <a:rPr lang="de-DE" altLang="de-DE">
                <a:cs typeface="Times New Roman" pitchFamily="18" charset="0"/>
              </a:rPr>
              <a:t>Je nach Annäherung der beiden Artikulatoren können verschiedene Engegrade unterschieden werden. </a:t>
            </a:r>
          </a:p>
          <a:p>
            <a:pPr>
              <a:defRPr/>
            </a:pPr>
            <a:r>
              <a:rPr lang="de-DE" altLang="de-DE">
                <a:cs typeface="Times New Roman" pitchFamily="18" charset="0"/>
              </a:rPr>
              <a:t>Diese Grade bilden eine Skala, welche von einem totalen Verschluss bis zu einer maximalen Öffnung reicht. </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animEffect transition="in" filter="wipe(left)">
                                      <p:cBhvr>
                                        <p:cTn id="7" dur="500"/>
                                        <p:tgtEl>
                                          <p:spTgt spid="1085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548">
                                            <p:txEl>
                                              <p:pRg st="1" end="1"/>
                                            </p:txEl>
                                          </p:spTgt>
                                        </p:tgtEl>
                                        <p:attrNameLst>
                                          <p:attrName>style.visibility</p:attrName>
                                        </p:attrNameLst>
                                      </p:cBhvr>
                                      <p:to>
                                        <p:strVal val="visible"/>
                                      </p:to>
                                    </p:set>
                                    <p:animEffect transition="in" filter="wipe(left)">
                                      <p:cBhvr>
                                        <p:cTn id="12" dur="500"/>
                                        <p:tgtEl>
                                          <p:spTgt spid="1085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defRPr/>
            </a:pPr>
            <a:r>
              <a:rPr lang="de-DE" altLang="de-DE"/>
              <a:t>Artikulation: Grade der Engebildung</a:t>
            </a:r>
          </a:p>
        </p:txBody>
      </p:sp>
      <p:sp>
        <p:nvSpPr>
          <p:cNvPr id="110595" name="Rectangle 3"/>
          <p:cNvSpPr>
            <a:spLocks noGrp="1" noChangeArrowheads="1"/>
          </p:cNvSpPr>
          <p:nvPr>
            <p:ph type="body" idx="1"/>
          </p:nvPr>
        </p:nvSpPr>
        <p:spPr>
          <a:xfrm>
            <a:off x="258763" y="1912938"/>
            <a:ext cx="8510587" cy="4183062"/>
          </a:xfrm>
        </p:spPr>
        <p:txBody>
          <a:bodyPr/>
          <a:lstStyle/>
          <a:p>
            <a:pPr>
              <a:defRPr/>
            </a:pPr>
            <a:r>
              <a:rPr lang="de-DE" altLang="de-DE" dirty="0">
                <a:cs typeface="Times New Roman" pitchFamily="18" charset="0"/>
              </a:rPr>
              <a:t>Diese beiden Positionen, totaler Verschluss und maximale Öffnung, stellen die Endpunkte der ‘</a:t>
            </a:r>
            <a:r>
              <a:rPr lang="de-DE" altLang="de-DE" dirty="0" err="1">
                <a:cs typeface="Times New Roman" pitchFamily="18" charset="0"/>
              </a:rPr>
              <a:t>Engegrad</a:t>
            </a:r>
            <a:r>
              <a:rPr lang="de-DE" altLang="de-DE" dirty="0">
                <a:cs typeface="Times New Roman" pitchFamily="18" charset="0"/>
              </a:rPr>
              <a:t>–Skala’ dar. </a:t>
            </a:r>
          </a:p>
          <a:p>
            <a:pPr>
              <a:defRPr/>
            </a:pPr>
            <a:r>
              <a:rPr lang="de-DE" altLang="de-DE" dirty="0">
                <a:cs typeface="Times New Roman" pitchFamily="18" charset="0"/>
              </a:rPr>
              <a:t>Ein Totalverschluss findet sich bei Lauten wie </a:t>
            </a:r>
            <a:r>
              <a:rPr lang="de-DE" altLang="de-DE" dirty="0">
                <a:solidFill>
                  <a:schemeClr val="accent2"/>
                </a:solidFill>
                <a:cs typeface="Times New Roman" pitchFamily="18" charset="0"/>
              </a:rPr>
              <a:t>/p/</a:t>
            </a:r>
            <a:r>
              <a:rPr lang="de-DE" altLang="de-DE" dirty="0">
                <a:cs typeface="Times New Roman" pitchFamily="18" charset="0"/>
              </a:rPr>
              <a:t>, </a:t>
            </a:r>
            <a:r>
              <a:rPr lang="de-DE" altLang="de-DE" dirty="0">
                <a:solidFill>
                  <a:schemeClr val="accent2"/>
                </a:solidFill>
                <a:cs typeface="Times New Roman" pitchFamily="18" charset="0"/>
              </a:rPr>
              <a:t>/t/</a:t>
            </a:r>
            <a:r>
              <a:rPr lang="de-DE" altLang="de-DE" dirty="0">
                <a:cs typeface="Times New Roman" pitchFamily="18" charset="0"/>
              </a:rPr>
              <a:t> oder </a:t>
            </a:r>
            <a:r>
              <a:rPr lang="de-DE" altLang="de-DE" dirty="0">
                <a:solidFill>
                  <a:schemeClr val="accent2"/>
                </a:solidFill>
                <a:cs typeface="Times New Roman" pitchFamily="18" charset="0"/>
              </a:rPr>
              <a:t>/k/</a:t>
            </a:r>
            <a:r>
              <a:rPr lang="de-DE" altLang="de-DE" dirty="0">
                <a:cs typeface="Times New Roman" pitchFamily="18" charset="0"/>
              </a:rPr>
              <a:t> (Verschlusslaute)</a:t>
            </a:r>
          </a:p>
          <a:p>
            <a:pPr>
              <a:defRPr/>
            </a:pPr>
            <a:r>
              <a:rPr lang="de-DE" altLang="de-DE" dirty="0">
                <a:cs typeface="Times New Roman" pitchFamily="18" charset="0"/>
              </a:rPr>
              <a:t>Eine maximale Öffnung liegt bei einem Vokal wie </a:t>
            </a:r>
            <a:r>
              <a:rPr lang="de-DE" altLang="de-DE" dirty="0">
                <a:solidFill>
                  <a:schemeClr val="accent2"/>
                </a:solidFill>
                <a:cs typeface="Times New Roman" pitchFamily="18" charset="0"/>
              </a:rPr>
              <a:t>/a/</a:t>
            </a:r>
            <a:r>
              <a:rPr lang="de-DE" altLang="de-DE" dirty="0">
                <a:cs typeface="Times New Roman" pitchFamily="18" charset="0"/>
              </a:rPr>
              <a:t> vor. </a:t>
            </a:r>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wipe(left)">
                                      <p:cBhvr>
                                        <p:cTn id="7" dur="5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wipe(left)">
                                      <p:cBhvr>
                                        <p:cTn id="12" dur="500"/>
                                        <p:tgtEl>
                                          <p:spTgt spid="110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wipe(left)">
                                      <p:cBhvr>
                                        <p:cTn id="17" dur="500"/>
                                        <p:tgtEl>
                                          <p:spTgt spid="1105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e15eff1bb72766b3749d7c8d0b764237b1f142"/>
</p:tagLst>
</file>

<file path=ppt/theme/theme1.xml><?xml version="1.0" encoding="utf-8"?>
<a:theme xmlns:a="http://schemas.openxmlformats.org/drawingml/2006/main" name="Transkription">
  <a:themeElements>
    <a:clrScheme name="">
      <a:dk1>
        <a:srgbClr val="000000"/>
      </a:dk1>
      <a:lt1>
        <a:srgbClr val="FFFFFF"/>
      </a:lt1>
      <a:dk2>
        <a:srgbClr val="660033"/>
      </a:dk2>
      <a:lt2>
        <a:srgbClr val="969696"/>
      </a:lt2>
      <a:accent1>
        <a:srgbClr val="FFFFFF"/>
      </a:accent1>
      <a:accent2>
        <a:srgbClr val="CC3300"/>
      </a:accent2>
      <a:accent3>
        <a:srgbClr val="FFFFFF"/>
      </a:accent3>
      <a:accent4>
        <a:srgbClr val="000000"/>
      </a:accent4>
      <a:accent5>
        <a:srgbClr val="FFFFFF"/>
      </a:accent5>
      <a:accent6>
        <a:srgbClr val="B92D00"/>
      </a:accent6>
      <a:hlink>
        <a:srgbClr val="FF3300"/>
      </a:hlink>
      <a:folHlink>
        <a:srgbClr val="FF7C80"/>
      </a:folHlink>
    </a:clrScheme>
    <a:fontScheme name="Transkriptio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de-D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de-D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Transkrip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Transkrip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Transkrip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Phonetik</Template>
  <TotalTime>0</TotalTime>
  <Words>3113</Words>
  <Application>Microsoft Office PowerPoint</Application>
  <PresentationFormat>Bildschirmpräsentation (4:3)</PresentationFormat>
  <Paragraphs>502</Paragraphs>
  <Slides>61</Slides>
  <Notes>61</Notes>
  <HiddenSlides>0</HiddenSlides>
  <MMClips>0</MMClips>
  <ScaleCrop>false</ScaleCrop>
  <HeadingPairs>
    <vt:vector size="10"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61</vt:i4>
      </vt:variant>
      <vt:variant>
        <vt:lpstr>Zielgruppenorientierte Präsentationen</vt:lpstr>
      </vt:variant>
      <vt:variant>
        <vt:i4>1</vt:i4>
      </vt:variant>
    </vt:vector>
  </HeadingPairs>
  <TitlesOfParts>
    <vt:vector size="72" baseType="lpstr">
      <vt:lpstr>Arial</vt:lpstr>
      <vt:lpstr>SILSophia IPA93</vt:lpstr>
      <vt:lpstr>Symbol</vt:lpstr>
      <vt:lpstr>Tahoma</vt:lpstr>
      <vt:lpstr>Times New Roman</vt:lpstr>
      <vt:lpstr>Wingdings</vt:lpstr>
      <vt:lpstr>Wingdings 2</vt:lpstr>
      <vt:lpstr>Wingdings 3</vt:lpstr>
      <vt:lpstr>Transkription</vt:lpstr>
      <vt:lpstr>Equation</vt:lpstr>
      <vt:lpstr>Einführung in die  Phonetik und Phonologie</vt:lpstr>
      <vt:lpstr>Artikulation</vt:lpstr>
      <vt:lpstr>Passive Artikulatoren</vt:lpstr>
      <vt:lpstr>Aktive Artikulatoren</vt:lpstr>
      <vt:lpstr>Artikulation</vt:lpstr>
      <vt:lpstr>PowerPoint-Präsentation</vt:lpstr>
      <vt:lpstr>Artikulation</vt:lpstr>
      <vt:lpstr>Artikulation: Grade der Engebildung (Konstriktion)</vt:lpstr>
      <vt:lpstr>Artikulation: Grade der Engebildung</vt:lpstr>
      <vt:lpstr>Artikulation</vt:lpstr>
      <vt:lpstr>Artikulation: Grade der Engebildung</vt:lpstr>
      <vt:lpstr>Artikulation</vt:lpstr>
      <vt:lpstr>Das Merkmal "sonorant"</vt:lpstr>
      <vt:lpstr>Das Merkmal "silbisch"</vt:lpstr>
      <vt:lpstr>Silbengipfel</vt:lpstr>
      <vt:lpstr>PowerPoint-Präsentation</vt:lpstr>
      <vt:lpstr>PowerPoint-Präsentation</vt:lpstr>
      <vt:lpstr>Sonoritätsgrade</vt:lpstr>
      <vt:lpstr>Das Merkmal "okklusiv"</vt:lpstr>
      <vt:lpstr>Das Merkmal "konsonantisch"</vt:lpstr>
      <vt:lpstr>Plosive vs. Vokale</vt:lpstr>
      <vt:lpstr>Andere Klassen</vt:lpstr>
      <vt:lpstr>Verschlusslaut vs. Dauerlaut</vt:lpstr>
      <vt:lpstr>Verschlusslaut vs. Dauerlaut</vt:lpstr>
      <vt:lpstr>Verschlusslaut vs. Dauerlaut: Beispiele</vt:lpstr>
      <vt:lpstr>Verschlusslautarten</vt:lpstr>
      <vt:lpstr>PowerPoint-Präsentation</vt:lpstr>
      <vt:lpstr>Plosive – Nasale – Vokale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Zusammenfassung</vt:lpstr>
      <vt:lpstr>Zusammenfassung</vt:lpstr>
      <vt:lpstr>Frikative und Affrikaten</vt:lpstr>
      <vt:lpstr>Frikative und Affrikaten</vt:lpstr>
      <vt:lpstr>PowerPoint-Präsentation</vt:lpstr>
      <vt:lpstr>PowerPoint-Präsentation</vt:lpstr>
      <vt:lpstr>Plosive – Frikative – Nasale – Vokale </vt:lpstr>
      <vt:lpstr>Affrikaten</vt:lpstr>
      <vt:lpstr>Affrikaten</vt:lpstr>
      <vt:lpstr>Affrikaten</vt:lpstr>
      <vt:lpstr>Affrikaten</vt:lpstr>
      <vt:lpstr>Affrikaten</vt:lpstr>
      <vt:lpstr>Plosive – Affrikaten – Frikative – Nasale – Vokale </vt:lpstr>
      <vt:lpstr>Obstruenten vs. Sonoranten</vt:lpstr>
      <vt:lpstr>Approximanten</vt:lpstr>
      <vt:lpstr>Approximanten</vt:lpstr>
      <vt:lpstr>PowerPoint-Präsentation</vt:lpstr>
      <vt:lpstr>Plosive – Affrikaten – Frikative –  Nasale – Liquide – Vokale </vt:lpstr>
      <vt:lpstr>Approximanten</vt:lpstr>
      <vt:lpstr>Approximanten</vt:lpstr>
      <vt:lpstr>Resonanten</vt:lpstr>
      <vt:lpstr>Halbvokale - Gleitlaute</vt:lpstr>
      <vt:lpstr>Halbvokale - Gleitlaute</vt:lpstr>
      <vt:lpstr>PowerPoint-Präsentation</vt:lpstr>
      <vt:lpstr>Plosive – Affrikaten – Frikative –  Nasale – Liquide – Halbvokale – Vokale </vt:lpstr>
      <vt:lpstr>Artikulation</vt:lpstr>
      <vt:lpstr>Vorlesung</vt:lpstr>
    </vt:vector>
  </TitlesOfParts>
  <Company>Universität Bremen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Phonetik und Phonologie</dc:title>
  <dc:subject>Artikulationsprozess: Teil 1</dc:subject>
  <dc:creator>Karl Heinz Wagner</dc:creator>
  <cp:lastModifiedBy>Karl Heinz Wagner</cp:lastModifiedBy>
  <cp:revision>98</cp:revision>
  <dcterms:created xsi:type="dcterms:W3CDTF">1999-04-14T06:21:57Z</dcterms:created>
  <dcterms:modified xsi:type="dcterms:W3CDTF">2019-11-16T08:23:50Z</dcterms:modified>
</cp:coreProperties>
</file>