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1"/>
  </p:notesMasterIdLst>
  <p:handoutMasterIdLst>
    <p:handoutMasterId r:id="rId22"/>
  </p:handoutMasterIdLst>
  <p:sldIdLst>
    <p:sldId id="256" r:id="rId2"/>
    <p:sldId id="351" r:id="rId3"/>
    <p:sldId id="352" r:id="rId4"/>
    <p:sldId id="353" r:id="rId5"/>
    <p:sldId id="354" r:id="rId6"/>
    <p:sldId id="355" r:id="rId7"/>
    <p:sldId id="356" r:id="rId8"/>
    <p:sldId id="357" r:id="rId9"/>
    <p:sldId id="340" r:id="rId10"/>
    <p:sldId id="346" r:id="rId11"/>
    <p:sldId id="341" r:id="rId12"/>
    <p:sldId id="342" r:id="rId13"/>
    <p:sldId id="343" r:id="rId14"/>
    <p:sldId id="344" r:id="rId15"/>
    <p:sldId id="347" r:id="rId16"/>
    <p:sldId id="348" r:id="rId17"/>
    <p:sldId id="345" r:id="rId18"/>
    <p:sldId id="349" r:id="rId19"/>
    <p:sldId id="350" r:id="rId20"/>
  </p:sldIdLst>
  <p:sldSz cx="9144000" cy="6858000" type="screen4x3"/>
  <p:notesSz cx="6858000" cy="9144000"/>
  <p:custDataLst>
    <p:tags r:id="rId23"/>
  </p:custDataLst>
  <p:defaultTextStyle>
    <a:defPPr>
      <a:defRPr lang="en-US"/>
    </a:defPPr>
    <a:lvl1pPr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FFFEA8"/>
    <a:srgbClr val="FFFFCC"/>
    <a:srgbClr val="CC3300"/>
    <a:srgbClr val="FFCC99"/>
    <a:srgbClr val="FFFF00"/>
    <a:srgbClr val="0033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13" autoAdjust="0"/>
  </p:normalViewPr>
  <p:slideViewPr>
    <p:cSldViewPr>
      <p:cViewPr>
        <p:scale>
          <a:sx n="140" d="100"/>
          <a:sy n="140" d="100"/>
        </p:scale>
        <p:origin x="-684"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294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defRPr kumimoji="0" sz="1200">
                <a:effectLst/>
              </a:defRPr>
            </a:lvl1pPr>
          </a:lstStyle>
          <a:p>
            <a:r>
              <a:rPr lang="de-DE" altLang="de-DE"/>
              <a:t>Karl Heinz Wagner</a:t>
            </a:r>
          </a:p>
        </p:txBody>
      </p:sp>
      <p:sp>
        <p:nvSpPr>
          <p:cNvPr id="17411"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effectLst/>
              </a:defRPr>
            </a:lvl1pPr>
          </a:lstStyle>
          <a:p>
            <a:fld id="{47CCCD4D-03F8-4BB7-B4F1-4335CFEBACBB}" type="datetime1">
              <a:rPr lang="de-DE" altLang="de-DE"/>
              <a:pPr/>
              <a:t>06.01.2016</a:t>
            </a:fld>
            <a:endParaRPr lang="de-DE" altLang="de-DE"/>
          </a:p>
        </p:txBody>
      </p:sp>
      <p:sp>
        <p:nvSpPr>
          <p:cNvPr id="17412"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defRPr kumimoji="0" sz="1200">
                <a:effectLst/>
              </a:defRPr>
            </a:lvl1pPr>
          </a:lstStyle>
          <a:p>
            <a:r>
              <a:rPr lang="de-DE" altLang="de-DE"/>
              <a:t>Phonetik und Phonologie: Oro-Nasaler Prozess</a:t>
            </a:r>
          </a:p>
        </p:txBody>
      </p:sp>
      <p:sp>
        <p:nvSpPr>
          <p:cNvPr id="17413"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effectLst/>
              </a:defRPr>
            </a:lvl1pPr>
          </a:lstStyle>
          <a:p>
            <a:fld id="{C8FD3864-2BA6-41A6-B75E-8768DF48B133}" type="slidenum">
              <a:rPr lang="de-DE" altLang="de-DE"/>
              <a:pPr/>
              <a:t>‹Nr.›</a:t>
            </a:fld>
            <a:endParaRPr lang="de-DE" altLang="de-DE"/>
          </a:p>
        </p:txBody>
      </p:sp>
    </p:spTree>
    <p:extLst>
      <p:ext uri="{BB962C8B-B14F-4D97-AF65-F5344CB8AC3E}">
        <p14:creationId xmlns:p14="http://schemas.microsoft.com/office/powerpoint/2010/main" val="66902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ffectLst/>
              </a:defRPr>
            </a:lvl1pPr>
          </a:lstStyle>
          <a:p>
            <a:endParaRPr lang="de-DE" altLang="de-DE"/>
          </a:p>
        </p:txBody>
      </p:sp>
      <p:sp>
        <p:nvSpPr>
          <p:cNvPr id="1249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defRPr>
            </a:lvl1pPr>
          </a:lstStyle>
          <a:p>
            <a:endParaRPr lang="de-DE" altLang="de-DE"/>
          </a:p>
        </p:txBody>
      </p:sp>
      <p:sp>
        <p:nvSpPr>
          <p:cNvPr id="1249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249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defRPr>
            </a:lvl1pPr>
          </a:lstStyle>
          <a:p>
            <a:endParaRPr lang="de-DE" altLang="de-DE"/>
          </a:p>
        </p:txBody>
      </p:sp>
      <p:sp>
        <p:nvSpPr>
          <p:cNvPr id="1249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defRPr>
            </a:lvl1pPr>
          </a:lstStyle>
          <a:p>
            <a:fld id="{E2F076E3-7108-48AB-B659-EE180389009A}" type="slidenum">
              <a:rPr lang="de-DE" altLang="de-DE"/>
              <a:pPr/>
              <a:t>‹Nr.›</a:t>
            </a:fld>
            <a:endParaRPr lang="de-DE" altLang="de-DE"/>
          </a:p>
        </p:txBody>
      </p:sp>
    </p:spTree>
    <p:extLst>
      <p:ext uri="{BB962C8B-B14F-4D97-AF65-F5344CB8AC3E}">
        <p14:creationId xmlns:p14="http://schemas.microsoft.com/office/powerpoint/2010/main" val="3171314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4E6DB-9F2C-405C-9DC7-2640F67CD036}" type="slidenum">
              <a:rPr lang="de-DE" altLang="de-DE"/>
              <a:pPr/>
              <a:t>1</a:t>
            </a:fld>
            <a:endParaRPr lang="de-DE" altLang="de-DE"/>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E3846-24D2-40F7-9AFC-05D5574AB128}" type="slidenum">
              <a:rPr lang="de-DE" altLang="de-DE"/>
              <a:pPr/>
              <a:t>10</a:t>
            </a:fld>
            <a:endParaRPr lang="de-DE" altLang="de-DE"/>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BAE57-48F8-40E5-85E5-1B2072C66A39}" type="slidenum">
              <a:rPr lang="de-DE" altLang="de-DE"/>
              <a:pPr/>
              <a:t>11</a:t>
            </a:fld>
            <a:endParaRPr lang="de-DE" altLang="de-DE"/>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60BB9F-4687-4BFE-98EA-3E9DC84EDF74}" type="slidenum">
              <a:rPr lang="de-DE" altLang="de-DE"/>
              <a:pPr/>
              <a:t>12</a:t>
            </a:fld>
            <a:endParaRPr lang="de-DE" altLang="de-DE"/>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325D3-480E-49A0-8F44-3163451418CD}" type="slidenum">
              <a:rPr lang="de-DE" altLang="de-DE"/>
              <a:pPr/>
              <a:t>13</a:t>
            </a:fld>
            <a:endParaRPr lang="de-DE" altLang="de-DE"/>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8523ED-7B78-4D73-B891-BA920F20F2E5}" type="slidenum">
              <a:rPr lang="de-DE" altLang="de-DE"/>
              <a:pPr/>
              <a:t>14</a:t>
            </a:fld>
            <a:endParaRPr lang="de-DE" altLang="de-DE"/>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37292-35F3-462A-B7A9-8993C2B171D4}" type="slidenum">
              <a:rPr lang="de-DE" altLang="de-DE"/>
              <a:pPr/>
              <a:t>15</a:t>
            </a:fld>
            <a:endParaRPr lang="de-DE" altLang="de-DE"/>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0EB5C2-43B2-4712-8952-0E146A4002AF}" type="slidenum">
              <a:rPr lang="de-DE" altLang="de-DE"/>
              <a:pPr/>
              <a:t>16</a:t>
            </a:fld>
            <a:endParaRPr lang="de-DE" altLang="de-DE"/>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CAB042-7DBA-4DAE-AA9E-91FD694B53E5}" type="slidenum">
              <a:rPr lang="de-DE" altLang="de-DE"/>
              <a:pPr/>
              <a:t>17</a:t>
            </a:fld>
            <a:endParaRPr lang="de-DE" altLang="de-DE"/>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CCA71-BC6B-46FF-ACC2-05D9C373D08F}" type="slidenum">
              <a:rPr lang="de-DE" altLang="de-DE"/>
              <a:pPr/>
              <a:t>18</a:t>
            </a:fld>
            <a:endParaRPr lang="de-DE" altLang="de-DE"/>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5C517-4A7B-4700-881C-8644A8F2FCB3}" type="slidenum">
              <a:rPr lang="de-DE" altLang="de-DE"/>
              <a:pPr/>
              <a:t>19</a:t>
            </a:fld>
            <a:endParaRPr lang="de-DE" altLang="de-DE"/>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3A600-50E4-4A4A-85E9-8567D707F66F}" type="slidenum">
              <a:rPr lang="de-DE" altLang="de-DE"/>
              <a:pPr/>
              <a:t>2</a:t>
            </a:fld>
            <a:endParaRPr lang="de-DE" altLang="de-DE"/>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1DFDE-95B1-4C19-AB5E-8764E4D1B047}" type="slidenum">
              <a:rPr lang="de-DE" altLang="de-DE"/>
              <a:pPr/>
              <a:t>3</a:t>
            </a:fld>
            <a:endParaRPr lang="de-DE" altLang="de-DE"/>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108DC2-81BC-48F8-A112-5D5349DABB0F}" type="slidenum">
              <a:rPr lang="de-DE" altLang="de-DE"/>
              <a:pPr/>
              <a:t>4</a:t>
            </a:fld>
            <a:endParaRPr lang="de-DE" altLang="de-DE"/>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E4833-C8EF-4F4A-9B98-A597FF9A01F6}" type="slidenum">
              <a:rPr lang="de-DE" altLang="de-DE"/>
              <a:pPr/>
              <a:t>5</a:t>
            </a:fld>
            <a:endParaRPr lang="de-DE" altLang="de-DE"/>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6E64D6-AACA-433F-8A10-BD17159CF05E}" type="slidenum">
              <a:rPr lang="de-DE" altLang="de-DE"/>
              <a:pPr/>
              <a:t>6</a:t>
            </a:fld>
            <a:endParaRPr lang="de-DE" altLang="de-DE"/>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ED784-572A-46CF-AFE9-C105590B1B09}" type="slidenum">
              <a:rPr lang="de-DE" altLang="de-DE"/>
              <a:pPr/>
              <a:t>7</a:t>
            </a:fld>
            <a:endParaRPr lang="de-DE" altLang="de-DE"/>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4C48CB-C36C-4B81-861C-B959F232EFBD}" type="slidenum">
              <a:rPr lang="de-DE" altLang="de-DE"/>
              <a:pPr/>
              <a:t>8</a:t>
            </a:fld>
            <a:endParaRPr lang="de-DE" altLang="de-DE"/>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D950EC-62D3-41A6-AC7E-0CFF7DEA0E29}" type="slidenum">
              <a:rPr lang="de-DE" altLang="de-DE"/>
              <a:pPr/>
              <a:t>9</a:t>
            </a:fld>
            <a:endParaRPr lang="de-DE" altLang="de-DE"/>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sp>
        <p:nvSpPr>
          <p:cNvPr id="129026" name="Rectangle 2"/>
          <p:cNvSpPr>
            <a:spLocks noGrp="1" noChangeArrowheads="1"/>
          </p:cNvSpPr>
          <p:nvPr>
            <p:ph type="ctrTitle" sz="quarter"/>
          </p:nvPr>
        </p:nvSpPr>
        <p:spPr>
          <a:xfrm>
            <a:off x="685800" y="2286000"/>
            <a:ext cx="7772400" cy="1143000"/>
          </a:xfrm>
        </p:spPr>
        <p:txBody>
          <a:bodyPr/>
          <a:lstStyle>
            <a:lvl1pPr>
              <a:defRPr/>
            </a:lvl1pPr>
          </a:lstStyle>
          <a:p>
            <a:pPr lvl="0"/>
            <a:r>
              <a:rPr lang="de-DE" altLang="de-DE" noProof="0" smtClean="0"/>
              <a:t>Hier klicken, um Master-Titelformat zu bearbeiten.</a:t>
            </a:r>
          </a:p>
        </p:txBody>
      </p:sp>
      <p:sp>
        <p:nvSpPr>
          <p:cNvPr id="129027" name="Rectangle 3"/>
          <p:cNvSpPr>
            <a:spLocks noGrp="1" noChangeArrowheads="1"/>
          </p:cNvSpPr>
          <p:nvPr>
            <p:ph type="subTitle" sz="quarter" idx="1"/>
          </p:nvPr>
        </p:nvSpPr>
        <p:spPr>
          <a:xfrm>
            <a:off x="2057400" y="4114800"/>
            <a:ext cx="6400800" cy="1752600"/>
          </a:xfrm>
        </p:spPr>
        <p:txBody>
          <a:bodyPr/>
          <a:lstStyle>
            <a:lvl1pPr marL="536575" indent="-536575">
              <a:defRPr>
                <a:effectLst/>
              </a:defRPr>
            </a:lvl1pPr>
          </a:lstStyle>
          <a:p>
            <a:pPr lvl="0"/>
            <a:r>
              <a:rPr lang="de-DE" altLang="de-DE" noProof="0" smtClean="0"/>
              <a:t>Hier klicken, um Master-Untertitelformat zu bearbeiten.</a:t>
            </a:r>
          </a:p>
        </p:txBody>
      </p:sp>
      <p:sp>
        <p:nvSpPr>
          <p:cNvPr id="129028" name="Rectangle 4"/>
          <p:cNvSpPr>
            <a:spLocks noGrp="1" noChangeArrowheads="1"/>
          </p:cNvSpPr>
          <p:nvPr>
            <p:ph type="dt" sz="quarter" idx="2"/>
          </p:nvPr>
        </p:nvSpPr>
        <p:spPr/>
        <p:txBody>
          <a:bodyPr/>
          <a:lstStyle>
            <a:lvl1pPr>
              <a:defRPr/>
            </a:lvl1pPr>
          </a:lstStyle>
          <a:p>
            <a:endParaRPr lang="de-DE" altLang="de-DE"/>
          </a:p>
        </p:txBody>
      </p:sp>
      <p:sp>
        <p:nvSpPr>
          <p:cNvPr id="129029" name="Rectangle 5"/>
          <p:cNvSpPr>
            <a:spLocks noGrp="1" noChangeArrowheads="1"/>
          </p:cNvSpPr>
          <p:nvPr>
            <p:ph type="ftr" sz="quarter" idx="3"/>
          </p:nvPr>
        </p:nvSpPr>
        <p:spPr bwMode="auto">
          <a:xfrm>
            <a:off x="3124200" y="61722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effectLst/>
              </a:defRPr>
            </a:lvl1pPr>
          </a:lstStyle>
          <a:p>
            <a:endParaRPr lang="de-DE" altLang="de-DE"/>
          </a:p>
        </p:txBody>
      </p:sp>
      <p:sp>
        <p:nvSpPr>
          <p:cNvPr id="129030" name="Rectangle 6"/>
          <p:cNvSpPr>
            <a:spLocks noGrp="1" noChangeArrowheads="1"/>
          </p:cNvSpPr>
          <p:nvPr>
            <p:ph type="sldNum" sz="quarter" idx="4"/>
          </p:nvPr>
        </p:nvSpPr>
        <p:spPr/>
        <p:txBody>
          <a:bodyPr/>
          <a:lstStyle>
            <a:lvl1pPr>
              <a:defRPr/>
            </a:lvl1pPr>
          </a:lstStyle>
          <a:p>
            <a:endParaRPr lang="de-DE" alt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979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50050" y="765175"/>
            <a:ext cx="2165350" cy="53308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50825" y="765175"/>
            <a:ext cx="6346825" cy="53308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40991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1859683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60965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50825" y="1752600"/>
            <a:ext cx="425608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59313" y="1752600"/>
            <a:ext cx="425608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38127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oliennummernplatzhalter 7"/>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47401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oliennummernplatzhalter 3"/>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8088958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oliennummernplatzhalter 2"/>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8828426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6970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428502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bwMode="auto">
          <a:xfrm>
            <a:off x="250825" y="765175"/>
            <a:ext cx="86423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Hier klicken, um Master-Titelformat zu bearbeiten.</a:t>
            </a:r>
          </a:p>
        </p:txBody>
      </p:sp>
      <p:sp>
        <p:nvSpPr>
          <p:cNvPr id="128003" name="Rectangle 3"/>
          <p:cNvSpPr>
            <a:spLocks noGrp="1" noChangeArrowheads="1"/>
          </p:cNvSpPr>
          <p:nvPr>
            <p:ph type="body" idx="1"/>
          </p:nvPr>
        </p:nvSpPr>
        <p:spPr bwMode="auto">
          <a:xfrm>
            <a:off x="250825" y="1752600"/>
            <a:ext cx="86645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Hier klicken, um Master-Textformat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28004"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effectLst/>
              </a:defRPr>
            </a:lvl1pPr>
          </a:lstStyle>
          <a:p>
            <a:endParaRPr lang="de-DE" altLang="de-DE"/>
          </a:p>
        </p:txBody>
      </p:sp>
      <p:sp>
        <p:nvSpPr>
          <p:cNvPr id="128005" name="Rectangle 5"/>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defRPr>
            </a:lvl1pPr>
          </a:lstStyle>
          <a:p>
            <a:endParaRPr lang="de-DE" altLang="de-DE"/>
          </a:p>
        </p:txBody>
      </p:sp>
      <p:pic>
        <p:nvPicPr>
          <p:cNvPr id="128006" name="Picture 6" descr="phonologi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00338" y="115888"/>
            <a:ext cx="3671887" cy="523875"/>
          </a:xfrm>
          <a:prstGeom prst="rect">
            <a:avLst/>
          </a:prstGeom>
          <a:noFill/>
          <a:extLst>
            <a:ext uri="{909E8E84-426E-40DD-AFC4-6F175D3DCCD1}">
              <a14:hiddenFill xmlns:a14="http://schemas.microsoft.com/office/drawing/2010/main">
                <a:solidFill>
                  <a:srgbClr val="FFFFFF"/>
                </a:solidFill>
              </a14:hiddenFill>
            </a:ext>
          </a:extLst>
        </p:spPr>
      </p:pic>
      <p:pic>
        <p:nvPicPr>
          <p:cNvPr id="128007" name="Picture 7" descr="khw"/>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763" y="-11113"/>
            <a:ext cx="857250" cy="762001"/>
          </a:xfrm>
          <a:prstGeom prst="rect">
            <a:avLst/>
          </a:prstGeom>
          <a:noFill/>
          <a:extLst>
            <a:ext uri="{909E8E84-426E-40DD-AFC4-6F175D3DCCD1}">
              <a14:hiddenFill xmlns:a14="http://schemas.microsoft.com/office/drawing/2010/main">
                <a:solidFill>
                  <a:srgbClr val="FFFFFF"/>
                </a:solidFill>
              </a14:hiddenFill>
            </a:ext>
          </a:extLst>
        </p:spPr>
      </p:pic>
      <p:sp>
        <p:nvSpPr>
          <p:cNvPr id="128008" name="Line 8"/>
          <p:cNvSpPr>
            <a:spLocks noChangeShapeType="1"/>
          </p:cNvSpPr>
          <p:nvPr/>
        </p:nvSpPr>
        <p:spPr bwMode="auto">
          <a:xfrm>
            <a:off x="250825" y="765175"/>
            <a:ext cx="8642350" cy="0"/>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wipe(left)">
                                      <p:cBhvr>
                                        <p:cTn id="7" dur="500"/>
                                        <p:tgtEl>
                                          <p:spTgt spid="1280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wipe(left)">
                                      <p:cBhvr>
                                        <p:cTn id="12" dur="500"/>
                                        <p:tgtEl>
                                          <p:spTgt spid="1280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wipe(left)">
                                      <p:cBhvr>
                                        <p:cTn id="17" dur="500"/>
                                        <p:tgtEl>
                                          <p:spTgt spid="1280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wipe(left)">
                                      <p:cBhvr>
                                        <p:cTn id="22" dur="500"/>
                                        <p:tgtEl>
                                          <p:spTgt spid="12800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28003">
                                            <p:txEl>
                                              <p:pRg st="4" end="4"/>
                                            </p:txEl>
                                          </p:spTgt>
                                        </p:tgtEl>
                                        <p:attrNameLst>
                                          <p:attrName>style.visibility</p:attrName>
                                        </p:attrNameLst>
                                      </p:cBhvr>
                                      <p:to>
                                        <p:strVal val="visible"/>
                                      </p:to>
                                    </p:set>
                                    <p:animEffect transition="in" filter="wipe(left)">
                                      <p:cBhvr>
                                        <p:cTn id="25" dur="500"/>
                                        <p:tgtEl>
                                          <p:spTgt spid="1280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bldLvl="4" autoUpdateAnimBg="0">
        <p:tmplLst>
          <p:tmpl lvl="1">
            <p:tnLst>
              <p:par>
                <p:cTn presetID="22" presetClass="entr" presetSubtype="8" fill="hold" nodeType="clickEffect">
                  <p:stCondLst>
                    <p:cond delay="0"/>
                  </p:stCondLst>
                  <p:childTnLst>
                    <p:set>
                      <p:cBhvr>
                        <p:cTn dur="1" fill="hold">
                          <p:stCondLst>
                            <p:cond delay="0"/>
                          </p:stCondLst>
                        </p:cTn>
                        <p:tgtEl>
                          <p:spTgt spid="128003"/>
                        </p:tgtEl>
                        <p:attrNameLst>
                          <p:attrName>style.visibility</p:attrName>
                        </p:attrNameLst>
                      </p:cBhvr>
                      <p:to>
                        <p:strVal val="visible"/>
                      </p:to>
                    </p:set>
                    <p:animEffect transition="in" filter="wipe(left)">
                      <p:cBhvr>
                        <p:cTn dur="500"/>
                        <p:tgtEl>
                          <p:spTgt spid="12800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28003"/>
                        </p:tgtEl>
                        <p:attrNameLst>
                          <p:attrName>style.visibility</p:attrName>
                        </p:attrNameLst>
                      </p:cBhvr>
                      <p:to>
                        <p:strVal val="visible"/>
                      </p:to>
                    </p:set>
                    <p:animEffect transition="in" filter="wipe(left)">
                      <p:cBhvr>
                        <p:cTn dur="500"/>
                        <p:tgtEl>
                          <p:spTgt spid="12800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28003"/>
                        </p:tgtEl>
                        <p:attrNameLst>
                          <p:attrName>style.visibility</p:attrName>
                        </p:attrNameLst>
                      </p:cBhvr>
                      <p:to>
                        <p:strVal val="visible"/>
                      </p:to>
                    </p:set>
                    <p:animEffect transition="in" filter="wipe(left)">
                      <p:cBhvr>
                        <p:cTn dur="500"/>
                        <p:tgtEl>
                          <p:spTgt spid="12800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28003"/>
                        </p:tgtEl>
                        <p:attrNameLst>
                          <p:attrName>style.visibility</p:attrName>
                        </p:attrNameLst>
                      </p:cBhvr>
                      <p:to>
                        <p:strVal val="visible"/>
                      </p:to>
                    </p:set>
                    <p:animEffect transition="in" filter="wipe(left)">
                      <p:cBhvr>
                        <p:cTn dur="500"/>
                        <p:tgtEl>
                          <p:spTgt spid="12800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28003"/>
                        </p:tgtEl>
                        <p:attrNameLst>
                          <p:attrName>style.visibility</p:attrName>
                        </p:attrNameLst>
                      </p:cBhvr>
                      <p:to>
                        <p:strVal val="visible"/>
                      </p:to>
                    </p:set>
                    <p:animEffect transition="in" filter="wipe(left)">
                      <p:cBhvr>
                        <p:cTn dur="500"/>
                        <p:tgtEl>
                          <p:spTgt spid="128003"/>
                        </p:tgtEl>
                      </p:cBhvr>
                    </p:animEffect>
                  </p:childTnLst>
                </p:cTn>
              </p:par>
            </p:tnLst>
          </p:tmpl>
        </p:tmplLst>
      </p:bldP>
    </p:bldLst>
  </p:timing>
  <p:txStyles>
    <p:titleStyle>
      <a:lvl1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2"/>
        </a:buClr>
        <a:buFont typeface="Wingdings 2" pitchFamily="18" charset="2"/>
        <a:buChar char="°"/>
        <a:defRPr kumimoji="1" sz="24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Font typeface="Wingdings 3" pitchFamily="18" charset="2"/>
        <a:buChar char="u"/>
        <a:defRPr kumimoji="1" sz="20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9" name="Group 13"/>
          <p:cNvGrpSpPr>
            <a:grpSpLocks/>
          </p:cNvGrpSpPr>
          <p:nvPr/>
        </p:nvGrpSpPr>
        <p:grpSpPr bwMode="auto">
          <a:xfrm>
            <a:off x="6011863" y="2420938"/>
            <a:ext cx="3097212" cy="4356100"/>
            <a:chOff x="1632" y="384"/>
            <a:chExt cx="2592" cy="384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 y="384"/>
              <a:ext cx="2405" cy="3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Oval 5"/>
            <p:cNvSpPr>
              <a:spLocks noChangeArrowheads="1"/>
            </p:cNvSpPr>
            <p:nvPr/>
          </p:nvSpPr>
          <p:spPr bwMode="auto">
            <a:xfrm>
              <a:off x="3024" y="3120"/>
              <a:ext cx="1104" cy="1104"/>
            </a:xfrm>
            <a:prstGeom prst="ellipse">
              <a:avLst/>
            </a:prstGeom>
            <a:solidFill>
              <a:srgbClr val="FF0000">
                <a:alpha val="50000"/>
              </a:srgbClr>
            </a:solidFill>
            <a:ln>
              <a:noFill/>
            </a:ln>
            <a:effectLst/>
            <a:extLst>
              <a:ext uri="{91240B29-F687-4F45-9708-019B960494DF}">
                <a14:hiddenLine xmlns:a14="http://schemas.microsoft.com/office/drawing/2010/main" w="3175"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02" name="Oval 6"/>
            <p:cNvSpPr>
              <a:spLocks noChangeArrowheads="1"/>
            </p:cNvSpPr>
            <p:nvPr/>
          </p:nvSpPr>
          <p:spPr bwMode="auto">
            <a:xfrm>
              <a:off x="2592" y="2496"/>
              <a:ext cx="816" cy="816"/>
            </a:xfrm>
            <a:prstGeom prst="ellipse">
              <a:avLst/>
            </a:prstGeom>
            <a:solidFill>
              <a:srgbClr val="00CCFF">
                <a:alpha val="50000"/>
              </a:srgbClr>
            </a:solidFill>
            <a:ln>
              <a:noFill/>
            </a:ln>
            <a:effectLst/>
            <a:extLst>
              <a:ext uri="{91240B29-F687-4F45-9708-019B960494DF}">
                <a14:hiddenLine xmlns:a14="http://schemas.microsoft.com/office/drawing/2010/main" w="381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03" name="Oval 7"/>
            <p:cNvSpPr>
              <a:spLocks noChangeArrowheads="1"/>
            </p:cNvSpPr>
            <p:nvPr/>
          </p:nvSpPr>
          <p:spPr bwMode="auto">
            <a:xfrm>
              <a:off x="3408" y="1200"/>
              <a:ext cx="816" cy="816"/>
            </a:xfrm>
            <a:prstGeom prst="ellipse">
              <a:avLst/>
            </a:prstGeom>
            <a:solidFill>
              <a:srgbClr val="339966">
                <a:alpha val="50000"/>
              </a:srgbClr>
            </a:solidFill>
            <a:ln>
              <a:noFill/>
            </a:ln>
            <a:effectLst/>
            <a:extLst>
              <a:ext uri="{91240B29-F687-4F45-9708-019B960494DF}">
                <a14:hiddenLine xmlns:a14="http://schemas.microsoft.com/office/drawing/2010/main" w="381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04" name="Oval 8"/>
            <p:cNvSpPr>
              <a:spLocks noChangeArrowheads="1"/>
            </p:cNvSpPr>
            <p:nvPr/>
          </p:nvSpPr>
          <p:spPr bwMode="auto">
            <a:xfrm>
              <a:off x="1776" y="1344"/>
              <a:ext cx="1632" cy="720"/>
            </a:xfrm>
            <a:prstGeom prst="ellipse">
              <a:avLst/>
            </a:prstGeom>
            <a:solidFill>
              <a:srgbClr val="FFFF00">
                <a:alpha val="50000"/>
              </a:srgbClr>
            </a:solidFill>
            <a:ln>
              <a:noFill/>
            </a:ln>
            <a:effectLst/>
            <a:extLst>
              <a:ext uri="{91240B29-F687-4F45-9708-019B960494DF}">
                <a14:hiddenLine xmlns:a14="http://schemas.microsoft.com/office/drawing/2010/main" w="381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07" name="AutoShape 11"/>
            <p:cNvSpPr>
              <a:spLocks noChangeArrowheads="1"/>
            </p:cNvSpPr>
            <p:nvPr/>
          </p:nvSpPr>
          <p:spPr bwMode="auto">
            <a:xfrm flipH="1">
              <a:off x="2472" y="618"/>
              <a:ext cx="1248" cy="576"/>
            </a:xfrm>
            <a:prstGeom prst="wedgeRectCallout">
              <a:avLst>
                <a:gd name="adj1" fmla="val -40708"/>
                <a:gd name="adj2" fmla="val 107463"/>
              </a:avLst>
            </a:prstGeom>
            <a:solidFill>
              <a:schemeClr val="accent1"/>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ltLang="de-DE" sz="1800">
                  <a:effectLst>
                    <a:outerShdw blurRad="38100" dist="38100" dir="2700000" algn="tl">
                      <a:srgbClr val="C0C0C0"/>
                    </a:outerShdw>
                  </a:effectLst>
                  <a:latin typeface="Tahoma" pitchFamily="34" charset="0"/>
                </a:rPr>
                <a:t>Oro-nasaler</a:t>
              </a:r>
            </a:p>
            <a:p>
              <a:pPr algn="ctr"/>
              <a:r>
                <a:rPr lang="de-DE" altLang="de-DE" sz="1800">
                  <a:effectLst>
                    <a:outerShdw blurRad="38100" dist="38100" dir="2700000" algn="tl">
                      <a:srgbClr val="C0C0C0"/>
                    </a:outerShdw>
                  </a:effectLst>
                  <a:latin typeface="Tahoma" pitchFamily="34" charset="0"/>
                </a:rPr>
                <a:t>Prozess</a:t>
              </a:r>
            </a:p>
          </p:txBody>
        </p:sp>
      </p:grpSp>
      <p:sp>
        <p:nvSpPr>
          <p:cNvPr id="4098" name="Rectangle 2"/>
          <p:cNvSpPr>
            <a:spLocks noChangeArrowheads="1"/>
          </p:cNvSpPr>
          <p:nvPr>
            <p:ph type="ctrTitle"/>
          </p:nvPr>
        </p:nvSpPr>
        <p:spPr>
          <a:xfrm>
            <a:off x="685800" y="2286000"/>
            <a:ext cx="6623050" cy="1143000"/>
          </a:xfrm>
          <a:noFill/>
          <a:ln/>
        </p:spPr>
        <p:txBody>
          <a:bodyPr/>
          <a:lstStyle/>
          <a:p>
            <a:r>
              <a:rPr lang="de-DE" altLang="de-DE"/>
              <a:t>Einführung in die </a:t>
            </a:r>
            <a:br>
              <a:rPr lang="de-DE" altLang="de-DE"/>
            </a:br>
            <a:r>
              <a:rPr lang="de-DE" altLang="de-DE"/>
              <a:t>Phonetik und Phonologie</a:t>
            </a:r>
          </a:p>
        </p:txBody>
      </p:sp>
      <p:sp>
        <p:nvSpPr>
          <p:cNvPr id="4099" name="Rectangle 3"/>
          <p:cNvSpPr>
            <a:spLocks noChangeArrowheads="1"/>
          </p:cNvSpPr>
          <p:nvPr>
            <p:ph type="subTitle" idx="1"/>
          </p:nvPr>
        </p:nvSpPr>
        <p:spPr>
          <a:xfrm>
            <a:off x="2057400" y="4114800"/>
            <a:ext cx="3810000" cy="1752600"/>
          </a:xfrm>
          <a:noFill/>
          <a:ln/>
        </p:spPr>
        <p:txBody>
          <a:bodyPr/>
          <a:lstStyle/>
          <a:p>
            <a:r>
              <a:rPr lang="de-DE" altLang="de-DE"/>
              <a:t>Oro-nasaler Prozess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de-DE" altLang="de-DE"/>
              <a:t>Orale und Nasale Resonanzräume</a:t>
            </a:r>
          </a:p>
        </p:txBody>
      </p:sp>
      <p:pic>
        <p:nvPicPr>
          <p:cNvPr id="111619" name="Picture 3"/>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949575" y="1992313"/>
            <a:ext cx="3919538"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1620" name="AutoShape 4"/>
          <p:cNvSpPr>
            <a:spLocks/>
          </p:cNvSpPr>
          <p:nvPr/>
        </p:nvSpPr>
        <p:spPr bwMode="auto">
          <a:xfrm>
            <a:off x="282575" y="3744913"/>
            <a:ext cx="1752600" cy="496887"/>
          </a:xfrm>
          <a:prstGeom prst="borderCallout2">
            <a:avLst>
              <a:gd name="adj1" fmla="val 23005"/>
              <a:gd name="adj2" fmla="val 104347"/>
              <a:gd name="adj3" fmla="val 23005"/>
              <a:gd name="adj4" fmla="val 168657"/>
              <a:gd name="adj5" fmla="val -92333"/>
              <a:gd name="adj6" fmla="val 235417"/>
            </a:avLst>
          </a:prstGeom>
          <a:solidFill>
            <a:srgbClr val="009999"/>
          </a:solidFill>
          <a:ln w="38100" cap="sq">
            <a:solidFill>
              <a:srgbClr val="008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ltLang="de-DE">
                <a:solidFill>
                  <a:schemeClr val="accent1"/>
                </a:solidFill>
                <a:effectLst>
                  <a:outerShdw blurRad="38100" dist="38100" dir="2700000" algn="tl">
                    <a:srgbClr val="000000"/>
                  </a:outerShdw>
                </a:effectLst>
                <a:latin typeface="Tahoma" pitchFamily="34" charset="0"/>
              </a:rPr>
              <a:t>Mundhöhle</a:t>
            </a:r>
          </a:p>
        </p:txBody>
      </p:sp>
      <p:sp>
        <p:nvSpPr>
          <p:cNvPr id="111621" name="AutoShape 5"/>
          <p:cNvSpPr>
            <a:spLocks/>
          </p:cNvSpPr>
          <p:nvPr/>
        </p:nvSpPr>
        <p:spPr bwMode="auto">
          <a:xfrm>
            <a:off x="434975" y="1916113"/>
            <a:ext cx="1811338" cy="501650"/>
          </a:xfrm>
          <a:prstGeom prst="borderCallout2">
            <a:avLst>
              <a:gd name="adj1" fmla="val 22787"/>
              <a:gd name="adj2" fmla="val 104208"/>
              <a:gd name="adj3" fmla="val 22787"/>
              <a:gd name="adj4" fmla="val 158106"/>
              <a:gd name="adj5" fmla="val 100634"/>
              <a:gd name="adj6" fmla="val 214111"/>
            </a:avLst>
          </a:prstGeom>
          <a:solidFill>
            <a:srgbClr val="009999"/>
          </a:solidFill>
          <a:ln w="38100" cap="sq">
            <a:solidFill>
              <a:srgbClr val="008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ltLang="de-DE">
                <a:solidFill>
                  <a:schemeClr val="accent1"/>
                </a:solidFill>
                <a:effectLst>
                  <a:outerShdw blurRad="38100" dist="38100" dir="2700000" algn="tl">
                    <a:srgbClr val="000000"/>
                  </a:outerShdw>
                </a:effectLst>
                <a:latin typeface="Tahoma" pitchFamily="34" charset="0"/>
              </a:rPr>
              <a:t>Nasenhöhle</a:t>
            </a:r>
          </a:p>
        </p:txBody>
      </p:sp>
      <p:sp>
        <p:nvSpPr>
          <p:cNvPr id="111622" name="Oval 6"/>
          <p:cNvSpPr>
            <a:spLocks noChangeArrowheads="1"/>
          </p:cNvSpPr>
          <p:nvPr/>
        </p:nvSpPr>
        <p:spPr bwMode="auto">
          <a:xfrm>
            <a:off x="5083175" y="2678113"/>
            <a:ext cx="1066800" cy="1066800"/>
          </a:xfrm>
          <a:prstGeom prst="ellipse">
            <a:avLst/>
          </a:prstGeom>
          <a:solidFill>
            <a:srgbClr val="33CCCC">
              <a:alpha val="50000"/>
            </a:srgbClr>
          </a:solidFill>
          <a:ln>
            <a:noFill/>
          </a:ln>
          <a:effectLst/>
          <a:extLst>
            <a:ext uri="{91240B29-F687-4F45-9708-019B960494DF}">
              <a14:hiddenLine xmlns:a14="http://schemas.microsoft.com/office/drawing/2010/main" w="381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11623" name="AutoShape 7"/>
          <p:cNvSpPr>
            <a:spLocks/>
          </p:cNvSpPr>
          <p:nvPr/>
        </p:nvSpPr>
        <p:spPr bwMode="auto">
          <a:xfrm>
            <a:off x="7140575" y="2373313"/>
            <a:ext cx="1752600" cy="685800"/>
          </a:xfrm>
          <a:prstGeom prst="borderCallout2">
            <a:avLst>
              <a:gd name="adj1" fmla="val 16667"/>
              <a:gd name="adj2" fmla="val -4347"/>
              <a:gd name="adj3" fmla="val 16667"/>
              <a:gd name="adj4" fmla="val -36144"/>
              <a:gd name="adj5" fmla="val 71528"/>
              <a:gd name="adj6" fmla="val -69023"/>
            </a:avLst>
          </a:prstGeom>
          <a:solidFill>
            <a:srgbClr val="009999"/>
          </a:solidFill>
          <a:ln w="38100" cap="sq">
            <a:solidFill>
              <a:srgbClr val="008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ltLang="de-DE" sz="2000">
                <a:solidFill>
                  <a:schemeClr val="accent1"/>
                </a:solidFill>
                <a:effectLst>
                  <a:outerShdw blurRad="38100" dist="38100" dir="2700000" algn="tl">
                    <a:srgbClr val="000000"/>
                  </a:outerShdw>
                </a:effectLst>
                <a:latin typeface="Tahoma" pitchFamily="34" charset="0"/>
              </a:rPr>
              <a:t>Velischer Verschluss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1621"/>
                                        </p:tgtEl>
                                        <p:attrNameLst>
                                          <p:attrName>style.visibility</p:attrName>
                                        </p:attrNameLst>
                                      </p:cBhvr>
                                      <p:to>
                                        <p:strVal val="visible"/>
                                      </p:to>
                                    </p:set>
                                    <p:animEffect transition="in" filter="wipe(up)">
                                      <p:cBhvr>
                                        <p:cTn id="7" dur="500"/>
                                        <p:tgtEl>
                                          <p:spTgt spid="1116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1620"/>
                                        </p:tgtEl>
                                        <p:attrNameLst>
                                          <p:attrName>style.visibility</p:attrName>
                                        </p:attrNameLst>
                                      </p:cBhvr>
                                      <p:to>
                                        <p:strVal val="visible"/>
                                      </p:to>
                                    </p:set>
                                    <p:animEffect transition="in" filter="wipe(up)">
                                      <p:cBhvr>
                                        <p:cTn id="12" dur="500"/>
                                        <p:tgtEl>
                                          <p:spTgt spid="1116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1623"/>
                                        </p:tgtEl>
                                        <p:attrNameLst>
                                          <p:attrName>style.visibility</p:attrName>
                                        </p:attrNameLst>
                                      </p:cBhvr>
                                      <p:to>
                                        <p:strVal val="visible"/>
                                      </p:to>
                                    </p:set>
                                    <p:animEffect transition="in" filter="wipe(up)">
                                      <p:cBhvr>
                                        <p:cTn id="17" dur="500"/>
                                        <p:tgtEl>
                                          <p:spTgt spid="111623"/>
                                        </p:tgtEl>
                                      </p:cBhvr>
                                    </p:animEffect>
                                  </p:childTnLst>
                                </p:cTn>
                              </p:par>
                            </p:childTnLst>
                          </p:cTn>
                        </p:par>
                        <p:par>
                          <p:cTn id="18" fill="hold" nodeType="afterGroup">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111622"/>
                                        </p:tgtEl>
                                        <p:attrNameLst>
                                          <p:attrName>style.visibility</p:attrName>
                                        </p:attrNameLst>
                                      </p:cBhvr>
                                      <p:to>
                                        <p:strVal val="visible"/>
                                      </p:to>
                                    </p:set>
                                    <p:animEffect transition="in" filter="box(out)">
                                      <p:cBhvr>
                                        <p:cTn id="21" dur="500"/>
                                        <p:tgtEl>
                                          <p:spTgt spid="111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animBg="1" autoUpdateAnimBg="0"/>
      <p:bldP spid="111621" grpId="0" animBg="1" autoUpdateAnimBg="0"/>
      <p:bldP spid="111622" grpId="0" animBg="1"/>
      <p:bldP spid="111623"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de-DE" altLang="de-DE"/>
              <a:t>Orale vs. nasale Laute</a:t>
            </a:r>
          </a:p>
        </p:txBody>
      </p:sp>
      <p:sp>
        <p:nvSpPr>
          <p:cNvPr id="106499" name="Rectangle 3"/>
          <p:cNvSpPr>
            <a:spLocks noGrp="1" noChangeArrowheads="1"/>
          </p:cNvSpPr>
          <p:nvPr>
            <p:ph type="body" idx="1"/>
          </p:nvPr>
        </p:nvSpPr>
        <p:spPr>
          <a:xfrm>
            <a:off x="539750" y="1700213"/>
            <a:ext cx="8293100" cy="4419600"/>
          </a:xfrm>
        </p:spPr>
        <p:txBody>
          <a:bodyPr/>
          <a:lstStyle/>
          <a:p>
            <a:pPr marL="0" indent="0" algn="just">
              <a:lnSpc>
                <a:spcPct val="90000"/>
              </a:lnSpc>
              <a:buFont typeface="Wingdings 2" pitchFamily="18" charset="2"/>
              <a:buNone/>
            </a:pPr>
            <a:r>
              <a:rPr lang="de-DE" altLang="de-DE">
                <a:cs typeface="Times New Roman" pitchFamily="18" charset="0"/>
              </a:rPr>
              <a:t>Liegt ein velischer Verschluss vor, ist der Nasenraum vom Artikulationsprozess ausgeschlossen. Ist das Velum gesenkt, fungiert der Nasenraum als ein zusätzlicher Resonanzraum, wodurch die so gebildeten Laute eine spezifische Qualität erhalten. </a:t>
            </a:r>
          </a:p>
          <a:p>
            <a:pPr marL="0" indent="0" algn="just">
              <a:lnSpc>
                <a:spcPct val="90000"/>
              </a:lnSpc>
              <a:buFont typeface="Wingdings 2" pitchFamily="18" charset="2"/>
              <a:buNone/>
            </a:pPr>
            <a:r>
              <a:rPr lang="de-DE" altLang="de-DE">
                <a:cs typeface="Times New Roman" pitchFamily="18" charset="0"/>
              </a:rPr>
              <a:t>Durch diese beiden Schaltstellungen erhalten wir wiederum zwei Klassen von Lauten:</a:t>
            </a:r>
          </a:p>
          <a:p>
            <a:pPr marL="758825" lvl="1" algn="just">
              <a:lnSpc>
                <a:spcPct val="90000"/>
              </a:lnSpc>
            </a:pPr>
            <a:r>
              <a:rPr lang="de-DE" altLang="de-DE">
                <a:solidFill>
                  <a:schemeClr val="accent2"/>
                </a:solidFill>
                <a:cs typeface="Times New Roman" pitchFamily="18" charset="0"/>
              </a:rPr>
              <a:t>nasale Laute</a:t>
            </a:r>
            <a:r>
              <a:rPr lang="de-DE" altLang="de-DE">
                <a:cs typeface="Times New Roman" pitchFamily="18" charset="0"/>
              </a:rPr>
              <a:t> (Velum gesenkt, Anwesenheit nasaler Resonanz) und </a:t>
            </a:r>
          </a:p>
          <a:p>
            <a:pPr marL="758825" lvl="1" algn="just">
              <a:lnSpc>
                <a:spcPct val="90000"/>
              </a:lnSpc>
            </a:pPr>
            <a:r>
              <a:rPr lang="de-DE" altLang="de-DE">
                <a:solidFill>
                  <a:schemeClr val="accent2"/>
                </a:solidFill>
                <a:cs typeface="Times New Roman" pitchFamily="18" charset="0"/>
              </a:rPr>
              <a:t>orale Laute</a:t>
            </a:r>
            <a:r>
              <a:rPr lang="de-DE" altLang="de-DE">
                <a:cs typeface="Times New Roman" pitchFamily="18" charset="0"/>
              </a:rPr>
              <a:t> (Velum gehoben, Abwesenheit von nasaler Resonanz). </a:t>
            </a:r>
          </a:p>
          <a:p>
            <a:pPr marL="0" indent="0" algn="just">
              <a:lnSpc>
                <a:spcPct val="90000"/>
              </a:lnSpc>
              <a:buFont typeface="Wingdings 2" pitchFamily="18" charset="2"/>
              <a:buNone/>
            </a:pPr>
            <a:r>
              <a:rPr lang="de-DE" altLang="de-DE">
                <a:cs typeface="Times New Roman" pitchFamily="18" charset="0"/>
              </a:rPr>
              <a:t>Wir bezeichnen sie mit den Merkmalen </a:t>
            </a:r>
            <a:r>
              <a:rPr lang="de-DE" altLang="de-DE">
                <a:solidFill>
                  <a:schemeClr val="accent2"/>
                </a:solidFill>
                <a:cs typeface="Times New Roman" pitchFamily="18" charset="0"/>
              </a:rPr>
              <a:t>[+nasal]</a:t>
            </a:r>
            <a:r>
              <a:rPr lang="de-DE" altLang="de-DE">
                <a:cs typeface="Times New Roman" pitchFamily="18" charset="0"/>
              </a:rPr>
              <a:t> bzw. </a:t>
            </a:r>
            <a:br>
              <a:rPr lang="de-DE" altLang="de-DE">
                <a:cs typeface="Times New Roman" pitchFamily="18" charset="0"/>
              </a:rPr>
            </a:br>
            <a:r>
              <a:rPr lang="de-DE" altLang="de-DE">
                <a:solidFill>
                  <a:schemeClr val="accent2"/>
                </a:solidFill>
                <a:cs typeface="Times New Roman" pitchFamily="18" charset="0"/>
              </a:rPr>
              <a:t>[–nasal]</a:t>
            </a:r>
            <a:r>
              <a:rPr lang="de-DE" altLang="de-DE">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left)">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wipe(left)">
                                      <p:cBhvr>
                                        <p:cTn id="12" dur="500"/>
                                        <p:tgtEl>
                                          <p:spTgt spid="1064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499">
                                            <p:txEl>
                                              <p:pRg st="2" end="2"/>
                                            </p:txEl>
                                          </p:spTgt>
                                        </p:tgtEl>
                                        <p:attrNameLst>
                                          <p:attrName>style.visibility</p:attrName>
                                        </p:attrNameLst>
                                      </p:cBhvr>
                                      <p:to>
                                        <p:strVal val="visible"/>
                                      </p:to>
                                    </p:set>
                                    <p:animEffect transition="in" filter="wipe(left)">
                                      <p:cBhvr>
                                        <p:cTn id="17" dur="500"/>
                                        <p:tgtEl>
                                          <p:spTgt spid="1064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6499">
                                            <p:txEl>
                                              <p:pRg st="3" end="3"/>
                                            </p:txEl>
                                          </p:spTgt>
                                        </p:tgtEl>
                                        <p:attrNameLst>
                                          <p:attrName>style.visibility</p:attrName>
                                        </p:attrNameLst>
                                      </p:cBhvr>
                                      <p:to>
                                        <p:strVal val="visible"/>
                                      </p:to>
                                    </p:set>
                                    <p:animEffect transition="in" filter="wipe(left)">
                                      <p:cBhvr>
                                        <p:cTn id="22" dur="500"/>
                                        <p:tgtEl>
                                          <p:spTgt spid="1064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6499">
                                            <p:txEl>
                                              <p:pRg st="4" end="4"/>
                                            </p:txEl>
                                          </p:spTgt>
                                        </p:tgtEl>
                                        <p:attrNameLst>
                                          <p:attrName>style.visibility</p:attrName>
                                        </p:attrNameLst>
                                      </p:cBhvr>
                                      <p:to>
                                        <p:strVal val="visible"/>
                                      </p:to>
                                    </p:set>
                                    <p:animEffect transition="in" filter="wipe(left)">
                                      <p:cBhvr>
                                        <p:cTn id="27" dur="500"/>
                                        <p:tgtEl>
                                          <p:spTgt spid="106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de-DE" altLang="de-DE"/>
              <a:t>Nasale vs. Plosive – Nasalierung </a:t>
            </a:r>
          </a:p>
        </p:txBody>
      </p:sp>
      <p:sp>
        <p:nvSpPr>
          <p:cNvPr id="107523" name="Rectangle 3"/>
          <p:cNvSpPr>
            <a:spLocks noGrp="1" noChangeArrowheads="1"/>
          </p:cNvSpPr>
          <p:nvPr>
            <p:ph type="body" idx="1"/>
          </p:nvPr>
        </p:nvSpPr>
        <p:spPr/>
        <p:txBody>
          <a:bodyPr/>
          <a:lstStyle/>
          <a:p>
            <a:pPr marL="0" indent="0" algn="just">
              <a:buFont typeface="Wingdings 2" pitchFamily="18" charset="2"/>
              <a:buNone/>
            </a:pPr>
            <a:r>
              <a:rPr lang="de-DE" altLang="de-DE" dirty="0">
                <a:cs typeface="Times New Roman" pitchFamily="18" charset="0"/>
              </a:rPr>
              <a:t>Laute, bei welchen sich das Merkmal der </a:t>
            </a:r>
            <a:r>
              <a:rPr lang="de-DE" altLang="de-DE" dirty="0" err="1">
                <a:cs typeface="Times New Roman" pitchFamily="18" charset="0"/>
              </a:rPr>
              <a:t>Nasalität</a:t>
            </a:r>
            <a:r>
              <a:rPr lang="de-DE" altLang="de-DE" dirty="0">
                <a:cs typeface="Times New Roman" pitchFamily="18" charset="0"/>
              </a:rPr>
              <a:t> (</a:t>
            </a:r>
            <a:r>
              <a:rPr lang="de-DE" altLang="de-DE" dirty="0">
                <a:solidFill>
                  <a:schemeClr val="hlink"/>
                </a:solidFill>
                <a:cs typeface="Times New Roman" pitchFamily="18" charset="0"/>
              </a:rPr>
              <a:t>[+nasal]</a:t>
            </a:r>
            <a:r>
              <a:rPr lang="de-DE" altLang="de-DE" dirty="0">
                <a:cs typeface="Times New Roman" pitchFamily="18" charset="0"/>
              </a:rPr>
              <a:t>) mit einem mit einem oralen Totalverschluss verbindet, d.h. nasale Verschlusslaute, werden kurz </a:t>
            </a:r>
            <a:r>
              <a:rPr lang="de-DE" altLang="de-DE" dirty="0">
                <a:solidFill>
                  <a:schemeClr val="accent2"/>
                </a:solidFill>
                <a:cs typeface="Times New Roman" pitchFamily="18" charset="0"/>
              </a:rPr>
              <a:t>Nasale</a:t>
            </a:r>
            <a:r>
              <a:rPr lang="de-DE" altLang="de-DE" dirty="0">
                <a:cs typeface="Times New Roman" pitchFamily="18" charset="0"/>
              </a:rPr>
              <a:t> genannt. Orale Verschlusslaute heißen </a:t>
            </a:r>
            <a:r>
              <a:rPr lang="de-DE" altLang="de-DE" dirty="0">
                <a:solidFill>
                  <a:schemeClr val="accent2"/>
                </a:solidFill>
                <a:cs typeface="Times New Roman" pitchFamily="18" charset="0"/>
              </a:rPr>
              <a:t>Plosive</a:t>
            </a:r>
            <a:r>
              <a:rPr lang="de-DE" altLang="de-DE" dirty="0">
                <a:cs typeface="Times New Roman" pitchFamily="18" charset="0"/>
              </a:rPr>
              <a:t>. </a:t>
            </a:r>
          </a:p>
          <a:p>
            <a:pPr marL="0" indent="0" algn="just">
              <a:buFont typeface="Wingdings 2" pitchFamily="18" charset="2"/>
              <a:buNone/>
            </a:pPr>
            <a:r>
              <a:rPr lang="de-DE" altLang="de-DE" dirty="0">
                <a:cs typeface="Times New Roman" pitchFamily="18" charset="0"/>
              </a:rPr>
              <a:t>Bei Nicht-Verschlusslauten, d.h. solchen mit einer oralen Enge (Reibelaute wie </a:t>
            </a:r>
            <a:r>
              <a:rPr lang="de-DE" altLang="de-DE" dirty="0">
                <a:solidFill>
                  <a:srgbClr val="0033CC"/>
                </a:solidFill>
                <a:cs typeface="Times New Roman" pitchFamily="18" charset="0"/>
              </a:rPr>
              <a:t>[f, v, s, z]</a:t>
            </a:r>
            <a:r>
              <a:rPr lang="de-DE" altLang="de-DE" dirty="0">
                <a:cs typeface="Times New Roman" pitchFamily="18" charset="0"/>
              </a:rPr>
              <a:t> etc.) oder Öffnung (</a:t>
            </a:r>
            <a:r>
              <a:rPr lang="de-DE" altLang="de-DE" dirty="0" err="1">
                <a:cs typeface="Times New Roman" pitchFamily="18" charset="0"/>
              </a:rPr>
              <a:t>Sonorlaute</a:t>
            </a:r>
            <a:r>
              <a:rPr lang="de-DE" altLang="de-DE" dirty="0">
                <a:cs typeface="Times New Roman" pitchFamily="18" charset="0"/>
              </a:rPr>
              <a:t> wie </a:t>
            </a:r>
            <a:r>
              <a:rPr lang="de-DE" altLang="de-DE" dirty="0">
                <a:solidFill>
                  <a:srgbClr val="0033CC"/>
                </a:solidFill>
                <a:cs typeface="Times New Roman" pitchFamily="18" charset="0"/>
              </a:rPr>
              <a:t>[l, r]</a:t>
            </a:r>
            <a:r>
              <a:rPr lang="de-DE" altLang="de-DE" dirty="0">
                <a:cs typeface="Times New Roman" pitchFamily="18" charset="0"/>
              </a:rPr>
              <a:t> oder Vokale) spricht man von </a:t>
            </a:r>
            <a:r>
              <a:rPr lang="de-DE" altLang="de-DE" dirty="0">
                <a:solidFill>
                  <a:schemeClr val="accent2"/>
                </a:solidFill>
                <a:cs typeface="Times New Roman" pitchFamily="18" charset="0"/>
              </a:rPr>
              <a:t>Nasalierung</a:t>
            </a:r>
            <a:r>
              <a:rPr lang="de-DE" altLang="de-DE"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left)">
                                      <p:cBhvr>
                                        <p:cTn id="12" dur="500"/>
                                        <p:tgtEl>
                                          <p:spTgt spid="1075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de-DE" altLang="de-DE"/>
              <a:t>Nasale und Nasalvokale</a:t>
            </a:r>
          </a:p>
        </p:txBody>
      </p:sp>
      <p:sp>
        <p:nvSpPr>
          <p:cNvPr id="108547" name="Rectangle 3"/>
          <p:cNvSpPr>
            <a:spLocks noGrp="1" noChangeArrowheads="1"/>
          </p:cNvSpPr>
          <p:nvPr>
            <p:ph type="body" idx="1"/>
          </p:nvPr>
        </p:nvSpPr>
        <p:spPr/>
        <p:txBody>
          <a:bodyPr/>
          <a:lstStyle/>
          <a:p>
            <a:pPr marL="0" indent="0">
              <a:buFont typeface="Wingdings 2" pitchFamily="18" charset="2"/>
              <a:buNone/>
            </a:pPr>
            <a:r>
              <a:rPr lang="de-DE" altLang="de-DE" dirty="0">
                <a:cs typeface="Times New Roman" pitchFamily="18" charset="0"/>
              </a:rPr>
              <a:t>Im Englischen wie im Deutschen gibt es systematisch (d.h. im Phonemsystem) nur drei nasale Verschlusslaute (</a:t>
            </a:r>
            <a:r>
              <a:rPr lang="de-DE" altLang="de-DE" dirty="0">
                <a:solidFill>
                  <a:schemeClr val="accent2"/>
                </a:solidFill>
                <a:cs typeface="Times New Roman" pitchFamily="18" charset="0"/>
              </a:rPr>
              <a:t>Nasale</a:t>
            </a:r>
            <a:r>
              <a:rPr lang="de-DE" altLang="de-DE" dirty="0">
                <a:cs typeface="Times New Roman" pitchFamily="18" charset="0"/>
              </a:rPr>
              <a:t>):</a:t>
            </a:r>
          </a:p>
          <a:p>
            <a:pPr marL="0" indent="0">
              <a:buFont typeface="Wingdings 2" pitchFamily="18" charset="2"/>
              <a:buNone/>
            </a:pPr>
            <a:r>
              <a:rPr lang="de-DE" altLang="de-DE" dirty="0">
                <a:solidFill>
                  <a:srgbClr val="0033CC"/>
                </a:solidFill>
                <a:cs typeface="Times New Roman" pitchFamily="18" charset="0"/>
              </a:rPr>
              <a:t>/m, n, </a:t>
            </a:r>
            <a:r>
              <a:rPr lang="de-DE" altLang="de-DE" dirty="0" smtClean="0">
                <a:solidFill>
                  <a:srgbClr val="0033CC"/>
                </a:solidFill>
                <a:cs typeface="Times New Roman" pitchFamily="18" charset="0"/>
              </a:rPr>
              <a:t>ŋ/</a:t>
            </a:r>
            <a:r>
              <a:rPr lang="de-DE" altLang="de-DE" dirty="0" smtClean="0">
                <a:cs typeface="Times New Roman" pitchFamily="18" charset="0"/>
              </a:rPr>
              <a:t> </a:t>
            </a:r>
            <a:r>
              <a:rPr lang="de-DE" altLang="de-DE" dirty="0">
                <a:cs typeface="Times New Roman" pitchFamily="18" charset="0"/>
              </a:rPr>
              <a:t>wie in </a:t>
            </a:r>
            <a:r>
              <a:rPr lang="de-DE" altLang="de-DE" i="1" dirty="0" err="1">
                <a:solidFill>
                  <a:srgbClr val="0033CC"/>
                </a:solidFill>
                <a:cs typeface="Times New Roman" pitchFamily="18" charset="0"/>
              </a:rPr>
              <a:t>ram</a:t>
            </a:r>
            <a:r>
              <a:rPr lang="de-DE" altLang="de-DE" dirty="0">
                <a:solidFill>
                  <a:srgbClr val="0033CC"/>
                </a:solidFill>
                <a:cs typeface="Times New Roman" pitchFamily="18" charset="0"/>
              </a:rPr>
              <a:t> /</a:t>
            </a:r>
            <a:r>
              <a:rPr lang="de-DE" altLang="de-DE" dirty="0" err="1" smtClean="0">
                <a:solidFill>
                  <a:srgbClr val="0033CC"/>
                </a:solidFill>
                <a:cs typeface="Times New Roman" pitchFamily="18" charset="0"/>
              </a:rPr>
              <a:t>r</a:t>
            </a:r>
            <a:r>
              <a:rPr lang="de-DE" altLang="de-DE" dirty="0" err="1" smtClean="0">
                <a:solidFill>
                  <a:srgbClr val="0033CC"/>
                </a:solidFill>
                <a:cs typeface="Times New Roman" pitchFamily="18" charset="0"/>
                <a:sym typeface="SILDoulos IPA93" pitchFamily="2" charset="2"/>
              </a:rPr>
              <a:t>æ</a:t>
            </a:r>
            <a:r>
              <a:rPr lang="de-DE" altLang="de-DE" dirty="0" err="1" smtClean="0">
                <a:solidFill>
                  <a:srgbClr val="0033CC"/>
                </a:solidFill>
                <a:cs typeface="Times New Roman" pitchFamily="18" charset="0"/>
              </a:rPr>
              <a:t>m</a:t>
            </a:r>
            <a:r>
              <a:rPr lang="de-DE" altLang="de-DE" dirty="0">
                <a:solidFill>
                  <a:srgbClr val="0033CC"/>
                </a:solidFill>
                <a:cs typeface="Times New Roman" pitchFamily="18" charset="0"/>
              </a:rPr>
              <a:t>/</a:t>
            </a:r>
            <a:r>
              <a:rPr lang="de-DE" altLang="de-DE" dirty="0">
                <a:cs typeface="Times New Roman" pitchFamily="18" charset="0"/>
              </a:rPr>
              <a:t>, </a:t>
            </a:r>
            <a:r>
              <a:rPr lang="de-DE" altLang="de-DE" i="1" dirty="0">
                <a:solidFill>
                  <a:srgbClr val="0033CC"/>
                </a:solidFill>
                <a:cs typeface="Times New Roman" pitchFamily="18" charset="0"/>
              </a:rPr>
              <a:t>ran</a:t>
            </a:r>
            <a:r>
              <a:rPr lang="de-DE" altLang="de-DE" dirty="0">
                <a:solidFill>
                  <a:srgbClr val="0033CC"/>
                </a:solidFill>
                <a:cs typeface="Times New Roman" pitchFamily="18" charset="0"/>
              </a:rPr>
              <a:t> /</a:t>
            </a:r>
            <a:r>
              <a:rPr lang="de-DE" altLang="de-DE" dirty="0" err="1" smtClean="0">
                <a:solidFill>
                  <a:srgbClr val="0033CC"/>
                </a:solidFill>
                <a:cs typeface="Times New Roman" pitchFamily="18" charset="0"/>
              </a:rPr>
              <a:t>r</a:t>
            </a:r>
            <a:r>
              <a:rPr lang="de-DE" altLang="de-DE" dirty="0" err="1" smtClean="0">
                <a:solidFill>
                  <a:srgbClr val="0033CC"/>
                </a:solidFill>
                <a:cs typeface="Times New Roman" pitchFamily="18" charset="0"/>
                <a:sym typeface="SILDoulos IPA93" pitchFamily="2" charset="2"/>
              </a:rPr>
              <a:t>æ</a:t>
            </a:r>
            <a:r>
              <a:rPr lang="de-DE" altLang="de-DE" dirty="0" err="1" smtClean="0">
                <a:solidFill>
                  <a:srgbClr val="0033CC"/>
                </a:solidFill>
                <a:cs typeface="Times New Roman" pitchFamily="18" charset="0"/>
              </a:rPr>
              <a:t>n</a:t>
            </a:r>
            <a:r>
              <a:rPr lang="de-DE" altLang="de-DE" dirty="0">
                <a:solidFill>
                  <a:srgbClr val="0033CC"/>
                </a:solidFill>
                <a:cs typeface="Times New Roman" pitchFamily="18" charset="0"/>
              </a:rPr>
              <a:t>/</a:t>
            </a:r>
            <a:r>
              <a:rPr lang="de-DE" altLang="de-DE" dirty="0">
                <a:cs typeface="Times New Roman" pitchFamily="18" charset="0"/>
              </a:rPr>
              <a:t> </a:t>
            </a:r>
            <a:r>
              <a:rPr lang="de-DE" altLang="de-DE" dirty="0" err="1">
                <a:cs typeface="Times New Roman" pitchFamily="18" charset="0"/>
              </a:rPr>
              <a:t>and</a:t>
            </a:r>
            <a:r>
              <a:rPr lang="de-DE" altLang="de-DE" dirty="0">
                <a:cs typeface="Times New Roman" pitchFamily="18" charset="0"/>
              </a:rPr>
              <a:t> </a:t>
            </a:r>
            <a:r>
              <a:rPr lang="de-DE" altLang="de-DE" i="1" dirty="0">
                <a:solidFill>
                  <a:srgbClr val="0033CC"/>
                </a:solidFill>
                <a:cs typeface="Times New Roman" pitchFamily="18" charset="0"/>
              </a:rPr>
              <a:t>rang</a:t>
            </a:r>
            <a:r>
              <a:rPr lang="de-DE" altLang="de-DE" dirty="0">
                <a:solidFill>
                  <a:srgbClr val="0033CC"/>
                </a:solidFill>
                <a:cs typeface="Times New Roman" pitchFamily="18" charset="0"/>
              </a:rPr>
              <a:t> /</a:t>
            </a:r>
            <a:r>
              <a:rPr lang="de-DE" altLang="de-DE" dirty="0" err="1" smtClean="0">
                <a:solidFill>
                  <a:srgbClr val="0033CC"/>
                </a:solidFill>
                <a:cs typeface="Times New Roman" pitchFamily="18" charset="0"/>
              </a:rPr>
              <a:t>r</a:t>
            </a:r>
            <a:r>
              <a:rPr lang="de-DE" altLang="de-DE" dirty="0" err="1" smtClean="0">
                <a:solidFill>
                  <a:srgbClr val="0033CC"/>
                </a:solidFill>
                <a:cs typeface="Times New Roman" pitchFamily="18" charset="0"/>
                <a:sym typeface="SILDoulos IPA93" pitchFamily="2" charset="2"/>
              </a:rPr>
              <a:t>æ</a:t>
            </a:r>
            <a:r>
              <a:rPr lang="de-DE" altLang="de-DE" dirty="0" err="1" smtClean="0">
                <a:solidFill>
                  <a:srgbClr val="0033CC"/>
                </a:solidFill>
                <a:cs typeface="Times New Roman" pitchFamily="18" charset="0"/>
              </a:rPr>
              <a:t>ŋ</a:t>
            </a:r>
            <a:r>
              <a:rPr lang="de-DE" altLang="de-DE" dirty="0" smtClean="0">
                <a:solidFill>
                  <a:srgbClr val="0033CC"/>
                </a:solidFill>
                <a:cs typeface="Times New Roman" pitchFamily="18" charset="0"/>
              </a:rPr>
              <a:t>/</a:t>
            </a:r>
            <a:r>
              <a:rPr lang="de-DE" altLang="de-DE" dirty="0" smtClean="0">
                <a:cs typeface="Times New Roman" pitchFamily="18" charset="0"/>
              </a:rPr>
              <a:t>.</a:t>
            </a:r>
            <a:endParaRPr lang="de-DE" altLang="de-DE" dirty="0">
              <a:cs typeface="Times New Roman" pitchFamily="18" charset="0"/>
            </a:endParaRPr>
          </a:p>
          <a:p>
            <a:pPr marL="0" indent="0">
              <a:buNone/>
            </a:pPr>
            <a:r>
              <a:rPr lang="de-DE" altLang="de-DE" dirty="0">
                <a:solidFill>
                  <a:schemeClr val="accent2"/>
                </a:solidFill>
                <a:cs typeface="Times New Roman" pitchFamily="18" charset="0"/>
              </a:rPr>
              <a:t>Nasalierte Vokale</a:t>
            </a:r>
            <a:r>
              <a:rPr lang="de-DE" altLang="de-DE" dirty="0">
                <a:cs typeface="Times New Roman" pitchFamily="18" charset="0"/>
              </a:rPr>
              <a:t> sind gebräuchlich im Französischen (cf. </a:t>
            </a:r>
            <a:r>
              <a:rPr lang="de-DE" altLang="de-DE" i="1" dirty="0" err="1">
                <a:solidFill>
                  <a:srgbClr val="0033CC"/>
                </a:solidFill>
                <a:cs typeface="Times New Roman" pitchFamily="18" charset="0"/>
              </a:rPr>
              <a:t>bon</a:t>
            </a:r>
            <a:r>
              <a:rPr lang="de-DE" altLang="de-DE" dirty="0">
                <a:solidFill>
                  <a:srgbClr val="0033CC"/>
                </a:solidFill>
                <a:cs typeface="Times New Roman" pitchFamily="18" charset="0"/>
              </a:rPr>
              <a:t> </a:t>
            </a:r>
            <a:r>
              <a:rPr lang="vi-VN" dirty="0" smtClean="0">
                <a:solidFill>
                  <a:srgbClr val="0033CC"/>
                </a:solidFill>
                <a:cs typeface="Times New Roman" pitchFamily="18" charset="0"/>
              </a:rPr>
              <a:t>/bɔ̃/</a:t>
            </a:r>
            <a:r>
              <a:rPr lang="de-DE" dirty="0" smtClean="0">
                <a:solidFill>
                  <a:srgbClr val="0033CC"/>
                </a:solidFill>
                <a:cs typeface="Times New Roman" pitchFamily="18" charset="0"/>
              </a:rPr>
              <a:t>,</a:t>
            </a:r>
            <a:r>
              <a:rPr lang="de-DE" altLang="de-DE" dirty="0" smtClean="0">
                <a:solidFill>
                  <a:srgbClr val="0033CC"/>
                </a:solidFill>
                <a:latin typeface="Arial" panose="020B0604020202020204" pitchFamily="34" charset="0"/>
                <a:cs typeface="Arial" panose="020B0604020202020204" pitchFamily="34" charset="0"/>
              </a:rPr>
              <a:t> </a:t>
            </a:r>
            <a:r>
              <a:rPr lang="de-DE" altLang="de-DE" i="1" dirty="0" err="1" smtClean="0">
                <a:solidFill>
                  <a:srgbClr val="0033CC"/>
                </a:solidFill>
                <a:cs typeface="Times New Roman" pitchFamily="18" charset="0"/>
              </a:rPr>
              <a:t>fin</a:t>
            </a:r>
            <a:r>
              <a:rPr lang="de-DE" altLang="de-DE" dirty="0" smtClean="0">
                <a:solidFill>
                  <a:srgbClr val="0033CC"/>
                </a:solidFill>
                <a:cs typeface="Times New Roman" pitchFamily="18" charset="0"/>
              </a:rPr>
              <a:t> </a:t>
            </a:r>
            <a:r>
              <a:rPr lang="vi-VN" dirty="0" smtClean="0">
                <a:solidFill>
                  <a:srgbClr val="0033CC"/>
                </a:solidFill>
                <a:cs typeface="Times New Roman" pitchFamily="18" charset="0"/>
              </a:rPr>
              <a:t>/fɛ̃/</a:t>
            </a:r>
            <a:r>
              <a:rPr lang="de-DE" altLang="de-DE" dirty="0" smtClean="0">
                <a:solidFill>
                  <a:srgbClr val="0033CC"/>
                </a:solidFill>
                <a:cs typeface="Times New Roman" pitchFamily="18" charset="0"/>
              </a:rPr>
              <a:t>, </a:t>
            </a:r>
            <a:r>
              <a:rPr lang="de-DE" altLang="de-DE" i="1" dirty="0">
                <a:solidFill>
                  <a:srgbClr val="0033CC"/>
                </a:solidFill>
                <a:cs typeface="Times New Roman" pitchFamily="18" charset="0"/>
              </a:rPr>
              <a:t>sang</a:t>
            </a:r>
            <a:r>
              <a:rPr lang="de-DE" altLang="de-DE" dirty="0">
                <a:solidFill>
                  <a:srgbClr val="0033CC"/>
                </a:solidFill>
                <a:cs typeface="Times New Roman" pitchFamily="18" charset="0"/>
              </a:rPr>
              <a:t> </a:t>
            </a:r>
            <a:r>
              <a:rPr lang="vi-VN" dirty="0" smtClean="0">
                <a:solidFill>
                  <a:srgbClr val="0033CC"/>
                </a:solidFill>
                <a:cs typeface="Times New Roman" pitchFamily="18" charset="0"/>
              </a:rPr>
              <a:t>/sɑ̃/</a:t>
            </a:r>
            <a:r>
              <a:rPr lang="de-DE" altLang="de-DE" dirty="0" smtClean="0"/>
              <a:t>)</a:t>
            </a:r>
            <a:r>
              <a:rPr lang="de-DE" altLang="de-DE" dirty="0" smtClean="0">
                <a:solidFill>
                  <a:srgbClr val="0033CC"/>
                </a:solidFill>
                <a:cs typeface="Times New Roman" pitchFamily="18" charset="0"/>
              </a:rPr>
              <a:t> </a:t>
            </a:r>
            <a:r>
              <a:rPr lang="de-DE" altLang="de-DE" dirty="0">
                <a:cs typeface="Times New Roman" pitchFamily="18" charset="0"/>
              </a:rPr>
              <a:t>und im Portugiesischen (</a:t>
            </a:r>
            <a:r>
              <a:rPr lang="de-DE" altLang="de-DE" i="1" dirty="0" err="1">
                <a:solidFill>
                  <a:srgbClr val="0033CC"/>
                </a:solidFill>
                <a:cs typeface="Times New Roman" pitchFamily="18" charset="0"/>
              </a:rPr>
              <a:t>órfam</a:t>
            </a:r>
            <a:r>
              <a:rPr lang="de-DE" altLang="de-DE" dirty="0">
                <a:cs typeface="Times New Roman" pitchFamily="18" charset="0"/>
              </a:rPr>
              <a:t> ‘Waise’ </a:t>
            </a:r>
            <a:r>
              <a:rPr lang="de-DE" altLang="de-DE" dirty="0" smtClean="0">
                <a:solidFill>
                  <a:srgbClr val="0033CC"/>
                </a:solidFill>
                <a:cs typeface="Times New Roman" pitchFamily="18" charset="0"/>
              </a:rPr>
              <a:t>[</a:t>
            </a:r>
            <a:r>
              <a:rPr lang="vi-VN" altLang="de-DE" dirty="0" smtClean="0">
                <a:solidFill>
                  <a:srgbClr val="0033CC"/>
                </a:solidFill>
                <a:cs typeface="Times New Roman" pitchFamily="18" charset="0"/>
              </a:rPr>
              <a:t>ɔrfɑ̃</a:t>
            </a:r>
            <a:r>
              <a:rPr lang="de-DE" altLang="de-DE" dirty="0" smtClean="0">
                <a:solidFill>
                  <a:srgbClr val="0033CC"/>
                </a:solidFill>
                <a:cs typeface="Times New Roman" pitchFamily="18" charset="0"/>
              </a:rPr>
              <a:t>]</a:t>
            </a:r>
            <a:r>
              <a:rPr lang="de-DE" altLang="de-DE" dirty="0" smtClean="0">
                <a:cs typeface="Times New Roman" pitchFamily="18" charset="0"/>
              </a:rPr>
              <a:t>, </a:t>
            </a:r>
            <a:r>
              <a:rPr lang="de-DE" altLang="de-DE" i="1" dirty="0" err="1">
                <a:solidFill>
                  <a:srgbClr val="0033CC"/>
                </a:solidFill>
                <a:cs typeface="Times New Roman" pitchFamily="18" charset="0"/>
              </a:rPr>
              <a:t>fim</a:t>
            </a:r>
            <a:r>
              <a:rPr lang="de-DE" altLang="de-DE" dirty="0">
                <a:cs typeface="Times New Roman" pitchFamily="18" charset="0"/>
              </a:rPr>
              <a:t> ‘Ende’ </a:t>
            </a:r>
            <a:r>
              <a:rPr lang="vi-VN" altLang="de-DE" dirty="0" smtClean="0">
                <a:solidFill>
                  <a:srgbClr val="0033CC"/>
                </a:solidFill>
                <a:cs typeface="Times New Roman" pitchFamily="18" charset="0"/>
              </a:rPr>
              <a:t>[fĩ]</a:t>
            </a:r>
            <a:r>
              <a:rPr lang="de-DE" altLang="de-DE" dirty="0" smtClean="0">
                <a:cs typeface="Times New Roman" pitchFamily="18" charset="0"/>
              </a:rPr>
              <a:t>, </a:t>
            </a:r>
            <a:r>
              <a:rPr lang="de-DE" altLang="de-DE" i="1" dirty="0" err="1">
                <a:solidFill>
                  <a:srgbClr val="0033CC"/>
                </a:solidFill>
                <a:cs typeface="Times New Roman" pitchFamily="18" charset="0"/>
              </a:rPr>
              <a:t>som</a:t>
            </a:r>
            <a:r>
              <a:rPr lang="de-DE" altLang="de-DE" dirty="0">
                <a:cs typeface="Times New Roman" pitchFamily="18" charset="0"/>
              </a:rPr>
              <a:t> ‘Laut’ </a:t>
            </a:r>
            <a:r>
              <a:rPr lang="vi-VN" altLang="de-DE" dirty="0" smtClean="0">
                <a:solidFill>
                  <a:srgbClr val="0033CC"/>
                </a:solidFill>
                <a:cs typeface="Times New Roman" pitchFamily="18" charset="0"/>
              </a:rPr>
              <a:t>[</a:t>
            </a:r>
            <a:r>
              <a:rPr lang="de-DE" altLang="de-DE" dirty="0" smtClean="0">
                <a:solidFill>
                  <a:srgbClr val="0033CC"/>
                </a:solidFill>
                <a:cs typeface="Times New Roman" pitchFamily="18" charset="0"/>
              </a:rPr>
              <a:t>s</a:t>
            </a:r>
            <a:r>
              <a:rPr lang="vi-VN" altLang="de-DE" dirty="0" smtClean="0">
                <a:solidFill>
                  <a:srgbClr val="0033CC"/>
                </a:solidFill>
                <a:cs typeface="Times New Roman" pitchFamily="18" charset="0"/>
              </a:rPr>
              <a:t>ɔ̃]</a:t>
            </a:r>
            <a:r>
              <a:rPr lang="de-DE" altLang="de-DE" dirty="0" smtClean="0">
                <a:cs typeface="Times New Roman" pitchFamily="18" charset="0"/>
              </a:rPr>
              <a:t>, </a:t>
            </a:r>
            <a:r>
              <a:rPr lang="de-DE" altLang="de-DE" i="1" dirty="0">
                <a:solidFill>
                  <a:srgbClr val="0033CC"/>
                </a:solidFill>
                <a:cs typeface="Times New Roman" pitchFamily="18" charset="0"/>
              </a:rPr>
              <a:t>um</a:t>
            </a:r>
            <a:r>
              <a:rPr lang="de-DE" altLang="de-DE" dirty="0">
                <a:cs typeface="Times New Roman" pitchFamily="18" charset="0"/>
              </a:rPr>
              <a:t> ‘ein’ (</a:t>
            </a:r>
            <a:r>
              <a:rPr lang="de-DE" altLang="de-DE" dirty="0" err="1">
                <a:cs typeface="Times New Roman" pitchFamily="18" charset="0"/>
              </a:rPr>
              <a:t>unbest</a:t>
            </a:r>
            <a:r>
              <a:rPr lang="de-DE" altLang="de-DE" dirty="0">
                <a:cs typeface="Times New Roman" pitchFamily="18" charset="0"/>
              </a:rPr>
              <a:t>. Artikel) </a:t>
            </a:r>
            <a:r>
              <a:rPr lang="vi-VN" altLang="de-DE" dirty="0" smtClean="0">
                <a:solidFill>
                  <a:srgbClr val="0033CC"/>
                </a:solidFill>
                <a:cs typeface="Times New Roman" pitchFamily="18" charset="0"/>
              </a:rPr>
              <a:t>[ũ]</a:t>
            </a:r>
            <a:r>
              <a:rPr lang="de-DE" altLang="de-DE" dirty="0" smtClean="0">
                <a:cs typeface="Times New Roman" pitchFamily="18" charset="0"/>
              </a:rPr>
              <a:t>).</a:t>
            </a:r>
            <a:endParaRPr lang="de-DE" altLang="de-DE"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wipe(left)">
                                      <p:cBhvr>
                                        <p:cTn id="7" dur="5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wipe(left)">
                                      <p:cBhvr>
                                        <p:cTn id="12" dur="500"/>
                                        <p:tgtEl>
                                          <p:spTgt spid="108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wipe(left)">
                                      <p:cBhvr>
                                        <p:cTn id="17"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de-DE" altLang="de-DE"/>
              <a:t>Artikulatorische Verwandtschaft</a:t>
            </a:r>
          </a:p>
        </p:txBody>
      </p:sp>
      <p:sp>
        <p:nvSpPr>
          <p:cNvPr id="109571" name="Rectangle 3"/>
          <p:cNvSpPr>
            <a:spLocks noGrp="1" noChangeArrowheads="1"/>
          </p:cNvSpPr>
          <p:nvPr>
            <p:ph type="body" idx="1"/>
          </p:nvPr>
        </p:nvSpPr>
        <p:spPr/>
        <p:txBody>
          <a:bodyPr/>
          <a:lstStyle/>
          <a:p>
            <a:pPr marL="0" indent="0" algn="just">
              <a:spcBef>
                <a:spcPct val="30000"/>
              </a:spcBef>
              <a:buFont typeface="Wingdings 2" pitchFamily="18" charset="2"/>
              <a:buNone/>
            </a:pPr>
            <a:r>
              <a:rPr lang="de-DE" altLang="de-DE" dirty="0" err="1">
                <a:cs typeface="Times New Roman" pitchFamily="18" charset="0"/>
              </a:rPr>
              <a:t>Nasalität</a:t>
            </a:r>
            <a:r>
              <a:rPr lang="de-DE" altLang="de-DE" dirty="0">
                <a:cs typeface="Times New Roman" pitchFamily="18" charset="0"/>
              </a:rPr>
              <a:t> ist also etwas, was zur oralen Artikulation hinzu-kommt. </a:t>
            </a:r>
          </a:p>
          <a:p>
            <a:pPr marL="0" indent="0" algn="just">
              <a:spcBef>
                <a:spcPct val="30000"/>
              </a:spcBef>
              <a:buFont typeface="Wingdings 2" pitchFamily="18" charset="2"/>
              <a:buNone/>
            </a:pPr>
            <a:r>
              <a:rPr lang="de-DE" altLang="de-DE" dirty="0">
                <a:cs typeface="Times New Roman" pitchFamily="18" charset="0"/>
              </a:rPr>
              <a:t>Daraus ergibt sich eine enge artikulatorische Verwandtschaft zwischen Lautpaaren wie </a:t>
            </a:r>
            <a:r>
              <a:rPr lang="de-DE" altLang="de-DE" dirty="0">
                <a:solidFill>
                  <a:srgbClr val="0033CC"/>
                </a:solidFill>
                <a:cs typeface="Times New Roman" pitchFamily="18" charset="0"/>
              </a:rPr>
              <a:t>[b] – [m]</a:t>
            </a:r>
            <a:r>
              <a:rPr lang="de-DE" altLang="de-DE" dirty="0">
                <a:cs typeface="Times New Roman" pitchFamily="18" charset="0"/>
              </a:rPr>
              <a:t>, </a:t>
            </a:r>
            <a:r>
              <a:rPr lang="de-DE" altLang="de-DE" dirty="0">
                <a:solidFill>
                  <a:srgbClr val="0033CC"/>
                </a:solidFill>
                <a:cs typeface="Times New Roman" pitchFamily="18" charset="0"/>
              </a:rPr>
              <a:t>[d] – [n]</a:t>
            </a:r>
            <a:r>
              <a:rPr lang="de-DE" altLang="de-DE" dirty="0">
                <a:cs typeface="Times New Roman" pitchFamily="18" charset="0"/>
              </a:rPr>
              <a:t>, und </a:t>
            </a:r>
            <a:r>
              <a:rPr lang="de-DE" altLang="de-DE" dirty="0">
                <a:solidFill>
                  <a:srgbClr val="0033CC"/>
                </a:solidFill>
                <a:cs typeface="Times New Roman" pitchFamily="18" charset="0"/>
              </a:rPr>
              <a:t>[g] – </a:t>
            </a:r>
            <a:r>
              <a:rPr lang="de-DE" altLang="de-DE" dirty="0" smtClean="0">
                <a:solidFill>
                  <a:srgbClr val="0033CC"/>
                </a:solidFill>
                <a:cs typeface="Times New Roman" pitchFamily="18" charset="0"/>
              </a:rPr>
              <a:t>[ŋ]</a:t>
            </a:r>
            <a:r>
              <a:rPr lang="de-DE" altLang="de-DE" dirty="0" smtClean="0">
                <a:cs typeface="Times New Roman" pitchFamily="18" charset="0"/>
              </a:rPr>
              <a:t>, </a:t>
            </a:r>
            <a:r>
              <a:rPr lang="de-DE" altLang="de-DE" dirty="0">
                <a:cs typeface="Times New Roman" pitchFamily="18" charset="0"/>
              </a:rPr>
              <a:t>die in den phonetischen Symbolen nicht zum Ausdruck kommt. </a:t>
            </a:r>
          </a:p>
          <a:p>
            <a:pPr marL="0" indent="0" algn="just">
              <a:spcBef>
                <a:spcPct val="30000"/>
              </a:spcBef>
              <a:buFont typeface="Wingdings 2" pitchFamily="18" charset="2"/>
              <a:buNone/>
            </a:pPr>
            <a:r>
              <a:rPr lang="de-DE" altLang="de-DE" dirty="0">
                <a:cs typeface="Times New Roman" pitchFamily="18" charset="0"/>
              </a:rPr>
              <a:t>Jedes Paar unterscheidet sich lediglich in dem Merkmal </a:t>
            </a:r>
            <a:r>
              <a:rPr lang="de-DE" altLang="de-DE" dirty="0">
                <a:solidFill>
                  <a:schemeClr val="hlink"/>
                </a:solidFill>
                <a:cs typeface="Times New Roman" pitchFamily="18" charset="0"/>
              </a:rPr>
              <a:t>[</a:t>
            </a:r>
            <a:r>
              <a:rPr lang="de-DE" altLang="de-DE" dirty="0">
                <a:solidFill>
                  <a:schemeClr val="hlink"/>
                </a:solidFill>
                <a:cs typeface="Times New Roman" pitchFamily="18" charset="0"/>
                <a:sym typeface="Symbol" pitchFamily="18" charset="2"/>
              </a:rPr>
              <a:t></a:t>
            </a:r>
            <a:r>
              <a:rPr lang="de-DE" altLang="de-DE" dirty="0">
                <a:solidFill>
                  <a:schemeClr val="hlink"/>
                </a:solidFill>
                <a:cs typeface="Times New Roman" pitchFamily="18" charset="0"/>
              </a:rPr>
              <a:t>nasal]</a:t>
            </a:r>
            <a:r>
              <a:rPr lang="de-DE" altLang="de-DE" dirty="0">
                <a:cs typeface="Times New Roman" pitchFamily="18" charset="0"/>
              </a:rPr>
              <a:t>. Der Laut </a:t>
            </a:r>
            <a:r>
              <a:rPr lang="de-DE" altLang="de-DE" dirty="0">
                <a:solidFill>
                  <a:srgbClr val="0033CC"/>
                </a:solidFill>
                <a:cs typeface="Times New Roman" pitchFamily="18" charset="0"/>
              </a:rPr>
              <a:t>[b]</a:t>
            </a:r>
            <a:r>
              <a:rPr lang="de-DE" altLang="de-DE" dirty="0">
                <a:cs typeface="Times New Roman" pitchFamily="18" charset="0"/>
              </a:rPr>
              <a:t> z.B. unterscheidet sich vom Laut </a:t>
            </a:r>
            <a:r>
              <a:rPr lang="de-DE" altLang="de-DE" dirty="0">
                <a:solidFill>
                  <a:srgbClr val="0033CC"/>
                </a:solidFill>
                <a:cs typeface="Times New Roman" pitchFamily="18" charset="0"/>
              </a:rPr>
              <a:t>[m]</a:t>
            </a:r>
            <a:r>
              <a:rPr lang="de-DE" altLang="de-DE" dirty="0">
                <a:cs typeface="Times New Roman" pitchFamily="18" charset="0"/>
              </a:rPr>
              <a:t> dadurch, dass ersteres das Merkmal </a:t>
            </a:r>
            <a:r>
              <a:rPr lang="de-DE" altLang="de-DE" dirty="0">
                <a:solidFill>
                  <a:schemeClr val="hlink"/>
                </a:solidFill>
                <a:cs typeface="Times New Roman" pitchFamily="18" charset="0"/>
              </a:rPr>
              <a:t>[</a:t>
            </a:r>
            <a:r>
              <a:rPr lang="de-DE" altLang="de-DE" dirty="0">
                <a:solidFill>
                  <a:schemeClr val="hlink"/>
                </a:solidFill>
                <a:latin typeface="Times New Roman" pitchFamily="18" charset="0"/>
                <a:cs typeface="Times New Roman" pitchFamily="18" charset="0"/>
                <a:sym typeface="Symbol" pitchFamily="18" charset="2"/>
              </a:rPr>
              <a:t></a:t>
            </a:r>
            <a:r>
              <a:rPr lang="de-DE" altLang="de-DE" dirty="0">
                <a:solidFill>
                  <a:schemeClr val="hlink"/>
                </a:solidFill>
                <a:cs typeface="Times New Roman" pitchFamily="18" charset="0"/>
              </a:rPr>
              <a:t>nasal]</a:t>
            </a:r>
            <a:r>
              <a:rPr lang="de-DE" altLang="de-DE" dirty="0">
                <a:cs typeface="Times New Roman" pitchFamily="18" charset="0"/>
              </a:rPr>
              <a:t> aufweist, letzteres hingegen das Merkmal </a:t>
            </a:r>
            <a:r>
              <a:rPr lang="de-DE" altLang="de-DE" dirty="0">
                <a:solidFill>
                  <a:schemeClr val="hlink"/>
                </a:solidFill>
                <a:cs typeface="Times New Roman" pitchFamily="18" charset="0"/>
              </a:rPr>
              <a:t>[+nasal]</a:t>
            </a:r>
            <a:r>
              <a:rPr lang="de-DE" altLang="de-DE" dirty="0">
                <a:cs typeface="Times New Roman" pitchFamily="18" charset="0"/>
              </a:rPr>
              <a:t>; analoges gilt für die anderen Paare.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wipe(left)">
                                      <p:cBhvr>
                                        <p:cTn id="7" dur="5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Effect transition="in" filter="wipe(left)">
                                      <p:cBhvr>
                                        <p:cTn id="12" dur="500"/>
                                        <p:tgtEl>
                                          <p:spTgt spid="109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wipe(left)">
                                      <p:cBhvr>
                                        <p:cTn id="17" dur="5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de-DE" altLang="de-DE"/>
              <a:t>dentaler Plosiv</a:t>
            </a:r>
          </a:p>
        </p:txBody>
      </p:sp>
      <p:pic>
        <p:nvPicPr>
          <p:cNvPr id="112643" name="Picture 3"/>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743200" y="1828800"/>
            <a:ext cx="3919538"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44" name="Freeform 4"/>
          <p:cNvSpPr>
            <a:spLocks/>
          </p:cNvSpPr>
          <p:nvPr/>
        </p:nvSpPr>
        <p:spPr bwMode="auto">
          <a:xfrm>
            <a:off x="3429000" y="3124200"/>
            <a:ext cx="1978025" cy="1711325"/>
          </a:xfrm>
          <a:custGeom>
            <a:avLst/>
            <a:gdLst>
              <a:gd name="T0" fmla="*/ 98 w 1246"/>
              <a:gd name="T1" fmla="*/ 463 h 1078"/>
              <a:gd name="T2" fmla="*/ 168 w 1246"/>
              <a:gd name="T3" fmla="*/ 377 h 1078"/>
              <a:gd name="T4" fmla="*/ 112 w 1246"/>
              <a:gd name="T5" fmla="*/ 138 h 1078"/>
              <a:gd name="T6" fmla="*/ 452 w 1246"/>
              <a:gd name="T7" fmla="*/ 90 h 1078"/>
              <a:gd name="T8" fmla="*/ 800 w 1246"/>
              <a:gd name="T9" fmla="*/ 19 h 1078"/>
              <a:gd name="T10" fmla="*/ 1136 w 1246"/>
              <a:gd name="T11" fmla="*/ 203 h 1078"/>
              <a:gd name="T12" fmla="*/ 1233 w 1246"/>
              <a:gd name="T13" fmla="*/ 349 h 1078"/>
              <a:gd name="T14" fmla="*/ 1204 w 1246"/>
              <a:gd name="T15" fmla="*/ 403 h 1078"/>
              <a:gd name="T16" fmla="*/ 980 w 1246"/>
              <a:gd name="T17" fmla="*/ 547 h 1078"/>
              <a:gd name="T18" fmla="*/ 576 w 1246"/>
              <a:gd name="T19" fmla="*/ 835 h 1078"/>
              <a:gd name="T20" fmla="*/ 172 w 1246"/>
              <a:gd name="T21" fmla="*/ 1075 h 1078"/>
              <a:gd name="T22" fmla="*/ 195 w 1246"/>
              <a:gd name="T23" fmla="*/ 818 h 1078"/>
              <a:gd name="T24" fmla="*/ 98 w 1246"/>
              <a:gd name="T25" fmla="*/ 46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6" h="1078">
                <a:moveTo>
                  <a:pt x="98" y="463"/>
                </a:moveTo>
                <a:cubicBezTo>
                  <a:pt x="146" y="430"/>
                  <a:pt x="166" y="431"/>
                  <a:pt x="168" y="377"/>
                </a:cubicBezTo>
                <a:cubicBezTo>
                  <a:pt x="170" y="323"/>
                  <a:pt x="65" y="186"/>
                  <a:pt x="112" y="138"/>
                </a:cubicBezTo>
                <a:cubicBezTo>
                  <a:pt x="160" y="41"/>
                  <a:pt x="337" y="110"/>
                  <a:pt x="452" y="90"/>
                </a:cubicBezTo>
                <a:cubicBezTo>
                  <a:pt x="567" y="70"/>
                  <a:pt x="686" y="0"/>
                  <a:pt x="800" y="19"/>
                </a:cubicBezTo>
                <a:cubicBezTo>
                  <a:pt x="914" y="38"/>
                  <a:pt x="1064" y="148"/>
                  <a:pt x="1136" y="203"/>
                </a:cubicBezTo>
                <a:cubicBezTo>
                  <a:pt x="1208" y="258"/>
                  <a:pt x="1222" y="316"/>
                  <a:pt x="1233" y="349"/>
                </a:cubicBezTo>
                <a:cubicBezTo>
                  <a:pt x="1244" y="382"/>
                  <a:pt x="1246" y="370"/>
                  <a:pt x="1204" y="403"/>
                </a:cubicBezTo>
                <a:cubicBezTo>
                  <a:pt x="1162" y="436"/>
                  <a:pt x="1084" y="475"/>
                  <a:pt x="980" y="547"/>
                </a:cubicBezTo>
                <a:cubicBezTo>
                  <a:pt x="875" y="619"/>
                  <a:pt x="710" y="747"/>
                  <a:pt x="576" y="835"/>
                </a:cubicBezTo>
                <a:cubicBezTo>
                  <a:pt x="441" y="923"/>
                  <a:pt x="235" y="1078"/>
                  <a:pt x="172" y="1075"/>
                </a:cubicBezTo>
                <a:cubicBezTo>
                  <a:pt x="108" y="1072"/>
                  <a:pt x="207" y="920"/>
                  <a:pt x="195" y="818"/>
                </a:cubicBezTo>
                <a:cubicBezTo>
                  <a:pt x="183" y="716"/>
                  <a:pt x="0" y="495"/>
                  <a:pt x="98" y="463"/>
                </a:cubicBezTo>
                <a:close/>
              </a:path>
            </a:pathLst>
          </a:custGeom>
          <a:solidFill>
            <a:srgbClr val="FF6666"/>
          </a:solidFill>
          <a:ln>
            <a:noFill/>
          </a:ln>
          <a:effectLst/>
          <a:extLst>
            <a:ext uri="{91240B29-F687-4F45-9708-019B960494DF}">
              <a14:hiddenLine xmlns:a14="http://schemas.microsoft.com/office/drawing/2010/main" w="38100" cap="sq"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112652" name="Group 12"/>
          <p:cNvGrpSpPr>
            <a:grpSpLocks/>
          </p:cNvGrpSpPr>
          <p:nvPr/>
        </p:nvGrpSpPr>
        <p:grpSpPr bwMode="auto">
          <a:xfrm>
            <a:off x="4038600" y="2971800"/>
            <a:ext cx="1524000" cy="1600200"/>
            <a:chOff x="2544" y="1872"/>
            <a:chExt cx="960" cy="1008"/>
          </a:xfrm>
        </p:grpSpPr>
        <p:sp>
          <p:nvSpPr>
            <p:cNvPr id="112648" name="Line 8"/>
            <p:cNvSpPr>
              <a:spLocks noChangeShapeType="1"/>
            </p:cNvSpPr>
            <p:nvPr/>
          </p:nvSpPr>
          <p:spPr bwMode="auto">
            <a:xfrm flipV="1">
              <a:off x="3504" y="2544"/>
              <a:ext cx="0" cy="33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2649" name="Line 9"/>
            <p:cNvSpPr>
              <a:spLocks noChangeShapeType="1"/>
            </p:cNvSpPr>
            <p:nvPr/>
          </p:nvSpPr>
          <p:spPr bwMode="auto">
            <a:xfrm flipH="1" flipV="1">
              <a:off x="3312" y="2112"/>
              <a:ext cx="192" cy="38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2650" name="Line 10"/>
            <p:cNvSpPr>
              <a:spLocks noChangeShapeType="1"/>
            </p:cNvSpPr>
            <p:nvPr/>
          </p:nvSpPr>
          <p:spPr bwMode="auto">
            <a:xfrm flipH="1" flipV="1">
              <a:off x="2880" y="1920"/>
              <a:ext cx="336"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2651" name="Line 11"/>
            <p:cNvSpPr>
              <a:spLocks noChangeShapeType="1"/>
            </p:cNvSpPr>
            <p:nvPr/>
          </p:nvSpPr>
          <p:spPr bwMode="auto">
            <a:xfrm flipH="1">
              <a:off x="2544" y="1872"/>
              <a:ext cx="240"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12653" name="Text Box 13"/>
          <p:cNvSpPr txBox="1">
            <a:spLocks noChangeArrowheads="1"/>
          </p:cNvSpPr>
          <p:nvPr/>
        </p:nvSpPr>
        <p:spPr bwMode="auto">
          <a:xfrm>
            <a:off x="228600" y="3200400"/>
            <a:ext cx="2743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9600" b="1">
                <a:effectLst>
                  <a:outerShdw blurRad="38100" dist="38100" dir="2700000" algn="tl">
                    <a:srgbClr val="C0C0C0"/>
                  </a:outerShdw>
                </a:effectLst>
                <a:latin typeface="SILSophia IPA93" pitchFamily="2" charset="2"/>
              </a:rPr>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strips(upLeft)">
                                      <p:cBhvr>
                                        <p:cTn id="7" dur="500"/>
                                        <p:tgtEl>
                                          <p:spTgt spid="1126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112652"/>
                                        </p:tgtEl>
                                        <p:attrNameLst>
                                          <p:attrName>style.visibility</p:attrName>
                                        </p:attrNameLst>
                                      </p:cBhvr>
                                      <p:to>
                                        <p:strVal val="visible"/>
                                      </p:to>
                                    </p:set>
                                    <p:animEffect transition="in" filter="strips(upLeft)">
                                      <p:cBhvr>
                                        <p:cTn id="12" dur="500"/>
                                        <p:tgtEl>
                                          <p:spTgt spid="1126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2653"/>
                                        </p:tgtEl>
                                        <p:attrNameLst>
                                          <p:attrName>style.visibility</p:attrName>
                                        </p:attrNameLst>
                                      </p:cBhvr>
                                      <p:to>
                                        <p:strVal val="visible"/>
                                      </p:to>
                                    </p:set>
                                    <p:animEffect transition="in" filter="box(out)">
                                      <p:cBhvr>
                                        <p:cTn id="17" dur="500"/>
                                        <p:tgtEl>
                                          <p:spTgt spid="112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nimBg="1"/>
      <p:bldP spid="11265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de-DE" altLang="de-DE"/>
              <a:t>dentaler Nasal</a:t>
            </a:r>
          </a:p>
        </p:txBody>
      </p:sp>
      <p:graphicFrame>
        <p:nvGraphicFramePr>
          <p:cNvPr id="113667" name="Object 3"/>
          <p:cNvGraphicFramePr>
            <a:graphicFrameLocks noChangeAspect="1"/>
          </p:cNvGraphicFramePr>
          <p:nvPr/>
        </p:nvGraphicFramePr>
        <p:xfrm>
          <a:off x="2667000" y="1752600"/>
          <a:ext cx="3962400" cy="4394200"/>
        </p:xfrm>
        <a:graphic>
          <a:graphicData uri="http://schemas.openxmlformats.org/presentationml/2006/ole">
            <mc:AlternateContent xmlns:mc="http://schemas.openxmlformats.org/markup-compatibility/2006">
              <mc:Choice xmlns:v="urn:schemas-microsoft-com:vml" Requires="v">
                <p:oleObj spid="_x0000_s113683" name="CorelPhotoPaint.Image.9" r:id="rId4" imgW="3961905" imgH="4393651" progId="CorelPhotoPaint.Image.9">
                  <p:embed/>
                </p:oleObj>
              </mc:Choice>
              <mc:Fallback>
                <p:oleObj name="CorelPhotoPaint.Image.9" r:id="rId4" imgW="3961905" imgH="4393651" progId="CorelPhotoPaint.Image.9">
                  <p:embed/>
                  <p:pic>
                    <p:nvPicPr>
                      <p:cNvPr id="0" name="Object 3"/>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667000" y="1752600"/>
                        <a:ext cx="3962400" cy="439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668" name="Freeform 4"/>
          <p:cNvSpPr>
            <a:spLocks/>
          </p:cNvSpPr>
          <p:nvPr/>
        </p:nvSpPr>
        <p:spPr bwMode="auto">
          <a:xfrm>
            <a:off x="3352800" y="3124200"/>
            <a:ext cx="1978025" cy="1711325"/>
          </a:xfrm>
          <a:custGeom>
            <a:avLst/>
            <a:gdLst>
              <a:gd name="T0" fmla="*/ 98 w 1246"/>
              <a:gd name="T1" fmla="*/ 463 h 1078"/>
              <a:gd name="T2" fmla="*/ 168 w 1246"/>
              <a:gd name="T3" fmla="*/ 377 h 1078"/>
              <a:gd name="T4" fmla="*/ 112 w 1246"/>
              <a:gd name="T5" fmla="*/ 138 h 1078"/>
              <a:gd name="T6" fmla="*/ 452 w 1246"/>
              <a:gd name="T7" fmla="*/ 90 h 1078"/>
              <a:gd name="T8" fmla="*/ 800 w 1246"/>
              <a:gd name="T9" fmla="*/ 19 h 1078"/>
              <a:gd name="T10" fmla="*/ 1136 w 1246"/>
              <a:gd name="T11" fmla="*/ 203 h 1078"/>
              <a:gd name="T12" fmla="*/ 1233 w 1246"/>
              <a:gd name="T13" fmla="*/ 349 h 1078"/>
              <a:gd name="T14" fmla="*/ 1204 w 1246"/>
              <a:gd name="T15" fmla="*/ 403 h 1078"/>
              <a:gd name="T16" fmla="*/ 980 w 1246"/>
              <a:gd name="T17" fmla="*/ 547 h 1078"/>
              <a:gd name="T18" fmla="*/ 576 w 1246"/>
              <a:gd name="T19" fmla="*/ 835 h 1078"/>
              <a:gd name="T20" fmla="*/ 172 w 1246"/>
              <a:gd name="T21" fmla="*/ 1075 h 1078"/>
              <a:gd name="T22" fmla="*/ 195 w 1246"/>
              <a:gd name="T23" fmla="*/ 818 h 1078"/>
              <a:gd name="T24" fmla="*/ 98 w 1246"/>
              <a:gd name="T25" fmla="*/ 46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6" h="1078">
                <a:moveTo>
                  <a:pt x="98" y="463"/>
                </a:moveTo>
                <a:cubicBezTo>
                  <a:pt x="146" y="430"/>
                  <a:pt x="166" y="431"/>
                  <a:pt x="168" y="377"/>
                </a:cubicBezTo>
                <a:cubicBezTo>
                  <a:pt x="170" y="323"/>
                  <a:pt x="65" y="186"/>
                  <a:pt x="112" y="138"/>
                </a:cubicBezTo>
                <a:cubicBezTo>
                  <a:pt x="160" y="41"/>
                  <a:pt x="337" y="110"/>
                  <a:pt x="452" y="90"/>
                </a:cubicBezTo>
                <a:cubicBezTo>
                  <a:pt x="567" y="70"/>
                  <a:pt x="686" y="0"/>
                  <a:pt x="800" y="19"/>
                </a:cubicBezTo>
                <a:cubicBezTo>
                  <a:pt x="914" y="38"/>
                  <a:pt x="1064" y="148"/>
                  <a:pt x="1136" y="203"/>
                </a:cubicBezTo>
                <a:cubicBezTo>
                  <a:pt x="1208" y="258"/>
                  <a:pt x="1222" y="316"/>
                  <a:pt x="1233" y="349"/>
                </a:cubicBezTo>
                <a:cubicBezTo>
                  <a:pt x="1244" y="382"/>
                  <a:pt x="1246" y="370"/>
                  <a:pt x="1204" y="403"/>
                </a:cubicBezTo>
                <a:cubicBezTo>
                  <a:pt x="1162" y="436"/>
                  <a:pt x="1084" y="475"/>
                  <a:pt x="980" y="547"/>
                </a:cubicBezTo>
                <a:cubicBezTo>
                  <a:pt x="875" y="619"/>
                  <a:pt x="710" y="747"/>
                  <a:pt x="576" y="835"/>
                </a:cubicBezTo>
                <a:cubicBezTo>
                  <a:pt x="441" y="923"/>
                  <a:pt x="235" y="1078"/>
                  <a:pt x="172" y="1075"/>
                </a:cubicBezTo>
                <a:cubicBezTo>
                  <a:pt x="108" y="1072"/>
                  <a:pt x="207" y="920"/>
                  <a:pt x="195" y="818"/>
                </a:cubicBezTo>
                <a:cubicBezTo>
                  <a:pt x="183" y="716"/>
                  <a:pt x="0" y="495"/>
                  <a:pt x="98" y="463"/>
                </a:cubicBezTo>
                <a:close/>
              </a:path>
            </a:pathLst>
          </a:custGeom>
          <a:solidFill>
            <a:srgbClr val="FF6666"/>
          </a:solidFill>
          <a:ln>
            <a:noFill/>
          </a:ln>
          <a:effectLst/>
          <a:extLst>
            <a:ext uri="{91240B29-F687-4F45-9708-019B960494DF}">
              <a14:hiddenLine xmlns:a14="http://schemas.microsoft.com/office/drawing/2010/main" w="38100" cap="sq"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113679" name="Group 15"/>
          <p:cNvGrpSpPr>
            <a:grpSpLocks/>
          </p:cNvGrpSpPr>
          <p:nvPr/>
        </p:nvGrpSpPr>
        <p:grpSpPr bwMode="auto">
          <a:xfrm>
            <a:off x="3048000" y="2209800"/>
            <a:ext cx="2514600" cy="2362200"/>
            <a:chOff x="1920" y="1392"/>
            <a:chExt cx="1584" cy="1488"/>
          </a:xfrm>
        </p:grpSpPr>
        <p:grpSp>
          <p:nvGrpSpPr>
            <p:cNvPr id="113669" name="Group 5"/>
            <p:cNvGrpSpPr>
              <a:grpSpLocks/>
            </p:cNvGrpSpPr>
            <p:nvPr/>
          </p:nvGrpSpPr>
          <p:grpSpPr bwMode="auto">
            <a:xfrm>
              <a:off x="2544" y="1872"/>
              <a:ext cx="960" cy="1008"/>
              <a:chOff x="2544" y="1872"/>
              <a:chExt cx="960" cy="1008"/>
            </a:xfrm>
          </p:grpSpPr>
          <p:sp>
            <p:nvSpPr>
              <p:cNvPr id="113670" name="Line 6"/>
              <p:cNvSpPr>
                <a:spLocks noChangeShapeType="1"/>
              </p:cNvSpPr>
              <p:nvPr/>
            </p:nvSpPr>
            <p:spPr bwMode="auto">
              <a:xfrm flipV="1">
                <a:off x="3504" y="2544"/>
                <a:ext cx="0" cy="33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3671" name="Line 7"/>
              <p:cNvSpPr>
                <a:spLocks noChangeShapeType="1"/>
              </p:cNvSpPr>
              <p:nvPr/>
            </p:nvSpPr>
            <p:spPr bwMode="auto">
              <a:xfrm flipH="1" flipV="1">
                <a:off x="3312" y="2112"/>
                <a:ext cx="192" cy="38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3672" name="Line 8"/>
              <p:cNvSpPr>
                <a:spLocks noChangeShapeType="1"/>
              </p:cNvSpPr>
              <p:nvPr/>
            </p:nvSpPr>
            <p:spPr bwMode="auto">
              <a:xfrm flipH="1" flipV="1">
                <a:off x="2880" y="1920"/>
                <a:ext cx="336"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3673" name="Line 9"/>
              <p:cNvSpPr>
                <a:spLocks noChangeShapeType="1"/>
              </p:cNvSpPr>
              <p:nvPr/>
            </p:nvSpPr>
            <p:spPr bwMode="auto">
              <a:xfrm flipH="1">
                <a:off x="2544" y="1872"/>
                <a:ext cx="240"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13678" name="Group 14"/>
            <p:cNvGrpSpPr>
              <a:grpSpLocks/>
            </p:cNvGrpSpPr>
            <p:nvPr/>
          </p:nvGrpSpPr>
          <p:grpSpPr bwMode="auto">
            <a:xfrm>
              <a:off x="1920" y="1392"/>
              <a:ext cx="1488" cy="768"/>
              <a:chOff x="1920" y="1392"/>
              <a:chExt cx="1488" cy="768"/>
            </a:xfrm>
          </p:grpSpPr>
          <p:sp>
            <p:nvSpPr>
              <p:cNvPr id="113674" name="Line 10"/>
              <p:cNvSpPr>
                <a:spLocks noChangeShapeType="1"/>
              </p:cNvSpPr>
              <p:nvPr/>
            </p:nvSpPr>
            <p:spPr bwMode="auto">
              <a:xfrm flipH="1" flipV="1">
                <a:off x="3360" y="1632"/>
                <a:ext cx="48" cy="528"/>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3675" name="Line 11"/>
              <p:cNvSpPr>
                <a:spLocks noChangeShapeType="1"/>
              </p:cNvSpPr>
              <p:nvPr/>
            </p:nvSpPr>
            <p:spPr bwMode="auto">
              <a:xfrm flipH="1" flipV="1">
                <a:off x="2928" y="1392"/>
                <a:ext cx="336" cy="14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3676" name="Line 12"/>
              <p:cNvSpPr>
                <a:spLocks noChangeShapeType="1"/>
              </p:cNvSpPr>
              <p:nvPr/>
            </p:nvSpPr>
            <p:spPr bwMode="auto">
              <a:xfrm flipH="1">
                <a:off x="2304" y="1392"/>
                <a:ext cx="480" cy="0"/>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3677" name="Line 13"/>
              <p:cNvSpPr>
                <a:spLocks noChangeShapeType="1"/>
              </p:cNvSpPr>
              <p:nvPr/>
            </p:nvSpPr>
            <p:spPr bwMode="auto">
              <a:xfrm flipH="1">
                <a:off x="1920" y="1392"/>
                <a:ext cx="288" cy="14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113680" name="Text Box 16"/>
          <p:cNvSpPr txBox="1">
            <a:spLocks noChangeArrowheads="1"/>
          </p:cNvSpPr>
          <p:nvPr/>
        </p:nvSpPr>
        <p:spPr bwMode="auto">
          <a:xfrm>
            <a:off x="827088" y="3048000"/>
            <a:ext cx="199231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9600" b="1">
                <a:effectLst>
                  <a:outerShdw blurRad="38100" dist="38100" dir="2700000" algn="tl">
                    <a:srgbClr val="C0C0C0"/>
                  </a:outerShdw>
                </a:effectLst>
                <a:latin typeface="SILSophia IPA93" pitchFamily="2" charset="2"/>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nodeType="clickEffect">
                                  <p:stCondLst>
                                    <p:cond delay="0"/>
                                  </p:stCondLst>
                                  <p:childTnLst>
                                    <p:set>
                                      <p:cBhvr>
                                        <p:cTn id="6" dur="1" fill="hold">
                                          <p:stCondLst>
                                            <p:cond delay="0"/>
                                          </p:stCondLst>
                                        </p:cTn>
                                        <p:tgtEl>
                                          <p:spTgt spid="113679"/>
                                        </p:tgtEl>
                                        <p:attrNameLst>
                                          <p:attrName>style.visibility</p:attrName>
                                        </p:attrNameLst>
                                      </p:cBhvr>
                                      <p:to>
                                        <p:strVal val="visible"/>
                                      </p:to>
                                    </p:set>
                                    <p:animEffect transition="in" filter="strips(upLeft)">
                                      <p:cBhvr>
                                        <p:cTn id="7" dur="500"/>
                                        <p:tgtEl>
                                          <p:spTgt spid="1136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3680"/>
                                        </p:tgtEl>
                                        <p:attrNameLst>
                                          <p:attrName>style.visibility</p:attrName>
                                        </p:attrNameLst>
                                      </p:cBhvr>
                                      <p:to>
                                        <p:strVal val="visible"/>
                                      </p:to>
                                    </p:set>
                                    <p:animEffect transition="in" filter="box(out)">
                                      <p:cBhvr>
                                        <p:cTn id="12" dur="500"/>
                                        <p:tgtEl>
                                          <p:spTgt spid="113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8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de-DE" altLang="de-DE"/>
              <a:t>Historische Lautveränderung</a:t>
            </a:r>
          </a:p>
        </p:txBody>
      </p:sp>
      <p:sp>
        <p:nvSpPr>
          <p:cNvPr id="110595" name="Rectangle 3"/>
          <p:cNvSpPr>
            <a:spLocks noGrp="1" noChangeArrowheads="1"/>
          </p:cNvSpPr>
          <p:nvPr>
            <p:ph type="body" idx="1"/>
          </p:nvPr>
        </p:nvSpPr>
        <p:spPr>
          <a:xfrm>
            <a:off x="762000" y="1676400"/>
            <a:ext cx="8001000" cy="4632325"/>
          </a:xfrm>
        </p:spPr>
        <p:txBody>
          <a:bodyPr/>
          <a:lstStyle/>
          <a:p>
            <a:pPr marL="0" indent="0" algn="just">
              <a:buFont typeface="Wingdings 2" pitchFamily="18" charset="2"/>
              <a:buNone/>
            </a:pPr>
            <a:r>
              <a:rPr lang="de-DE" altLang="de-DE" dirty="0">
                <a:cs typeface="Times New Roman" pitchFamily="18" charset="0"/>
              </a:rPr>
              <a:t>Dies erklärt auch die “unregelmäßige” Aussprache englischer Wörter wie </a:t>
            </a:r>
            <a:r>
              <a:rPr lang="de-DE" altLang="de-DE" i="1" dirty="0" err="1">
                <a:solidFill>
                  <a:srgbClr val="0033CC"/>
                </a:solidFill>
                <a:cs typeface="Times New Roman" pitchFamily="18" charset="0"/>
              </a:rPr>
              <a:t>limb</a:t>
            </a:r>
            <a:r>
              <a:rPr lang="de-DE" altLang="de-DE" i="1" dirty="0">
                <a:cs typeface="Times New Roman" pitchFamily="18" charset="0"/>
              </a:rPr>
              <a:t>, </a:t>
            </a:r>
            <a:r>
              <a:rPr lang="de-DE" altLang="de-DE" i="1" dirty="0" err="1">
                <a:solidFill>
                  <a:srgbClr val="0033CC"/>
                </a:solidFill>
                <a:cs typeface="Times New Roman" pitchFamily="18" charset="0"/>
              </a:rPr>
              <a:t>tomb</a:t>
            </a:r>
            <a:r>
              <a:rPr lang="de-DE" altLang="de-DE" i="1" dirty="0">
                <a:cs typeface="Times New Roman" pitchFamily="18" charset="0"/>
              </a:rPr>
              <a:t>, </a:t>
            </a:r>
            <a:r>
              <a:rPr lang="de-DE" altLang="de-DE" i="1" dirty="0" err="1">
                <a:solidFill>
                  <a:srgbClr val="0033CC"/>
                </a:solidFill>
                <a:cs typeface="Times New Roman" pitchFamily="18" charset="0"/>
              </a:rPr>
              <a:t>womb</a:t>
            </a:r>
            <a:r>
              <a:rPr lang="de-DE" altLang="de-DE" i="1" dirty="0">
                <a:cs typeface="Times New Roman" pitchFamily="18" charset="0"/>
              </a:rPr>
              <a:t>, </a:t>
            </a:r>
            <a:r>
              <a:rPr lang="de-DE" altLang="de-DE" i="1" dirty="0" err="1">
                <a:solidFill>
                  <a:srgbClr val="0033CC"/>
                </a:solidFill>
                <a:cs typeface="Times New Roman" pitchFamily="18" charset="0"/>
              </a:rPr>
              <a:t>climb</a:t>
            </a:r>
            <a:r>
              <a:rPr lang="de-DE" altLang="de-DE" dirty="0">
                <a:cs typeface="Times New Roman" pitchFamily="18" charset="0"/>
              </a:rPr>
              <a:t>, in welchen die Buchstabenfolge </a:t>
            </a:r>
            <a:r>
              <a:rPr lang="de-DE" altLang="de-DE" i="1" dirty="0" err="1">
                <a:solidFill>
                  <a:srgbClr val="0033CC"/>
                </a:solidFill>
                <a:cs typeface="Times New Roman" pitchFamily="18" charset="0"/>
              </a:rPr>
              <a:t>mb</a:t>
            </a:r>
            <a:r>
              <a:rPr lang="de-DE" altLang="de-DE" dirty="0">
                <a:cs typeface="Times New Roman" pitchFamily="18" charset="0"/>
              </a:rPr>
              <a:t> früher der Phonemfolge </a:t>
            </a:r>
            <a:r>
              <a:rPr lang="de-DE" altLang="de-DE" dirty="0">
                <a:solidFill>
                  <a:srgbClr val="0033CC"/>
                </a:solidFill>
                <a:cs typeface="Times New Roman" pitchFamily="18" charset="0"/>
              </a:rPr>
              <a:t>/</a:t>
            </a:r>
            <a:r>
              <a:rPr lang="de-DE" altLang="de-DE" dirty="0" err="1">
                <a:solidFill>
                  <a:srgbClr val="0033CC"/>
                </a:solidFill>
                <a:cs typeface="Times New Roman" pitchFamily="18" charset="0"/>
              </a:rPr>
              <a:t>mb</a:t>
            </a:r>
            <a:r>
              <a:rPr lang="de-DE" altLang="de-DE" dirty="0">
                <a:solidFill>
                  <a:srgbClr val="0033CC"/>
                </a:solidFill>
                <a:cs typeface="Times New Roman" pitchFamily="18" charset="0"/>
              </a:rPr>
              <a:t>/</a:t>
            </a:r>
            <a:r>
              <a:rPr lang="de-DE" altLang="de-DE" dirty="0">
                <a:cs typeface="Times New Roman" pitchFamily="18" charset="0"/>
              </a:rPr>
              <a:t> entsprach. </a:t>
            </a:r>
          </a:p>
          <a:p>
            <a:pPr marL="758825" lvl="1" algn="just"/>
            <a:r>
              <a:rPr lang="de-DE" altLang="de-DE" dirty="0">
                <a:cs typeface="Times New Roman" pitchFamily="18" charset="0"/>
              </a:rPr>
              <a:t>Die einzige relevante artikulatorische Veränderung, die in der Folge </a:t>
            </a:r>
            <a:r>
              <a:rPr lang="de-DE" altLang="de-DE" dirty="0">
                <a:solidFill>
                  <a:srgbClr val="0033CC"/>
                </a:solidFill>
                <a:effectLst/>
                <a:cs typeface="Times New Roman" pitchFamily="18" charset="0"/>
              </a:rPr>
              <a:t>/</a:t>
            </a:r>
            <a:r>
              <a:rPr lang="de-DE" altLang="de-DE" dirty="0" err="1">
                <a:solidFill>
                  <a:srgbClr val="0033CC"/>
                </a:solidFill>
                <a:effectLst/>
                <a:cs typeface="Times New Roman" pitchFamily="18" charset="0"/>
              </a:rPr>
              <a:t>mb</a:t>
            </a:r>
            <a:r>
              <a:rPr lang="de-DE" altLang="de-DE" dirty="0">
                <a:solidFill>
                  <a:srgbClr val="0033CC"/>
                </a:solidFill>
                <a:effectLst/>
                <a:cs typeface="Times New Roman" pitchFamily="18" charset="0"/>
              </a:rPr>
              <a:t>/</a:t>
            </a:r>
            <a:r>
              <a:rPr lang="de-DE" altLang="de-DE" dirty="0">
                <a:cs typeface="Times New Roman" pitchFamily="18" charset="0"/>
              </a:rPr>
              <a:t> beim Übergang vom </a:t>
            </a:r>
            <a:r>
              <a:rPr lang="de-DE" altLang="de-DE" dirty="0">
                <a:solidFill>
                  <a:srgbClr val="0033CC"/>
                </a:solidFill>
                <a:effectLst/>
                <a:cs typeface="Times New Roman" pitchFamily="18" charset="0"/>
              </a:rPr>
              <a:t>[m]</a:t>
            </a:r>
            <a:r>
              <a:rPr lang="de-DE" altLang="de-DE" dirty="0">
                <a:cs typeface="Times New Roman" pitchFamily="18" charset="0"/>
              </a:rPr>
              <a:t> zum </a:t>
            </a:r>
            <a:r>
              <a:rPr lang="de-DE" altLang="de-DE" dirty="0">
                <a:solidFill>
                  <a:srgbClr val="0033CC"/>
                </a:solidFill>
                <a:effectLst/>
                <a:cs typeface="Times New Roman" pitchFamily="18" charset="0"/>
              </a:rPr>
              <a:t>[b]</a:t>
            </a:r>
            <a:r>
              <a:rPr lang="de-DE" altLang="de-DE" dirty="0">
                <a:cs typeface="Times New Roman" pitchFamily="18" charset="0"/>
              </a:rPr>
              <a:t> zu beobachten ist, ist die Bildung eines </a:t>
            </a:r>
            <a:r>
              <a:rPr lang="de-DE" altLang="de-DE" dirty="0" err="1">
                <a:cs typeface="Times New Roman" pitchFamily="18" charset="0"/>
              </a:rPr>
              <a:t>velischen</a:t>
            </a:r>
            <a:r>
              <a:rPr lang="de-DE" altLang="de-DE" dirty="0">
                <a:cs typeface="Times New Roman" pitchFamily="18" charset="0"/>
              </a:rPr>
              <a:t> Verschlusses mit der Rachenwand durch das Anheben des Velums. </a:t>
            </a:r>
          </a:p>
          <a:p>
            <a:pPr marL="758825" lvl="1" algn="just"/>
            <a:r>
              <a:rPr lang="de-DE" altLang="de-DE" dirty="0">
                <a:cs typeface="Times New Roman" pitchFamily="18" charset="0"/>
              </a:rPr>
              <a:t>Alle anderen artikulatorischen Gegebenheiten bleiben mehr oder weniger gleich. </a:t>
            </a:r>
          </a:p>
          <a:p>
            <a:pPr marL="758825" lvl="1" algn="just"/>
            <a:r>
              <a:rPr lang="de-DE" altLang="de-DE" dirty="0">
                <a:cs typeface="Times New Roman" pitchFamily="18" charset="0"/>
              </a:rPr>
              <a:t>Falls dieses Anheben des Velums unterbleibt, ist das Ergebnis nur eine Verlängerung der Aussprache des </a:t>
            </a:r>
            <a:r>
              <a:rPr lang="de-DE" altLang="de-DE" dirty="0">
                <a:solidFill>
                  <a:srgbClr val="0033CC"/>
                </a:solidFill>
                <a:effectLst/>
                <a:cs typeface="Times New Roman" pitchFamily="18" charset="0"/>
              </a:rPr>
              <a:t>[m]</a:t>
            </a:r>
            <a:r>
              <a:rPr lang="de-DE" altLang="de-DE" dirty="0">
                <a:cs typeface="Times New Roman" pitchFamily="18" charset="0"/>
              </a:rPr>
              <a:t>, was gleichbedeutend mit dem Wegfall des </a:t>
            </a:r>
            <a:r>
              <a:rPr lang="de-DE" altLang="de-DE" dirty="0">
                <a:solidFill>
                  <a:srgbClr val="0033CC"/>
                </a:solidFill>
                <a:effectLst/>
                <a:cs typeface="Times New Roman" pitchFamily="18" charset="0"/>
              </a:rPr>
              <a:t>[b]</a:t>
            </a:r>
            <a:r>
              <a:rPr lang="de-DE" altLang="de-DE" dirty="0">
                <a:cs typeface="Times New Roman" pitchFamily="18" charset="0"/>
              </a:rPr>
              <a:t> ist.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wipe(left)">
                                      <p:cBhvr>
                                        <p:cTn id="7" dur="500"/>
                                        <p:tgtEl>
                                          <p:spTgt spid="1105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wipe(left)">
                                      <p:cBhvr>
                                        <p:cTn id="12" dur="500"/>
                                        <p:tgtEl>
                                          <p:spTgt spid="1105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0595">
                                            <p:txEl>
                                              <p:pRg st="2" end="2"/>
                                            </p:txEl>
                                          </p:spTgt>
                                        </p:tgtEl>
                                        <p:attrNameLst>
                                          <p:attrName>style.visibility</p:attrName>
                                        </p:attrNameLst>
                                      </p:cBhvr>
                                      <p:to>
                                        <p:strVal val="visible"/>
                                      </p:to>
                                    </p:set>
                                    <p:animEffect transition="in" filter="wipe(left)">
                                      <p:cBhvr>
                                        <p:cTn id="17" dur="500"/>
                                        <p:tgtEl>
                                          <p:spTgt spid="1105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0595">
                                            <p:txEl>
                                              <p:pRg st="3" end="3"/>
                                            </p:txEl>
                                          </p:spTgt>
                                        </p:tgtEl>
                                        <p:attrNameLst>
                                          <p:attrName>style.visibility</p:attrName>
                                        </p:attrNameLst>
                                      </p:cBhvr>
                                      <p:to>
                                        <p:strVal val="visible"/>
                                      </p:to>
                                    </p:set>
                                    <p:animEffect transition="in" filter="wipe(left)">
                                      <p:cBhvr>
                                        <p:cTn id="22" dur="500"/>
                                        <p:tgtEl>
                                          <p:spTgt spid="1105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de-DE" altLang="de-DE"/>
              <a:t>/mb/: Phase 1</a:t>
            </a:r>
          </a:p>
        </p:txBody>
      </p:sp>
      <p:graphicFrame>
        <p:nvGraphicFramePr>
          <p:cNvPr id="115715" name="Object 3"/>
          <p:cNvGraphicFramePr>
            <a:graphicFrameLocks noChangeAspect="1"/>
          </p:cNvGraphicFramePr>
          <p:nvPr/>
        </p:nvGraphicFramePr>
        <p:xfrm>
          <a:off x="2667000" y="1752600"/>
          <a:ext cx="3962400" cy="4394200"/>
        </p:xfrm>
        <a:graphic>
          <a:graphicData uri="http://schemas.openxmlformats.org/presentationml/2006/ole">
            <mc:AlternateContent xmlns:mc="http://schemas.openxmlformats.org/markup-compatibility/2006">
              <mc:Choice xmlns:v="urn:schemas-microsoft-com:vml" Requires="v">
                <p:oleObj spid="_x0000_s115733" name="CorelPhotoPaint.Image.9" r:id="rId4" imgW="3961905" imgH="4393651" progId="CorelPhotoPaint.Image.9">
                  <p:embed/>
                </p:oleObj>
              </mc:Choice>
              <mc:Fallback>
                <p:oleObj name="CorelPhotoPaint.Image.9" r:id="rId4" imgW="3961905" imgH="4393651" progId="CorelPhotoPaint.Image.9">
                  <p:embed/>
                  <p:pic>
                    <p:nvPicPr>
                      <p:cNvPr id="0" name="Object 3"/>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667000" y="1752600"/>
                        <a:ext cx="3962400" cy="439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716" name="Freeform 4"/>
          <p:cNvSpPr>
            <a:spLocks/>
          </p:cNvSpPr>
          <p:nvPr/>
        </p:nvSpPr>
        <p:spPr bwMode="auto">
          <a:xfrm>
            <a:off x="3352800" y="3144838"/>
            <a:ext cx="1978025" cy="1690687"/>
          </a:xfrm>
          <a:custGeom>
            <a:avLst/>
            <a:gdLst>
              <a:gd name="T0" fmla="*/ 98 w 1246"/>
              <a:gd name="T1" fmla="*/ 450 h 1065"/>
              <a:gd name="T2" fmla="*/ 184 w 1246"/>
              <a:gd name="T3" fmla="*/ 364 h 1065"/>
              <a:gd name="T4" fmla="*/ 127 w 1246"/>
              <a:gd name="T5" fmla="*/ 274 h 1065"/>
              <a:gd name="T6" fmla="*/ 452 w 1246"/>
              <a:gd name="T7" fmla="*/ 77 h 1065"/>
              <a:gd name="T8" fmla="*/ 800 w 1246"/>
              <a:gd name="T9" fmla="*/ 6 h 1065"/>
              <a:gd name="T10" fmla="*/ 1133 w 1246"/>
              <a:gd name="T11" fmla="*/ 112 h 1065"/>
              <a:gd name="T12" fmla="*/ 1233 w 1246"/>
              <a:gd name="T13" fmla="*/ 336 h 1065"/>
              <a:gd name="T14" fmla="*/ 1204 w 1246"/>
              <a:gd name="T15" fmla="*/ 390 h 1065"/>
              <a:gd name="T16" fmla="*/ 980 w 1246"/>
              <a:gd name="T17" fmla="*/ 534 h 1065"/>
              <a:gd name="T18" fmla="*/ 576 w 1246"/>
              <a:gd name="T19" fmla="*/ 822 h 1065"/>
              <a:gd name="T20" fmla="*/ 172 w 1246"/>
              <a:gd name="T21" fmla="*/ 1062 h 1065"/>
              <a:gd name="T22" fmla="*/ 195 w 1246"/>
              <a:gd name="T23" fmla="*/ 805 h 1065"/>
              <a:gd name="T24" fmla="*/ 98 w 1246"/>
              <a:gd name="T25" fmla="*/ 4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6" h="1065">
                <a:moveTo>
                  <a:pt x="98" y="450"/>
                </a:moveTo>
                <a:cubicBezTo>
                  <a:pt x="146" y="417"/>
                  <a:pt x="181" y="388"/>
                  <a:pt x="184" y="364"/>
                </a:cubicBezTo>
                <a:cubicBezTo>
                  <a:pt x="189" y="335"/>
                  <a:pt x="82" y="322"/>
                  <a:pt x="127" y="274"/>
                </a:cubicBezTo>
                <a:cubicBezTo>
                  <a:pt x="175" y="177"/>
                  <a:pt x="340" y="122"/>
                  <a:pt x="452" y="77"/>
                </a:cubicBezTo>
                <a:cubicBezTo>
                  <a:pt x="564" y="32"/>
                  <a:pt x="687" y="0"/>
                  <a:pt x="800" y="6"/>
                </a:cubicBezTo>
                <a:cubicBezTo>
                  <a:pt x="913" y="12"/>
                  <a:pt x="1061" y="57"/>
                  <a:pt x="1133" y="112"/>
                </a:cubicBezTo>
                <a:cubicBezTo>
                  <a:pt x="1205" y="167"/>
                  <a:pt x="1221" y="290"/>
                  <a:pt x="1233" y="336"/>
                </a:cubicBezTo>
                <a:cubicBezTo>
                  <a:pt x="1245" y="382"/>
                  <a:pt x="1246" y="357"/>
                  <a:pt x="1204" y="390"/>
                </a:cubicBezTo>
                <a:cubicBezTo>
                  <a:pt x="1162" y="423"/>
                  <a:pt x="1084" y="462"/>
                  <a:pt x="980" y="534"/>
                </a:cubicBezTo>
                <a:cubicBezTo>
                  <a:pt x="875" y="606"/>
                  <a:pt x="710" y="734"/>
                  <a:pt x="576" y="822"/>
                </a:cubicBezTo>
                <a:cubicBezTo>
                  <a:pt x="441" y="910"/>
                  <a:pt x="235" y="1065"/>
                  <a:pt x="172" y="1062"/>
                </a:cubicBezTo>
                <a:cubicBezTo>
                  <a:pt x="108" y="1059"/>
                  <a:pt x="207" y="907"/>
                  <a:pt x="195" y="805"/>
                </a:cubicBezTo>
                <a:cubicBezTo>
                  <a:pt x="183" y="703"/>
                  <a:pt x="0" y="482"/>
                  <a:pt x="98" y="450"/>
                </a:cubicBezTo>
                <a:close/>
              </a:path>
            </a:pathLst>
          </a:custGeom>
          <a:solidFill>
            <a:srgbClr val="FF6666"/>
          </a:solidFill>
          <a:ln>
            <a:noFill/>
          </a:ln>
          <a:effectLst/>
          <a:extLst>
            <a:ext uri="{91240B29-F687-4F45-9708-019B960494DF}">
              <a14:hiddenLine xmlns:a14="http://schemas.microsoft.com/office/drawing/2010/main" w="38100" cap="sq"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115717" name="Group 5"/>
          <p:cNvGrpSpPr>
            <a:grpSpLocks/>
          </p:cNvGrpSpPr>
          <p:nvPr/>
        </p:nvGrpSpPr>
        <p:grpSpPr bwMode="auto">
          <a:xfrm>
            <a:off x="3048000" y="2209800"/>
            <a:ext cx="2514600" cy="2362200"/>
            <a:chOff x="1920" y="1392"/>
            <a:chExt cx="1584" cy="1488"/>
          </a:xfrm>
        </p:grpSpPr>
        <p:grpSp>
          <p:nvGrpSpPr>
            <p:cNvPr id="115718" name="Group 6"/>
            <p:cNvGrpSpPr>
              <a:grpSpLocks/>
            </p:cNvGrpSpPr>
            <p:nvPr/>
          </p:nvGrpSpPr>
          <p:grpSpPr bwMode="auto">
            <a:xfrm>
              <a:off x="2544" y="1872"/>
              <a:ext cx="960" cy="1008"/>
              <a:chOff x="2544" y="1872"/>
              <a:chExt cx="960" cy="1008"/>
            </a:xfrm>
          </p:grpSpPr>
          <p:sp>
            <p:nvSpPr>
              <p:cNvPr id="115719" name="Line 7"/>
              <p:cNvSpPr>
                <a:spLocks noChangeShapeType="1"/>
              </p:cNvSpPr>
              <p:nvPr/>
            </p:nvSpPr>
            <p:spPr bwMode="auto">
              <a:xfrm flipV="1">
                <a:off x="3504" y="2544"/>
                <a:ext cx="0" cy="33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5720" name="Line 8"/>
              <p:cNvSpPr>
                <a:spLocks noChangeShapeType="1"/>
              </p:cNvSpPr>
              <p:nvPr/>
            </p:nvSpPr>
            <p:spPr bwMode="auto">
              <a:xfrm flipH="1" flipV="1">
                <a:off x="3312" y="2112"/>
                <a:ext cx="192" cy="38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5721" name="Line 9"/>
              <p:cNvSpPr>
                <a:spLocks noChangeShapeType="1"/>
              </p:cNvSpPr>
              <p:nvPr/>
            </p:nvSpPr>
            <p:spPr bwMode="auto">
              <a:xfrm flipH="1" flipV="1">
                <a:off x="2880" y="1920"/>
                <a:ext cx="336"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5722" name="Line 10"/>
              <p:cNvSpPr>
                <a:spLocks noChangeShapeType="1"/>
              </p:cNvSpPr>
              <p:nvPr/>
            </p:nvSpPr>
            <p:spPr bwMode="auto">
              <a:xfrm flipH="1">
                <a:off x="2544" y="1872"/>
                <a:ext cx="240"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15723" name="Group 11"/>
            <p:cNvGrpSpPr>
              <a:grpSpLocks/>
            </p:cNvGrpSpPr>
            <p:nvPr/>
          </p:nvGrpSpPr>
          <p:grpSpPr bwMode="auto">
            <a:xfrm>
              <a:off x="1920" y="1392"/>
              <a:ext cx="1488" cy="768"/>
              <a:chOff x="1920" y="1392"/>
              <a:chExt cx="1488" cy="768"/>
            </a:xfrm>
          </p:grpSpPr>
          <p:sp>
            <p:nvSpPr>
              <p:cNvPr id="115724" name="Line 12"/>
              <p:cNvSpPr>
                <a:spLocks noChangeShapeType="1"/>
              </p:cNvSpPr>
              <p:nvPr/>
            </p:nvSpPr>
            <p:spPr bwMode="auto">
              <a:xfrm flipH="1" flipV="1">
                <a:off x="3360" y="1632"/>
                <a:ext cx="48" cy="528"/>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5725" name="Line 13"/>
              <p:cNvSpPr>
                <a:spLocks noChangeShapeType="1"/>
              </p:cNvSpPr>
              <p:nvPr/>
            </p:nvSpPr>
            <p:spPr bwMode="auto">
              <a:xfrm flipH="1" flipV="1">
                <a:off x="2928" y="1392"/>
                <a:ext cx="336" cy="14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5726" name="Line 14"/>
              <p:cNvSpPr>
                <a:spLocks noChangeShapeType="1"/>
              </p:cNvSpPr>
              <p:nvPr/>
            </p:nvSpPr>
            <p:spPr bwMode="auto">
              <a:xfrm flipH="1">
                <a:off x="2304" y="1392"/>
                <a:ext cx="480" cy="0"/>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5727" name="Line 15"/>
              <p:cNvSpPr>
                <a:spLocks noChangeShapeType="1"/>
              </p:cNvSpPr>
              <p:nvPr/>
            </p:nvSpPr>
            <p:spPr bwMode="auto">
              <a:xfrm flipH="1">
                <a:off x="1920" y="1392"/>
                <a:ext cx="288" cy="14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115728" name="Text Box 16"/>
          <p:cNvSpPr txBox="1">
            <a:spLocks noChangeArrowheads="1"/>
          </p:cNvSpPr>
          <p:nvPr/>
        </p:nvSpPr>
        <p:spPr bwMode="auto">
          <a:xfrm>
            <a:off x="247550" y="3048000"/>
            <a:ext cx="277832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de-DE" altLang="de-DE" sz="9600" b="1" dirty="0">
                <a:effectLst>
                  <a:outerShdw blurRad="38100" dist="38100" dir="2700000" algn="tl">
                    <a:srgbClr val="C0C0C0"/>
                  </a:outerShdw>
                </a:effectLst>
                <a:latin typeface="+mn-lt"/>
              </a:rPr>
              <a:t>/m/</a:t>
            </a:r>
          </a:p>
        </p:txBody>
      </p:sp>
      <p:sp>
        <p:nvSpPr>
          <p:cNvPr id="115729" name="Freeform 17"/>
          <p:cNvSpPr>
            <a:spLocks/>
          </p:cNvSpPr>
          <p:nvPr/>
        </p:nvSpPr>
        <p:spPr bwMode="auto">
          <a:xfrm>
            <a:off x="2916238" y="2997200"/>
            <a:ext cx="360362" cy="576263"/>
          </a:xfrm>
          <a:custGeom>
            <a:avLst/>
            <a:gdLst>
              <a:gd name="T0" fmla="*/ 90 w 227"/>
              <a:gd name="T1" fmla="*/ 0 h 363"/>
              <a:gd name="T2" fmla="*/ 0 w 227"/>
              <a:gd name="T3" fmla="*/ 272 h 363"/>
              <a:gd name="T4" fmla="*/ 90 w 227"/>
              <a:gd name="T5" fmla="*/ 363 h 363"/>
              <a:gd name="T6" fmla="*/ 181 w 227"/>
              <a:gd name="T7" fmla="*/ 272 h 363"/>
              <a:gd name="T8" fmla="*/ 227 w 227"/>
              <a:gd name="T9" fmla="*/ 136 h 363"/>
            </a:gdLst>
            <a:ahLst/>
            <a:cxnLst>
              <a:cxn ang="0">
                <a:pos x="T0" y="T1"/>
              </a:cxn>
              <a:cxn ang="0">
                <a:pos x="T2" y="T3"/>
              </a:cxn>
              <a:cxn ang="0">
                <a:pos x="T4" y="T5"/>
              </a:cxn>
              <a:cxn ang="0">
                <a:pos x="T6" y="T7"/>
              </a:cxn>
              <a:cxn ang="0">
                <a:pos x="T8" y="T9"/>
              </a:cxn>
            </a:cxnLst>
            <a:rect l="0" t="0" r="r" b="b"/>
            <a:pathLst>
              <a:path w="227" h="363">
                <a:moveTo>
                  <a:pt x="90" y="0"/>
                </a:moveTo>
                <a:cubicBezTo>
                  <a:pt x="45" y="106"/>
                  <a:pt x="0" y="212"/>
                  <a:pt x="0" y="272"/>
                </a:cubicBezTo>
                <a:cubicBezTo>
                  <a:pt x="0" y="332"/>
                  <a:pt x="60" y="363"/>
                  <a:pt x="90" y="363"/>
                </a:cubicBezTo>
                <a:cubicBezTo>
                  <a:pt x="120" y="363"/>
                  <a:pt x="158" y="310"/>
                  <a:pt x="181" y="272"/>
                </a:cubicBezTo>
                <a:cubicBezTo>
                  <a:pt x="204" y="234"/>
                  <a:pt x="215" y="185"/>
                  <a:pt x="227" y="136"/>
                </a:cubicBezTo>
              </a:path>
            </a:pathLst>
          </a:custGeom>
          <a:solidFill>
            <a:srgbClr val="FF6666"/>
          </a:solidFill>
          <a:ln w="38100" cap="sq"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5730" name="Freeform 18"/>
          <p:cNvSpPr>
            <a:spLocks/>
          </p:cNvSpPr>
          <p:nvPr/>
        </p:nvSpPr>
        <p:spPr bwMode="auto">
          <a:xfrm>
            <a:off x="2906713" y="3592513"/>
            <a:ext cx="441325" cy="630237"/>
          </a:xfrm>
          <a:custGeom>
            <a:avLst/>
            <a:gdLst>
              <a:gd name="T0" fmla="*/ 141 w 278"/>
              <a:gd name="T1" fmla="*/ 397 h 397"/>
              <a:gd name="T2" fmla="*/ 35 w 278"/>
              <a:gd name="T3" fmla="*/ 276 h 397"/>
              <a:gd name="T4" fmla="*/ 11 w 278"/>
              <a:gd name="T5" fmla="*/ 155 h 397"/>
              <a:gd name="T6" fmla="*/ 19 w 278"/>
              <a:gd name="T7" fmla="*/ 73 h 397"/>
              <a:gd name="T8" fmla="*/ 124 w 278"/>
              <a:gd name="T9" fmla="*/ 9 h 397"/>
              <a:gd name="T10" fmla="*/ 232 w 278"/>
              <a:gd name="T11" fmla="*/ 125 h 397"/>
              <a:gd name="T12" fmla="*/ 278 w 278"/>
              <a:gd name="T13" fmla="*/ 261 h 397"/>
            </a:gdLst>
            <a:ahLst/>
            <a:cxnLst>
              <a:cxn ang="0">
                <a:pos x="T0" y="T1"/>
              </a:cxn>
              <a:cxn ang="0">
                <a:pos x="T2" y="T3"/>
              </a:cxn>
              <a:cxn ang="0">
                <a:pos x="T4" y="T5"/>
              </a:cxn>
              <a:cxn ang="0">
                <a:pos x="T6" y="T7"/>
              </a:cxn>
              <a:cxn ang="0">
                <a:pos x="T8" y="T9"/>
              </a:cxn>
              <a:cxn ang="0">
                <a:pos x="T10" y="T11"/>
              </a:cxn>
              <a:cxn ang="0">
                <a:pos x="T12" y="T13"/>
              </a:cxn>
            </a:cxnLst>
            <a:rect l="0" t="0" r="r" b="b"/>
            <a:pathLst>
              <a:path w="278" h="397">
                <a:moveTo>
                  <a:pt x="141" y="397"/>
                </a:moveTo>
                <a:cubicBezTo>
                  <a:pt x="123" y="377"/>
                  <a:pt x="57" y="316"/>
                  <a:pt x="35" y="276"/>
                </a:cubicBezTo>
                <a:cubicBezTo>
                  <a:pt x="13" y="236"/>
                  <a:pt x="14" y="189"/>
                  <a:pt x="11" y="155"/>
                </a:cubicBezTo>
                <a:cubicBezTo>
                  <a:pt x="8" y="121"/>
                  <a:pt x="0" y="97"/>
                  <a:pt x="19" y="73"/>
                </a:cubicBezTo>
                <a:cubicBezTo>
                  <a:pt x="38" y="49"/>
                  <a:pt x="89" y="0"/>
                  <a:pt x="124" y="9"/>
                </a:cubicBezTo>
                <a:cubicBezTo>
                  <a:pt x="159" y="18"/>
                  <a:pt x="206" y="83"/>
                  <a:pt x="232" y="125"/>
                </a:cubicBezTo>
                <a:cubicBezTo>
                  <a:pt x="258" y="167"/>
                  <a:pt x="266" y="212"/>
                  <a:pt x="278" y="261"/>
                </a:cubicBezTo>
              </a:path>
            </a:pathLst>
          </a:custGeom>
          <a:solidFill>
            <a:srgbClr val="FF6666"/>
          </a:solidFill>
          <a:ln w="38100" cap="sq"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strips(upLeft)">
                                      <p:cBhvr>
                                        <p:cTn id="7" dur="500"/>
                                        <p:tgtEl>
                                          <p:spTgt spid="1157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5728"/>
                                        </p:tgtEl>
                                        <p:attrNameLst>
                                          <p:attrName>style.visibility</p:attrName>
                                        </p:attrNameLst>
                                      </p:cBhvr>
                                      <p:to>
                                        <p:strVal val="visible"/>
                                      </p:to>
                                    </p:set>
                                    <p:animEffect transition="in" filter="box(out)">
                                      <p:cBhvr>
                                        <p:cTn id="12" dur="500"/>
                                        <p:tgtEl>
                                          <p:spTgt spid="115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de-DE" altLang="de-DE"/>
              <a:t>/mb/: Phase 2</a:t>
            </a:r>
          </a:p>
        </p:txBody>
      </p:sp>
      <p:pic>
        <p:nvPicPr>
          <p:cNvPr id="116739" name="Picture 3"/>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743200" y="1828800"/>
            <a:ext cx="3919538"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6741" name="Group 5"/>
          <p:cNvGrpSpPr>
            <a:grpSpLocks/>
          </p:cNvGrpSpPr>
          <p:nvPr/>
        </p:nvGrpSpPr>
        <p:grpSpPr bwMode="auto">
          <a:xfrm>
            <a:off x="4038600" y="2971800"/>
            <a:ext cx="1524000" cy="1600200"/>
            <a:chOff x="2544" y="1872"/>
            <a:chExt cx="960" cy="1008"/>
          </a:xfrm>
        </p:grpSpPr>
        <p:sp>
          <p:nvSpPr>
            <p:cNvPr id="116742" name="Line 6"/>
            <p:cNvSpPr>
              <a:spLocks noChangeShapeType="1"/>
            </p:cNvSpPr>
            <p:nvPr/>
          </p:nvSpPr>
          <p:spPr bwMode="auto">
            <a:xfrm flipV="1">
              <a:off x="3504" y="2544"/>
              <a:ext cx="0" cy="33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6743" name="Line 7"/>
            <p:cNvSpPr>
              <a:spLocks noChangeShapeType="1"/>
            </p:cNvSpPr>
            <p:nvPr/>
          </p:nvSpPr>
          <p:spPr bwMode="auto">
            <a:xfrm flipH="1" flipV="1">
              <a:off x="3312" y="2112"/>
              <a:ext cx="192" cy="384"/>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6744" name="Line 8"/>
            <p:cNvSpPr>
              <a:spLocks noChangeShapeType="1"/>
            </p:cNvSpPr>
            <p:nvPr/>
          </p:nvSpPr>
          <p:spPr bwMode="auto">
            <a:xfrm flipH="1" flipV="1">
              <a:off x="2880" y="1920"/>
              <a:ext cx="336"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6745" name="Line 9"/>
            <p:cNvSpPr>
              <a:spLocks noChangeShapeType="1"/>
            </p:cNvSpPr>
            <p:nvPr/>
          </p:nvSpPr>
          <p:spPr bwMode="auto">
            <a:xfrm flipH="1">
              <a:off x="2544" y="1872"/>
              <a:ext cx="240" cy="96"/>
            </a:xfrm>
            <a:prstGeom prst="line">
              <a:avLst/>
            </a:prstGeom>
            <a:noFill/>
            <a:ln w="57150" cap="sq">
              <a:solidFill>
                <a:srgbClr val="3399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16746" name="Text Box 10"/>
          <p:cNvSpPr txBox="1">
            <a:spLocks noChangeArrowheads="1"/>
          </p:cNvSpPr>
          <p:nvPr/>
        </p:nvSpPr>
        <p:spPr bwMode="auto">
          <a:xfrm>
            <a:off x="228600" y="3200400"/>
            <a:ext cx="2743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altLang="de-DE" sz="9600" b="1" dirty="0">
                <a:effectLst>
                  <a:outerShdw blurRad="38100" dist="38100" dir="2700000" algn="tl">
                    <a:srgbClr val="C0C0C0"/>
                  </a:outerShdw>
                </a:effectLst>
                <a:latin typeface="+mn-lt"/>
              </a:rPr>
              <a:t>/b/</a:t>
            </a:r>
          </a:p>
        </p:txBody>
      </p:sp>
      <p:sp>
        <p:nvSpPr>
          <p:cNvPr id="116747" name="Freeform 11"/>
          <p:cNvSpPr>
            <a:spLocks/>
          </p:cNvSpPr>
          <p:nvPr/>
        </p:nvSpPr>
        <p:spPr bwMode="auto">
          <a:xfrm>
            <a:off x="2987675" y="2997200"/>
            <a:ext cx="360363" cy="576263"/>
          </a:xfrm>
          <a:custGeom>
            <a:avLst/>
            <a:gdLst>
              <a:gd name="T0" fmla="*/ 90 w 227"/>
              <a:gd name="T1" fmla="*/ 0 h 363"/>
              <a:gd name="T2" fmla="*/ 0 w 227"/>
              <a:gd name="T3" fmla="*/ 272 h 363"/>
              <a:gd name="T4" fmla="*/ 90 w 227"/>
              <a:gd name="T5" fmla="*/ 363 h 363"/>
              <a:gd name="T6" fmla="*/ 181 w 227"/>
              <a:gd name="T7" fmla="*/ 272 h 363"/>
              <a:gd name="T8" fmla="*/ 227 w 227"/>
              <a:gd name="T9" fmla="*/ 136 h 363"/>
            </a:gdLst>
            <a:ahLst/>
            <a:cxnLst>
              <a:cxn ang="0">
                <a:pos x="T0" y="T1"/>
              </a:cxn>
              <a:cxn ang="0">
                <a:pos x="T2" y="T3"/>
              </a:cxn>
              <a:cxn ang="0">
                <a:pos x="T4" y="T5"/>
              </a:cxn>
              <a:cxn ang="0">
                <a:pos x="T6" y="T7"/>
              </a:cxn>
              <a:cxn ang="0">
                <a:pos x="T8" y="T9"/>
              </a:cxn>
            </a:cxnLst>
            <a:rect l="0" t="0" r="r" b="b"/>
            <a:pathLst>
              <a:path w="227" h="363">
                <a:moveTo>
                  <a:pt x="90" y="0"/>
                </a:moveTo>
                <a:cubicBezTo>
                  <a:pt x="45" y="106"/>
                  <a:pt x="0" y="212"/>
                  <a:pt x="0" y="272"/>
                </a:cubicBezTo>
                <a:cubicBezTo>
                  <a:pt x="0" y="332"/>
                  <a:pt x="60" y="363"/>
                  <a:pt x="90" y="363"/>
                </a:cubicBezTo>
                <a:cubicBezTo>
                  <a:pt x="120" y="363"/>
                  <a:pt x="158" y="310"/>
                  <a:pt x="181" y="272"/>
                </a:cubicBezTo>
                <a:cubicBezTo>
                  <a:pt x="204" y="234"/>
                  <a:pt x="215" y="185"/>
                  <a:pt x="227" y="136"/>
                </a:cubicBezTo>
              </a:path>
            </a:pathLst>
          </a:custGeom>
          <a:solidFill>
            <a:srgbClr val="FF6666"/>
          </a:solidFill>
          <a:ln w="38100" cap="sq"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6748" name="Freeform 12"/>
          <p:cNvSpPr>
            <a:spLocks/>
          </p:cNvSpPr>
          <p:nvPr/>
        </p:nvSpPr>
        <p:spPr bwMode="auto">
          <a:xfrm>
            <a:off x="2978150" y="3592513"/>
            <a:ext cx="441325" cy="630237"/>
          </a:xfrm>
          <a:custGeom>
            <a:avLst/>
            <a:gdLst>
              <a:gd name="T0" fmla="*/ 141 w 278"/>
              <a:gd name="T1" fmla="*/ 397 h 397"/>
              <a:gd name="T2" fmla="*/ 35 w 278"/>
              <a:gd name="T3" fmla="*/ 276 h 397"/>
              <a:gd name="T4" fmla="*/ 11 w 278"/>
              <a:gd name="T5" fmla="*/ 155 h 397"/>
              <a:gd name="T6" fmla="*/ 19 w 278"/>
              <a:gd name="T7" fmla="*/ 73 h 397"/>
              <a:gd name="T8" fmla="*/ 124 w 278"/>
              <a:gd name="T9" fmla="*/ 9 h 397"/>
              <a:gd name="T10" fmla="*/ 232 w 278"/>
              <a:gd name="T11" fmla="*/ 125 h 397"/>
              <a:gd name="T12" fmla="*/ 278 w 278"/>
              <a:gd name="T13" fmla="*/ 261 h 397"/>
            </a:gdLst>
            <a:ahLst/>
            <a:cxnLst>
              <a:cxn ang="0">
                <a:pos x="T0" y="T1"/>
              </a:cxn>
              <a:cxn ang="0">
                <a:pos x="T2" y="T3"/>
              </a:cxn>
              <a:cxn ang="0">
                <a:pos x="T4" y="T5"/>
              </a:cxn>
              <a:cxn ang="0">
                <a:pos x="T6" y="T7"/>
              </a:cxn>
              <a:cxn ang="0">
                <a:pos x="T8" y="T9"/>
              </a:cxn>
              <a:cxn ang="0">
                <a:pos x="T10" y="T11"/>
              </a:cxn>
              <a:cxn ang="0">
                <a:pos x="T12" y="T13"/>
              </a:cxn>
            </a:cxnLst>
            <a:rect l="0" t="0" r="r" b="b"/>
            <a:pathLst>
              <a:path w="278" h="397">
                <a:moveTo>
                  <a:pt x="141" y="397"/>
                </a:moveTo>
                <a:cubicBezTo>
                  <a:pt x="123" y="377"/>
                  <a:pt x="57" y="316"/>
                  <a:pt x="35" y="276"/>
                </a:cubicBezTo>
                <a:cubicBezTo>
                  <a:pt x="13" y="236"/>
                  <a:pt x="14" y="189"/>
                  <a:pt x="11" y="155"/>
                </a:cubicBezTo>
                <a:cubicBezTo>
                  <a:pt x="8" y="121"/>
                  <a:pt x="0" y="97"/>
                  <a:pt x="19" y="73"/>
                </a:cubicBezTo>
                <a:cubicBezTo>
                  <a:pt x="38" y="49"/>
                  <a:pt x="89" y="0"/>
                  <a:pt x="124" y="9"/>
                </a:cubicBezTo>
                <a:cubicBezTo>
                  <a:pt x="159" y="18"/>
                  <a:pt x="206" y="83"/>
                  <a:pt x="232" y="125"/>
                </a:cubicBezTo>
                <a:cubicBezTo>
                  <a:pt x="258" y="167"/>
                  <a:pt x="266" y="212"/>
                  <a:pt x="278" y="261"/>
                </a:cubicBezTo>
              </a:path>
            </a:pathLst>
          </a:custGeom>
          <a:solidFill>
            <a:srgbClr val="FF6666"/>
          </a:solidFill>
          <a:ln w="38100" cap="sq"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6749" name="Freeform 13"/>
          <p:cNvSpPr>
            <a:spLocks/>
          </p:cNvSpPr>
          <p:nvPr/>
        </p:nvSpPr>
        <p:spPr bwMode="auto">
          <a:xfrm>
            <a:off x="3352800" y="3144838"/>
            <a:ext cx="1978025" cy="1690687"/>
          </a:xfrm>
          <a:custGeom>
            <a:avLst/>
            <a:gdLst>
              <a:gd name="T0" fmla="*/ 98 w 1246"/>
              <a:gd name="T1" fmla="*/ 450 h 1065"/>
              <a:gd name="T2" fmla="*/ 184 w 1246"/>
              <a:gd name="T3" fmla="*/ 364 h 1065"/>
              <a:gd name="T4" fmla="*/ 127 w 1246"/>
              <a:gd name="T5" fmla="*/ 274 h 1065"/>
              <a:gd name="T6" fmla="*/ 452 w 1246"/>
              <a:gd name="T7" fmla="*/ 77 h 1065"/>
              <a:gd name="T8" fmla="*/ 800 w 1246"/>
              <a:gd name="T9" fmla="*/ 6 h 1065"/>
              <a:gd name="T10" fmla="*/ 1133 w 1246"/>
              <a:gd name="T11" fmla="*/ 112 h 1065"/>
              <a:gd name="T12" fmla="*/ 1233 w 1246"/>
              <a:gd name="T13" fmla="*/ 336 h 1065"/>
              <a:gd name="T14" fmla="*/ 1204 w 1246"/>
              <a:gd name="T15" fmla="*/ 390 h 1065"/>
              <a:gd name="T16" fmla="*/ 980 w 1246"/>
              <a:gd name="T17" fmla="*/ 534 h 1065"/>
              <a:gd name="T18" fmla="*/ 576 w 1246"/>
              <a:gd name="T19" fmla="*/ 822 h 1065"/>
              <a:gd name="T20" fmla="*/ 172 w 1246"/>
              <a:gd name="T21" fmla="*/ 1062 h 1065"/>
              <a:gd name="T22" fmla="*/ 195 w 1246"/>
              <a:gd name="T23" fmla="*/ 805 h 1065"/>
              <a:gd name="T24" fmla="*/ 98 w 1246"/>
              <a:gd name="T25" fmla="*/ 4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6" h="1065">
                <a:moveTo>
                  <a:pt x="98" y="450"/>
                </a:moveTo>
                <a:cubicBezTo>
                  <a:pt x="146" y="417"/>
                  <a:pt x="181" y="388"/>
                  <a:pt x="184" y="364"/>
                </a:cubicBezTo>
                <a:cubicBezTo>
                  <a:pt x="189" y="335"/>
                  <a:pt x="82" y="322"/>
                  <a:pt x="127" y="274"/>
                </a:cubicBezTo>
                <a:cubicBezTo>
                  <a:pt x="175" y="177"/>
                  <a:pt x="340" y="122"/>
                  <a:pt x="452" y="77"/>
                </a:cubicBezTo>
                <a:cubicBezTo>
                  <a:pt x="564" y="32"/>
                  <a:pt x="687" y="0"/>
                  <a:pt x="800" y="6"/>
                </a:cubicBezTo>
                <a:cubicBezTo>
                  <a:pt x="913" y="12"/>
                  <a:pt x="1061" y="57"/>
                  <a:pt x="1133" y="112"/>
                </a:cubicBezTo>
                <a:cubicBezTo>
                  <a:pt x="1205" y="167"/>
                  <a:pt x="1221" y="290"/>
                  <a:pt x="1233" y="336"/>
                </a:cubicBezTo>
                <a:cubicBezTo>
                  <a:pt x="1245" y="382"/>
                  <a:pt x="1246" y="357"/>
                  <a:pt x="1204" y="390"/>
                </a:cubicBezTo>
                <a:cubicBezTo>
                  <a:pt x="1162" y="423"/>
                  <a:pt x="1084" y="462"/>
                  <a:pt x="980" y="534"/>
                </a:cubicBezTo>
                <a:cubicBezTo>
                  <a:pt x="875" y="606"/>
                  <a:pt x="710" y="734"/>
                  <a:pt x="576" y="822"/>
                </a:cubicBezTo>
                <a:cubicBezTo>
                  <a:pt x="441" y="910"/>
                  <a:pt x="235" y="1065"/>
                  <a:pt x="172" y="1062"/>
                </a:cubicBezTo>
                <a:cubicBezTo>
                  <a:pt x="108" y="1059"/>
                  <a:pt x="207" y="907"/>
                  <a:pt x="195" y="805"/>
                </a:cubicBezTo>
                <a:cubicBezTo>
                  <a:pt x="183" y="703"/>
                  <a:pt x="0" y="482"/>
                  <a:pt x="98" y="450"/>
                </a:cubicBezTo>
                <a:close/>
              </a:path>
            </a:pathLst>
          </a:custGeom>
          <a:solidFill>
            <a:srgbClr val="FF6666"/>
          </a:solidFill>
          <a:ln>
            <a:noFill/>
          </a:ln>
          <a:effectLst/>
          <a:extLst>
            <a:ext uri="{91240B29-F687-4F45-9708-019B960494DF}">
              <a14:hiddenLine xmlns:a14="http://schemas.microsoft.com/office/drawing/2010/main" w="38100" cap="sq"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nodeType="clickEffect">
                                  <p:stCondLst>
                                    <p:cond delay="0"/>
                                  </p:stCondLst>
                                  <p:childTnLst>
                                    <p:set>
                                      <p:cBhvr>
                                        <p:cTn id="6" dur="1" fill="hold">
                                          <p:stCondLst>
                                            <p:cond delay="0"/>
                                          </p:stCondLst>
                                        </p:cTn>
                                        <p:tgtEl>
                                          <p:spTgt spid="116741"/>
                                        </p:tgtEl>
                                        <p:attrNameLst>
                                          <p:attrName>style.visibility</p:attrName>
                                        </p:attrNameLst>
                                      </p:cBhvr>
                                      <p:to>
                                        <p:strVal val="visible"/>
                                      </p:to>
                                    </p:set>
                                    <p:animEffect transition="in" filter="strips(upLeft)">
                                      <p:cBhvr>
                                        <p:cTn id="7" dur="500"/>
                                        <p:tgtEl>
                                          <p:spTgt spid="1167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6746"/>
                                        </p:tgtEl>
                                        <p:attrNameLst>
                                          <p:attrName>style.visibility</p:attrName>
                                        </p:attrNameLst>
                                      </p:cBhvr>
                                      <p:to>
                                        <p:strVal val="visible"/>
                                      </p:to>
                                    </p:set>
                                    <p:animEffect transition="in" filter="box(out)">
                                      <p:cBhvr>
                                        <p:cTn id="12" dur="500"/>
                                        <p:tgtEl>
                                          <p:spTgt spid="116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p:cNvPicPr>
            <a:picLocks noChangeAspect="1" noChangeArrowheads="1"/>
          </p:cNvPicPr>
          <p:nvPr/>
        </p:nvPicPr>
        <p:blipFill>
          <a:blip r:embed="rId3">
            <a:extLst>
              <a:ext uri="{28A0092B-C50C-407E-A947-70E740481C1C}">
                <a14:useLocalDpi xmlns:a14="http://schemas.microsoft.com/office/drawing/2010/main" val="0"/>
              </a:ext>
            </a:extLst>
          </a:blip>
          <a:srcRect b="5060"/>
          <a:stretch>
            <a:fillRect/>
          </a:stretch>
        </p:blipFill>
        <p:spPr bwMode="auto">
          <a:xfrm>
            <a:off x="2590800" y="831850"/>
            <a:ext cx="3817938" cy="540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7763" name="Group 3"/>
          <p:cNvGrpSpPr>
            <a:grpSpLocks/>
          </p:cNvGrpSpPr>
          <p:nvPr/>
        </p:nvGrpSpPr>
        <p:grpSpPr bwMode="auto">
          <a:xfrm>
            <a:off x="4800600" y="4648200"/>
            <a:ext cx="3733800" cy="2057400"/>
            <a:chOff x="3024" y="2928"/>
            <a:chExt cx="2352" cy="1296"/>
          </a:xfrm>
        </p:grpSpPr>
        <p:sp>
          <p:nvSpPr>
            <p:cNvPr id="117764" name="Oval 4"/>
            <p:cNvSpPr>
              <a:spLocks noChangeArrowheads="1"/>
            </p:cNvSpPr>
            <p:nvPr/>
          </p:nvSpPr>
          <p:spPr bwMode="auto">
            <a:xfrm>
              <a:off x="3024" y="3120"/>
              <a:ext cx="1104" cy="1104"/>
            </a:xfrm>
            <a:prstGeom prst="ellipse">
              <a:avLst/>
            </a:prstGeom>
            <a:solidFill>
              <a:srgbClr val="FF0000">
                <a:alpha val="50000"/>
              </a:srgbClr>
            </a:solidFill>
            <a:ln w="9525" cap="sq">
              <a:solidFill>
                <a:srgbClr val="FFCC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17765" name="AutoShape 5" descr="Pergament"/>
            <p:cNvSpPr>
              <a:spLocks noChangeArrowheads="1"/>
            </p:cNvSpPr>
            <p:nvPr/>
          </p:nvSpPr>
          <p:spPr bwMode="auto">
            <a:xfrm>
              <a:off x="4032" y="2928"/>
              <a:ext cx="1344" cy="576"/>
            </a:xfrm>
            <a:prstGeom prst="wedgeRectCallout">
              <a:avLst>
                <a:gd name="adj1" fmla="val -66963"/>
                <a:gd name="adj2" fmla="val 86634"/>
              </a:avLst>
            </a:prstGeom>
            <a:blipFill dpi="0" rotWithShape="0">
              <a:blip r:embed="rId4"/>
              <a:srcRect/>
              <a:tile tx="0" ty="0" sx="100000" sy="100000" flip="none" algn="tl"/>
            </a:blipFill>
            <a:ln w="9525" cap="sq">
              <a:miter lim="800000"/>
              <a:headEnd type="none" w="sm" len="sm"/>
              <a:tailEnd type="none" w="sm" len="sm"/>
            </a:ln>
            <a:effectLst/>
            <a:scene3d>
              <a:camera prst="legacyObliqueTopRight"/>
              <a:lightRig rig="legacyFlat3" dir="b"/>
            </a:scene3d>
            <a:sp3d extrusionH="176200" prstMaterial="legacyMatte">
              <a:bevelT w="13500" h="13500" prst="angle"/>
              <a:bevelB w="13500" h="13500" prst="angle"/>
              <a:extrusionClr>
                <a:schemeClr val="tx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lgn="ctr"/>
              <a:r>
                <a:rPr lang="de-DE" altLang="de-DE" b="1">
                  <a:solidFill>
                    <a:schemeClr val="tx2"/>
                  </a:solidFill>
                  <a:effectLst/>
                  <a:latin typeface="Tahoma" pitchFamily="34" charset="0"/>
                </a:rPr>
                <a:t>Luftstrom-</a:t>
              </a:r>
              <a:br>
                <a:rPr lang="de-DE" altLang="de-DE" b="1">
                  <a:solidFill>
                    <a:schemeClr val="tx2"/>
                  </a:solidFill>
                  <a:effectLst/>
                  <a:latin typeface="Tahoma" pitchFamily="34" charset="0"/>
                </a:rPr>
              </a:br>
              <a:r>
                <a:rPr lang="de-DE" altLang="de-DE" b="1">
                  <a:solidFill>
                    <a:schemeClr val="tx2"/>
                  </a:solidFill>
                  <a:effectLst/>
                  <a:latin typeface="Tahoma" pitchFamily="34" charset="0"/>
                </a:rPr>
                <a:t>prozess</a:t>
              </a:r>
            </a:p>
          </p:txBody>
        </p:sp>
      </p:grpSp>
      <p:grpSp>
        <p:nvGrpSpPr>
          <p:cNvPr id="117766" name="Group 6"/>
          <p:cNvGrpSpPr>
            <a:grpSpLocks/>
          </p:cNvGrpSpPr>
          <p:nvPr/>
        </p:nvGrpSpPr>
        <p:grpSpPr bwMode="auto">
          <a:xfrm>
            <a:off x="2133600" y="3429000"/>
            <a:ext cx="3276600" cy="1828800"/>
            <a:chOff x="1344" y="2160"/>
            <a:chExt cx="2064" cy="1152"/>
          </a:xfrm>
        </p:grpSpPr>
        <p:sp>
          <p:nvSpPr>
            <p:cNvPr id="117767" name="Oval 7"/>
            <p:cNvSpPr>
              <a:spLocks noChangeArrowheads="1"/>
            </p:cNvSpPr>
            <p:nvPr/>
          </p:nvSpPr>
          <p:spPr bwMode="auto">
            <a:xfrm>
              <a:off x="2592" y="2496"/>
              <a:ext cx="816" cy="816"/>
            </a:xfrm>
            <a:prstGeom prst="ellipse">
              <a:avLst/>
            </a:prstGeom>
            <a:solidFill>
              <a:srgbClr val="00CCFF">
                <a:alpha val="50000"/>
              </a:srgbClr>
            </a:solidFill>
            <a:ln w="9525" cap="sq">
              <a:solidFill>
                <a:srgbClr val="FFCC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17768" name="AutoShape 8" descr="Pergament"/>
            <p:cNvSpPr>
              <a:spLocks noChangeArrowheads="1"/>
            </p:cNvSpPr>
            <p:nvPr/>
          </p:nvSpPr>
          <p:spPr bwMode="auto">
            <a:xfrm flipH="1">
              <a:off x="1344" y="2160"/>
              <a:ext cx="1392" cy="624"/>
            </a:xfrm>
            <a:prstGeom prst="wedgeRectCallout">
              <a:avLst>
                <a:gd name="adj1" fmla="val -45477"/>
                <a:gd name="adj2" fmla="val 69708"/>
              </a:avLst>
            </a:prstGeom>
            <a:blipFill dpi="0" rotWithShape="0">
              <a:blip r:embed="rId4"/>
              <a:srcRect/>
              <a:tile tx="0" ty="0" sx="100000" sy="100000" flip="none" algn="tl"/>
            </a:blipFill>
            <a:ln w="9525" cap="sq">
              <a:miter lim="800000"/>
              <a:headEnd type="none" w="sm" len="sm"/>
              <a:tailEnd type="none" w="sm" len="sm"/>
            </a:ln>
            <a:effectLst/>
            <a:scene3d>
              <a:camera prst="legacyObliqueTopRight"/>
              <a:lightRig rig="legacyFlat3" dir="b"/>
            </a:scene3d>
            <a:sp3d extrusionH="176200" prstMaterial="legacyMatte">
              <a:bevelT w="13500" h="13500" prst="angle"/>
              <a:bevelB w="13500" h="13500" prst="angle"/>
              <a:extrusionClr>
                <a:schemeClr val="tx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lgn="ctr"/>
              <a:r>
                <a:rPr lang="de-DE" altLang="de-DE" b="1">
                  <a:solidFill>
                    <a:schemeClr val="tx2"/>
                  </a:solidFill>
                  <a:effectLst/>
                  <a:latin typeface="Tahoma" pitchFamily="34" charset="0"/>
                </a:rPr>
                <a:t>Phonations-</a:t>
              </a:r>
              <a:br>
                <a:rPr lang="de-DE" altLang="de-DE" b="1">
                  <a:solidFill>
                    <a:schemeClr val="tx2"/>
                  </a:solidFill>
                  <a:effectLst/>
                  <a:latin typeface="Tahoma" pitchFamily="34" charset="0"/>
                </a:rPr>
              </a:br>
              <a:r>
                <a:rPr lang="de-DE" altLang="de-DE" b="1">
                  <a:solidFill>
                    <a:schemeClr val="tx2"/>
                  </a:solidFill>
                  <a:effectLst/>
                  <a:latin typeface="Tahoma" pitchFamily="34" charset="0"/>
                </a:rPr>
                <a:t>prozess</a:t>
              </a:r>
            </a:p>
          </p:txBody>
        </p:sp>
      </p:grpSp>
      <p:grpSp>
        <p:nvGrpSpPr>
          <p:cNvPr id="117769" name="Group 9"/>
          <p:cNvGrpSpPr>
            <a:grpSpLocks/>
          </p:cNvGrpSpPr>
          <p:nvPr/>
        </p:nvGrpSpPr>
        <p:grpSpPr bwMode="auto">
          <a:xfrm>
            <a:off x="5410200" y="1447800"/>
            <a:ext cx="3240088" cy="1752600"/>
            <a:chOff x="3408" y="912"/>
            <a:chExt cx="2041" cy="1104"/>
          </a:xfrm>
        </p:grpSpPr>
        <p:sp>
          <p:nvSpPr>
            <p:cNvPr id="117770" name="Oval 10"/>
            <p:cNvSpPr>
              <a:spLocks noChangeArrowheads="1"/>
            </p:cNvSpPr>
            <p:nvPr/>
          </p:nvSpPr>
          <p:spPr bwMode="auto">
            <a:xfrm>
              <a:off x="3408" y="1200"/>
              <a:ext cx="816" cy="816"/>
            </a:xfrm>
            <a:prstGeom prst="ellipse">
              <a:avLst/>
            </a:prstGeom>
            <a:solidFill>
              <a:srgbClr val="339966">
                <a:alpha val="50000"/>
              </a:srgbClr>
            </a:solidFill>
            <a:ln w="9525" cap="sq">
              <a:solidFill>
                <a:srgbClr val="FFCC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17771" name="AutoShape 11" descr="Pergament"/>
            <p:cNvSpPr>
              <a:spLocks noChangeArrowheads="1"/>
            </p:cNvSpPr>
            <p:nvPr/>
          </p:nvSpPr>
          <p:spPr bwMode="auto">
            <a:xfrm>
              <a:off x="3984" y="912"/>
              <a:ext cx="1465" cy="576"/>
            </a:xfrm>
            <a:prstGeom prst="wedgeRectCallout">
              <a:avLst>
                <a:gd name="adj1" fmla="val -43653"/>
                <a:gd name="adj2" fmla="val 75000"/>
              </a:avLst>
            </a:prstGeom>
            <a:blipFill dpi="0" rotWithShape="0">
              <a:blip r:embed="rId4"/>
              <a:srcRect/>
              <a:tile tx="0" ty="0" sx="100000" sy="100000" flip="none" algn="tl"/>
            </a:blipFill>
            <a:ln w="9525" cap="sq">
              <a:miter lim="800000"/>
              <a:headEnd type="none" w="sm" len="sm"/>
              <a:tailEnd type="none" w="sm" len="sm"/>
            </a:ln>
            <a:effectLst/>
            <a:scene3d>
              <a:camera prst="legacyObliqueTopRight"/>
              <a:lightRig rig="legacyFlat3" dir="b"/>
            </a:scene3d>
            <a:sp3d extrusionH="176200" prstMaterial="legacyMatte">
              <a:bevelT w="13500" h="13500" prst="angle"/>
              <a:bevelB w="13500" h="13500" prst="angle"/>
              <a:extrusionClr>
                <a:schemeClr val="tx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lgn="ctr"/>
              <a:r>
                <a:rPr lang="de-DE" altLang="de-DE" b="1">
                  <a:solidFill>
                    <a:schemeClr val="tx2"/>
                  </a:solidFill>
                  <a:effectLst/>
                  <a:latin typeface="Tahoma" pitchFamily="34" charset="0"/>
                </a:rPr>
                <a:t>Oro-nasaler</a:t>
              </a:r>
            </a:p>
            <a:p>
              <a:pPr algn="ctr"/>
              <a:r>
                <a:rPr lang="de-DE" altLang="de-DE" b="1">
                  <a:solidFill>
                    <a:schemeClr val="tx2"/>
                  </a:solidFill>
                  <a:effectLst/>
                  <a:latin typeface="Tahoma" pitchFamily="34" charset="0"/>
                </a:rPr>
                <a:t>Prozess</a:t>
              </a:r>
            </a:p>
          </p:txBody>
        </p:sp>
      </p:grpSp>
      <p:grpSp>
        <p:nvGrpSpPr>
          <p:cNvPr id="117772" name="Group 12"/>
          <p:cNvGrpSpPr>
            <a:grpSpLocks/>
          </p:cNvGrpSpPr>
          <p:nvPr/>
        </p:nvGrpSpPr>
        <p:grpSpPr bwMode="auto">
          <a:xfrm>
            <a:off x="609600" y="1828800"/>
            <a:ext cx="4800600" cy="1447800"/>
            <a:chOff x="384" y="1152"/>
            <a:chExt cx="3024" cy="912"/>
          </a:xfrm>
        </p:grpSpPr>
        <p:sp>
          <p:nvSpPr>
            <p:cNvPr id="117773" name="Oval 13"/>
            <p:cNvSpPr>
              <a:spLocks noChangeArrowheads="1"/>
            </p:cNvSpPr>
            <p:nvPr/>
          </p:nvSpPr>
          <p:spPr bwMode="auto">
            <a:xfrm>
              <a:off x="1776" y="1344"/>
              <a:ext cx="1632" cy="720"/>
            </a:xfrm>
            <a:prstGeom prst="ellipse">
              <a:avLst/>
            </a:prstGeom>
            <a:solidFill>
              <a:srgbClr val="FFFF00">
                <a:alpha val="50000"/>
              </a:srgbClr>
            </a:solidFill>
            <a:ln w="9525" cap="sq">
              <a:solidFill>
                <a:srgbClr val="FFCC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17774" name="AutoShape 14" descr="Pergament"/>
            <p:cNvSpPr>
              <a:spLocks noChangeArrowheads="1"/>
            </p:cNvSpPr>
            <p:nvPr/>
          </p:nvSpPr>
          <p:spPr bwMode="auto">
            <a:xfrm flipH="1">
              <a:off x="384" y="1152"/>
              <a:ext cx="1584" cy="576"/>
            </a:xfrm>
            <a:prstGeom prst="wedgeRectCallout">
              <a:avLst>
                <a:gd name="adj1" fmla="val -73296"/>
                <a:gd name="adj2" fmla="val 77949"/>
              </a:avLst>
            </a:prstGeom>
            <a:blipFill dpi="0" rotWithShape="0">
              <a:blip r:embed="rId4"/>
              <a:srcRect/>
              <a:tile tx="0" ty="0" sx="100000" sy="100000" flip="none" algn="tl"/>
            </a:blipFill>
            <a:ln w="9525" cap="sq">
              <a:miter lim="800000"/>
              <a:headEnd type="none" w="sm" len="sm"/>
              <a:tailEnd type="none" w="sm" len="sm"/>
            </a:ln>
            <a:effectLst/>
            <a:scene3d>
              <a:camera prst="legacyObliqueTopRight"/>
              <a:lightRig rig="legacyFlat3" dir="b"/>
            </a:scene3d>
            <a:sp3d extrusionH="176200" prstMaterial="legacyMatte">
              <a:bevelT w="13500" h="13500" prst="angle"/>
              <a:bevelB w="13500" h="13500" prst="angle"/>
              <a:extrusionClr>
                <a:schemeClr val="tx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lgn="ctr"/>
              <a:r>
                <a:rPr lang="de-DE" altLang="de-DE" b="1">
                  <a:solidFill>
                    <a:schemeClr val="tx2"/>
                  </a:solidFill>
                  <a:effectLst/>
                  <a:latin typeface="Tahoma" pitchFamily="34" charset="0"/>
                </a:rPr>
                <a:t>Artikulations-</a:t>
              </a:r>
            </a:p>
            <a:p>
              <a:pPr algn="ctr"/>
              <a:r>
                <a:rPr lang="de-DE" altLang="de-DE" b="1">
                  <a:solidFill>
                    <a:schemeClr val="tx2"/>
                  </a:solidFill>
                  <a:effectLst/>
                  <a:latin typeface="Tahoma" pitchFamily="34" charset="0"/>
                </a:rPr>
                <a:t>prozess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wipe(left)">
                                      <p:cBhvr>
                                        <p:cTn id="7" dur="500"/>
                                        <p:tgtEl>
                                          <p:spTgt spid="1177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17766"/>
                                        </p:tgtEl>
                                        <p:attrNameLst>
                                          <p:attrName>style.visibility</p:attrName>
                                        </p:attrNameLst>
                                      </p:cBhvr>
                                      <p:to>
                                        <p:strVal val="visible"/>
                                      </p:to>
                                    </p:set>
                                    <p:animEffect transition="in" filter="wipe(right)">
                                      <p:cBhvr>
                                        <p:cTn id="12" dur="500"/>
                                        <p:tgtEl>
                                          <p:spTgt spid="1177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17769"/>
                                        </p:tgtEl>
                                        <p:attrNameLst>
                                          <p:attrName>style.visibility</p:attrName>
                                        </p:attrNameLst>
                                      </p:cBhvr>
                                      <p:to>
                                        <p:strVal val="visible"/>
                                      </p:to>
                                    </p:set>
                                    <p:animEffect transition="in" filter="wipe(left)">
                                      <p:cBhvr>
                                        <p:cTn id="17" dur="500"/>
                                        <p:tgtEl>
                                          <p:spTgt spid="1177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17772"/>
                                        </p:tgtEl>
                                        <p:attrNameLst>
                                          <p:attrName>style.visibility</p:attrName>
                                        </p:attrNameLst>
                                      </p:cBhvr>
                                      <p:to>
                                        <p:strVal val="visible"/>
                                      </p:to>
                                    </p:set>
                                    <p:animEffect transition="in" filter="wipe(right)">
                                      <p:cBhvr>
                                        <p:cTn id="22" dur="500"/>
                                        <p:tgtEl>
                                          <p:spTgt spid="117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5800" y="609600"/>
            <a:ext cx="8042275" cy="1143000"/>
          </a:xfrm>
        </p:spPr>
        <p:txBody>
          <a:bodyPr/>
          <a:lstStyle/>
          <a:p>
            <a:r>
              <a:rPr lang="de-DE" altLang="de-DE"/>
              <a:t>Fragen zur Konsonantenbeschreibung</a:t>
            </a:r>
          </a:p>
        </p:txBody>
      </p:sp>
      <p:sp>
        <p:nvSpPr>
          <p:cNvPr id="118787" name="Rectangle 3"/>
          <p:cNvSpPr>
            <a:spLocks noGrp="1" noChangeArrowheads="1"/>
          </p:cNvSpPr>
          <p:nvPr>
            <p:ph type="body" idx="1"/>
          </p:nvPr>
        </p:nvSpPr>
        <p:spPr>
          <a:xfrm>
            <a:off x="787400" y="1741488"/>
            <a:ext cx="8051800" cy="4202112"/>
          </a:xfrm>
        </p:spPr>
        <p:txBody>
          <a:bodyPr/>
          <a:lstStyle/>
          <a:p>
            <a:pPr marL="0" indent="0" algn="just">
              <a:buFont typeface="Wingdings 2" pitchFamily="18" charset="2"/>
              <a:buNone/>
            </a:pPr>
            <a:r>
              <a:rPr lang="de-DE" altLang="de-DE">
                <a:cs typeface="Times New Roman" pitchFamily="18" charset="0"/>
              </a:rPr>
              <a:t>Man kann eine für die meisten praktischen Zwecke ausreichende Beschreibung der Bildung von Konsonanten erreichen, wenn man auf der Grundlage der bisher erarbeiteten Prinzipien eine Reihe von Fragen beantwortet.</a:t>
            </a:r>
          </a:p>
          <a:p>
            <a:pPr marL="0" indent="0" algn="just">
              <a:buFont typeface="Wingdings 2" pitchFamily="18" charset="2"/>
              <a:buNone/>
            </a:pPr>
            <a:r>
              <a:rPr lang="de-DE" altLang="de-DE">
                <a:cs typeface="Times New Roman" pitchFamily="18" charset="0"/>
              </a:rPr>
              <a:t>Die Antworten auf diese Fragen werden uns zwar nicht jedes Detail über die fraglichen Konsonanten liefern, jedoch eine meist hinreichend genaue Beschreibung besonders für Zwecke der Phonologie.</a:t>
            </a:r>
            <a:endParaRPr lang="de-DE" altLang="de-DE"/>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box(out)">
                                      <p:cBhvr>
                                        <p:cTn id="7" dur="500"/>
                                        <p:tgtEl>
                                          <p:spTgt spid="118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box(out)">
                                      <p:cBhvr>
                                        <p:cTn id="12" dur="500"/>
                                        <p:tgtEl>
                                          <p:spTgt spid="1187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5800" y="609600"/>
            <a:ext cx="7967663" cy="1143000"/>
          </a:xfrm>
        </p:spPr>
        <p:txBody>
          <a:bodyPr/>
          <a:lstStyle/>
          <a:p>
            <a:r>
              <a:rPr lang="de-DE" altLang="de-DE"/>
              <a:t>Fragen zur Konsonantenbeschreibung</a:t>
            </a:r>
          </a:p>
        </p:txBody>
      </p:sp>
      <p:sp>
        <p:nvSpPr>
          <p:cNvPr id="119811" name="Rectangle 3"/>
          <p:cNvSpPr>
            <a:spLocks noGrp="1" noChangeArrowheads="1"/>
          </p:cNvSpPr>
          <p:nvPr>
            <p:ph type="body" idx="1"/>
          </p:nvPr>
        </p:nvSpPr>
        <p:spPr>
          <a:xfrm>
            <a:off x="685800" y="1981200"/>
            <a:ext cx="8162925" cy="4114800"/>
          </a:xfrm>
        </p:spPr>
        <p:txBody>
          <a:bodyPr/>
          <a:lstStyle/>
          <a:p>
            <a:pPr marL="457200" indent="-457200">
              <a:buFont typeface="Wingdings 2" pitchFamily="18" charset="2"/>
              <a:buAutoNum type="arabicPeriod"/>
            </a:pPr>
            <a:r>
              <a:rPr lang="de-DE" altLang="de-DE"/>
              <a:t>Welcher Luftstromprozess wird verwendet?</a:t>
            </a:r>
          </a:p>
          <a:p>
            <a:pPr marL="457200" indent="-457200">
              <a:buFont typeface="Wingdings 2" pitchFamily="18" charset="2"/>
              <a:buAutoNum type="arabicPeriod"/>
            </a:pPr>
            <a:r>
              <a:rPr lang="de-DE" altLang="de-DE"/>
              <a:t>Welche Richtung hat der Luftstrom?</a:t>
            </a:r>
          </a:p>
          <a:p>
            <a:pPr marL="457200" indent="-457200">
              <a:buFont typeface="Wingdings 2" pitchFamily="18" charset="2"/>
              <a:buAutoNum type="arabicPeriod"/>
            </a:pPr>
            <a:r>
              <a:rPr lang="de-DE" altLang="de-DE"/>
              <a:t>Wie ist die Stellung der Glottis?</a:t>
            </a:r>
          </a:p>
          <a:p>
            <a:pPr marL="457200" indent="-457200">
              <a:buFont typeface="Wingdings 2" pitchFamily="18" charset="2"/>
              <a:buAutoNum type="arabicPeriod"/>
            </a:pPr>
            <a:r>
              <a:rPr lang="de-DE" altLang="de-DE"/>
              <a:t>Wie ist die Stellung des Velums?</a:t>
            </a:r>
          </a:p>
          <a:p>
            <a:pPr marL="457200" indent="-457200">
              <a:buFont typeface="Wingdings 2" pitchFamily="18" charset="2"/>
              <a:buAutoNum type="arabicPeriod"/>
            </a:pPr>
            <a:r>
              <a:rPr lang="de-DE" altLang="de-DE"/>
              <a:t>Was ist der aktive Artikulator?</a:t>
            </a:r>
          </a:p>
          <a:p>
            <a:pPr marL="457200" indent="-457200">
              <a:buFont typeface="Wingdings 2" pitchFamily="18" charset="2"/>
              <a:buAutoNum type="arabicPeriod"/>
            </a:pPr>
            <a:r>
              <a:rPr lang="de-DE" altLang="de-DE"/>
              <a:t>Was ist der passive Artikulator?</a:t>
            </a:r>
          </a:p>
          <a:p>
            <a:pPr marL="457200" indent="-457200">
              <a:buFont typeface="Wingdings 2" pitchFamily="18" charset="2"/>
              <a:buAutoNum type="arabicPeriod"/>
            </a:pPr>
            <a:r>
              <a:rPr lang="de-DE" altLang="de-DE"/>
              <a:t>Was sind Art und Grad der Engebildung?</a:t>
            </a:r>
          </a:p>
          <a:p>
            <a:pPr marL="457200" indent="-457200">
              <a:buFont typeface="Wingdings 2" pitchFamily="18" charset="2"/>
              <a:buAutoNum type="arabicPeriod"/>
            </a:pPr>
            <a:r>
              <a:rPr lang="de-DE" altLang="de-DE"/>
              <a:t>Wie fließt  der Luftstrom im Vokaltrakt?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wipe(left)">
                                      <p:cBhvr>
                                        <p:cTn id="7" dur="5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wipe(left)">
                                      <p:cBhvr>
                                        <p:cTn id="12" dur="500"/>
                                        <p:tgtEl>
                                          <p:spTgt spid="1198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wipe(left)">
                                      <p:cBhvr>
                                        <p:cTn id="17" dur="500"/>
                                        <p:tgtEl>
                                          <p:spTgt spid="1198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9811">
                                            <p:txEl>
                                              <p:pRg st="3" end="3"/>
                                            </p:txEl>
                                          </p:spTgt>
                                        </p:tgtEl>
                                        <p:attrNameLst>
                                          <p:attrName>style.visibility</p:attrName>
                                        </p:attrNameLst>
                                      </p:cBhvr>
                                      <p:to>
                                        <p:strVal val="visible"/>
                                      </p:to>
                                    </p:set>
                                    <p:animEffect transition="in" filter="wipe(left)">
                                      <p:cBhvr>
                                        <p:cTn id="22" dur="500"/>
                                        <p:tgtEl>
                                          <p:spTgt spid="1198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9811">
                                            <p:txEl>
                                              <p:pRg st="4" end="4"/>
                                            </p:txEl>
                                          </p:spTgt>
                                        </p:tgtEl>
                                        <p:attrNameLst>
                                          <p:attrName>style.visibility</p:attrName>
                                        </p:attrNameLst>
                                      </p:cBhvr>
                                      <p:to>
                                        <p:strVal val="visible"/>
                                      </p:to>
                                    </p:set>
                                    <p:animEffect transition="in" filter="wipe(left)">
                                      <p:cBhvr>
                                        <p:cTn id="27" dur="500"/>
                                        <p:tgtEl>
                                          <p:spTgt spid="1198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9811">
                                            <p:txEl>
                                              <p:pRg st="5" end="5"/>
                                            </p:txEl>
                                          </p:spTgt>
                                        </p:tgtEl>
                                        <p:attrNameLst>
                                          <p:attrName>style.visibility</p:attrName>
                                        </p:attrNameLst>
                                      </p:cBhvr>
                                      <p:to>
                                        <p:strVal val="visible"/>
                                      </p:to>
                                    </p:set>
                                    <p:animEffect transition="in" filter="wipe(left)">
                                      <p:cBhvr>
                                        <p:cTn id="32" dur="500"/>
                                        <p:tgtEl>
                                          <p:spTgt spid="1198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9811">
                                            <p:txEl>
                                              <p:pRg st="6" end="6"/>
                                            </p:txEl>
                                          </p:spTgt>
                                        </p:tgtEl>
                                        <p:attrNameLst>
                                          <p:attrName>style.visibility</p:attrName>
                                        </p:attrNameLst>
                                      </p:cBhvr>
                                      <p:to>
                                        <p:strVal val="visible"/>
                                      </p:to>
                                    </p:set>
                                    <p:animEffect transition="in" filter="wipe(left)">
                                      <p:cBhvr>
                                        <p:cTn id="37" dur="500"/>
                                        <p:tgtEl>
                                          <p:spTgt spid="1198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9811">
                                            <p:txEl>
                                              <p:pRg st="7" end="7"/>
                                            </p:txEl>
                                          </p:spTgt>
                                        </p:tgtEl>
                                        <p:attrNameLst>
                                          <p:attrName>style.visibility</p:attrName>
                                        </p:attrNameLst>
                                      </p:cBhvr>
                                      <p:to>
                                        <p:strVal val="visible"/>
                                      </p:to>
                                    </p:set>
                                    <p:animEffect transition="in" filter="wipe(left)">
                                      <p:cBhvr>
                                        <p:cTn id="42" dur="500"/>
                                        <p:tgtEl>
                                          <p:spTgt spid="1198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827088" y="765175"/>
            <a:ext cx="8066087" cy="987425"/>
          </a:xfrm>
        </p:spPr>
        <p:txBody>
          <a:bodyPr/>
          <a:lstStyle/>
          <a:p>
            <a:pPr algn="l"/>
            <a:r>
              <a:rPr lang="de-DE" altLang="de-DE"/>
              <a:t>1. Welcher Luftstromprozess wird verwendet?</a:t>
            </a:r>
          </a:p>
        </p:txBody>
      </p:sp>
      <p:sp>
        <p:nvSpPr>
          <p:cNvPr id="120835" name="Rectangle 3"/>
          <p:cNvSpPr>
            <a:spLocks noGrp="1" noChangeArrowheads="1"/>
          </p:cNvSpPr>
          <p:nvPr>
            <p:ph type="body" idx="1"/>
          </p:nvPr>
        </p:nvSpPr>
        <p:spPr>
          <a:xfrm>
            <a:off x="1401763" y="1752600"/>
            <a:ext cx="7513637" cy="4343400"/>
          </a:xfrm>
        </p:spPr>
        <p:txBody>
          <a:bodyPr/>
          <a:lstStyle/>
          <a:p>
            <a:r>
              <a:rPr lang="de-DE" altLang="de-DE"/>
              <a:t>pulmonisch</a:t>
            </a:r>
          </a:p>
          <a:p>
            <a:r>
              <a:rPr lang="de-DE" altLang="de-DE"/>
              <a:t>glottalisch</a:t>
            </a:r>
          </a:p>
          <a:p>
            <a:r>
              <a:rPr lang="de-DE" altLang="de-DE"/>
              <a:t>velarisch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left)">
                                      <p:cBhvr>
                                        <p:cTn id="7" dur="500"/>
                                        <p:tgtEl>
                                          <p:spTgt spid="120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wipe(left)">
                                      <p:cBhvr>
                                        <p:cTn id="12" dur="500"/>
                                        <p:tgtEl>
                                          <p:spTgt spid="1208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wipe(left)">
                                      <p:cBhvr>
                                        <p:cTn id="17" dur="500"/>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85800" y="609600"/>
            <a:ext cx="7967663" cy="1143000"/>
          </a:xfrm>
        </p:spPr>
        <p:txBody>
          <a:bodyPr/>
          <a:lstStyle/>
          <a:p>
            <a:pPr algn="l"/>
            <a:r>
              <a:rPr lang="de-DE" altLang="de-DE"/>
              <a:t>2. Welche Richtung hat der Luftstrom</a:t>
            </a:r>
          </a:p>
        </p:txBody>
      </p:sp>
      <p:sp>
        <p:nvSpPr>
          <p:cNvPr id="121859" name="Rectangle 3"/>
          <p:cNvSpPr>
            <a:spLocks noGrp="1" noChangeArrowheads="1"/>
          </p:cNvSpPr>
          <p:nvPr>
            <p:ph type="body" idx="1"/>
          </p:nvPr>
        </p:nvSpPr>
        <p:spPr>
          <a:xfrm>
            <a:off x="1389063" y="1752600"/>
            <a:ext cx="7526337" cy="4343400"/>
          </a:xfrm>
        </p:spPr>
        <p:txBody>
          <a:bodyPr/>
          <a:lstStyle/>
          <a:p>
            <a:r>
              <a:rPr lang="de-DE" altLang="de-DE"/>
              <a:t>egressiv</a:t>
            </a:r>
          </a:p>
          <a:p>
            <a:r>
              <a:rPr lang="de-DE" altLang="de-DE"/>
              <a:t>ingressiv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wipe(left)">
                                      <p:cBhvr>
                                        <p:cTn id="7" dur="500"/>
                                        <p:tgtEl>
                                          <p:spTgt spid="121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wipe(left)">
                                      <p:cBhvr>
                                        <p:cTn id="12" dur="500"/>
                                        <p:tgtEl>
                                          <p:spTgt spid="1218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609600"/>
            <a:ext cx="7967663" cy="1143000"/>
          </a:xfrm>
        </p:spPr>
        <p:txBody>
          <a:bodyPr/>
          <a:lstStyle/>
          <a:p>
            <a:pPr algn="l"/>
            <a:r>
              <a:rPr lang="de-DE" altLang="de-DE"/>
              <a:t>3. Wie ist die Stellung der Glottis?</a:t>
            </a:r>
          </a:p>
        </p:txBody>
      </p:sp>
      <p:sp>
        <p:nvSpPr>
          <p:cNvPr id="122883" name="Rectangle 3"/>
          <p:cNvSpPr>
            <a:spLocks noGrp="1" noChangeArrowheads="1"/>
          </p:cNvSpPr>
          <p:nvPr>
            <p:ph type="body" idx="1"/>
          </p:nvPr>
        </p:nvSpPr>
        <p:spPr>
          <a:xfrm>
            <a:off x="1389063" y="1752600"/>
            <a:ext cx="7526337" cy="4343400"/>
          </a:xfrm>
        </p:spPr>
        <p:txBody>
          <a:bodyPr/>
          <a:lstStyle/>
          <a:p>
            <a:pPr>
              <a:tabLst>
                <a:tab pos="3140075" algn="l"/>
              </a:tabLst>
            </a:pPr>
            <a:r>
              <a:rPr lang="de-DE" altLang="de-DE"/>
              <a:t>Atemstellung 	(stimmlos)</a:t>
            </a:r>
          </a:p>
          <a:p>
            <a:pPr>
              <a:tabLst>
                <a:tab pos="3140075" algn="l"/>
              </a:tabLst>
            </a:pPr>
            <a:r>
              <a:rPr lang="de-DE" altLang="de-DE"/>
              <a:t>Stimmstellung 	(stimmhaft)</a:t>
            </a:r>
          </a:p>
          <a:p>
            <a:pPr>
              <a:tabLst>
                <a:tab pos="3140075" algn="l"/>
              </a:tabLst>
            </a:pPr>
            <a:r>
              <a:rPr lang="de-DE" altLang="de-DE"/>
              <a:t>Flüsterstellung 	(geflüstert)</a:t>
            </a:r>
          </a:p>
          <a:p>
            <a:pPr>
              <a:tabLst>
                <a:tab pos="3140075" algn="l"/>
              </a:tabLst>
            </a:pPr>
            <a:r>
              <a:rPr lang="de-DE" altLang="de-DE"/>
              <a:t>Murmelstimme	(behauchte Stimme)</a:t>
            </a:r>
          </a:p>
          <a:p>
            <a:pPr>
              <a:tabLst>
                <a:tab pos="3140075" algn="l"/>
              </a:tabLst>
            </a:pPr>
            <a:r>
              <a:rPr lang="de-DE" altLang="de-DE"/>
              <a:t>Knarrstimme	(laryngalisiert)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left)">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left)">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left)">
                                      <p:cBhvr>
                                        <p:cTn id="22" dur="500"/>
                                        <p:tgtEl>
                                          <p:spTgt spid="1228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3">
                                            <p:txEl>
                                              <p:pRg st="4" end="4"/>
                                            </p:txEl>
                                          </p:spTgt>
                                        </p:tgtEl>
                                        <p:attrNameLst>
                                          <p:attrName>style.visibility</p:attrName>
                                        </p:attrNameLst>
                                      </p:cBhvr>
                                      <p:to>
                                        <p:strVal val="visible"/>
                                      </p:to>
                                    </p:set>
                                    <p:animEffect transition="in" filter="wipe(left)">
                                      <p:cBhvr>
                                        <p:cTn id="27" dur="5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609600"/>
            <a:ext cx="7967663" cy="1143000"/>
          </a:xfrm>
        </p:spPr>
        <p:txBody>
          <a:bodyPr/>
          <a:lstStyle/>
          <a:p>
            <a:pPr algn="l"/>
            <a:r>
              <a:rPr lang="de-DE" altLang="de-DE"/>
              <a:t>4. Wie ist die Stellung des Velums?</a:t>
            </a:r>
          </a:p>
        </p:txBody>
      </p:sp>
      <p:sp>
        <p:nvSpPr>
          <p:cNvPr id="123907" name="Rectangle 3"/>
          <p:cNvSpPr>
            <a:spLocks noGrp="1" noChangeArrowheads="1"/>
          </p:cNvSpPr>
          <p:nvPr>
            <p:ph type="body" idx="1"/>
          </p:nvPr>
        </p:nvSpPr>
        <p:spPr>
          <a:xfrm>
            <a:off x="1452563" y="1752600"/>
            <a:ext cx="7462837" cy="4343400"/>
          </a:xfrm>
        </p:spPr>
        <p:txBody>
          <a:bodyPr/>
          <a:lstStyle/>
          <a:p>
            <a:pPr>
              <a:tabLst>
                <a:tab pos="3140075" algn="l"/>
              </a:tabLst>
            </a:pPr>
            <a:r>
              <a:rPr lang="de-DE" altLang="de-DE"/>
              <a:t>velischer Verschluss (oral)</a:t>
            </a:r>
          </a:p>
          <a:p>
            <a:pPr>
              <a:tabLst>
                <a:tab pos="3140075" algn="l"/>
              </a:tabLst>
            </a:pPr>
            <a:r>
              <a:rPr lang="de-DE" altLang="de-DE"/>
              <a:t>Velum gesenkt	(nasal)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wipe(left)">
                                      <p:cBhvr>
                                        <p:cTn id="7" dur="500"/>
                                        <p:tgtEl>
                                          <p:spTgt spid="1239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wipe(left)">
                                      <p:cBhvr>
                                        <p:cTn id="12" dur="500"/>
                                        <p:tgtEl>
                                          <p:spTgt spid="1239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de-DE" altLang="de-DE"/>
              <a:t>Der oro-nasale Prozess</a:t>
            </a:r>
          </a:p>
        </p:txBody>
      </p:sp>
      <p:sp>
        <p:nvSpPr>
          <p:cNvPr id="105475" name="Rectangle 3"/>
          <p:cNvSpPr>
            <a:spLocks noGrp="1" noChangeArrowheads="1"/>
          </p:cNvSpPr>
          <p:nvPr>
            <p:ph type="body" idx="1"/>
          </p:nvPr>
        </p:nvSpPr>
        <p:spPr/>
        <p:txBody>
          <a:bodyPr/>
          <a:lstStyle/>
          <a:p>
            <a:pPr marL="0" indent="0">
              <a:buFont typeface="Wingdings 2" pitchFamily="18" charset="2"/>
              <a:buNone/>
            </a:pPr>
            <a:r>
              <a:rPr lang="de-DE" altLang="de-DE">
                <a:cs typeface="Times New Roman" pitchFamily="18" charset="0"/>
              </a:rPr>
              <a:t>Der oro-nasale Prozess ist der einfachste der vier Hauptkomponenten des Lautbildungsmechanismus. Das </a:t>
            </a:r>
            <a:r>
              <a:rPr lang="de-DE" altLang="de-DE">
                <a:solidFill>
                  <a:schemeClr val="accent2"/>
                </a:solidFill>
                <a:cs typeface="Times New Roman" pitchFamily="18" charset="0"/>
              </a:rPr>
              <a:t>Velum</a:t>
            </a:r>
            <a:r>
              <a:rPr lang="de-DE" altLang="de-DE">
                <a:cs typeface="Times New Roman" pitchFamily="18" charset="0"/>
              </a:rPr>
              <a:t> (der weiche Gaumen) fungiert wie ein Ventil, das Rachen- und Mundhöhle mit der Nasenhöhle als </a:t>
            </a:r>
            <a:r>
              <a:rPr lang="de-DE" altLang="de-DE">
                <a:solidFill>
                  <a:schemeClr val="accent2"/>
                </a:solidFill>
                <a:cs typeface="Times New Roman" pitchFamily="18" charset="0"/>
              </a:rPr>
              <a:t>Resonanzräume</a:t>
            </a:r>
            <a:r>
              <a:rPr lang="de-DE" altLang="de-DE">
                <a:cs typeface="Times New Roman" pitchFamily="18" charset="0"/>
              </a:rPr>
              <a:t> verbindet:</a:t>
            </a:r>
          </a:p>
          <a:p>
            <a:pPr marL="758825" lvl="1"/>
            <a:r>
              <a:rPr lang="de-DE" altLang="de-DE">
                <a:cs typeface="Times New Roman" pitchFamily="18" charset="0"/>
              </a:rPr>
              <a:t>Das Velum kann angehoben werden, so dass es einen Verschluss im oberen Rachenraum bildet (</a:t>
            </a:r>
            <a:r>
              <a:rPr lang="de-DE" altLang="de-DE">
                <a:solidFill>
                  <a:schemeClr val="accent2"/>
                </a:solidFill>
                <a:cs typeface="Times New Roman" pitchFamily="18" charset="0"/>
              </a:rPr>
              <a:t>velischer Verschluss</a:t>
            </a:r>
            <a:r>
              <a:rPr lang="de-DE" altLang="de-DE">
                <a:cs typeface="Times New Roman" pitchFamily="18" charset="0"/>
              </a:rPr>
              <a:t>). </a:t>
            </a:r>
          </a:p>
          <a:p>
            <a:pPr marL="758825" lvl="1"/>
            <a:r>
              <a:rPr lang="de-DE" altLang="de-DE">
                <a:cs typeface="Times New Roman" pitchFamily="18" charset="0"/>
              </a:rPr>
              <a:t>Er kann gesenkt werden andererseits, so dass die Luft durch die Nase entweichen kann. </a:t>
            </a:r>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2"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61fe2986e83edfcea6e6f754def8c8fbe9d58"/>
</p:tagLst>
</file>

<file path=ppt/theme/theme1.xml><?xml version="1.0" encoding="utf-8"?>
<a:theme xmlns:a="http://schemas.openxmlformats.org/drawingml/2006/main" name="Transkription">
  <a:themeElements>
    <a:clrScheme name="">
      <a:dk1>
        <a:srgbClr val="000000"/>
      </a:dk1>
      <a:lt1>
        <a:srgbClr val="FFFFFF"/>
      </a:lt1>
      <a:dk2>
        <a:srgbClr val="660033"/>
      </a:dk2>
      <a:lt2>
        <a:srgbClr val="969696"/>
      </a:lt2>
      <a:accent1>
        <a:srgbClr val="FFFFFF"/>
      </a:accent1>
      <a:accent2>
        <a:srgbClr val="CC3300"/>
      </a:accent2>
      <a:accent3>
        <a:srgbClr val="FFFFFF"/>
      </a:accent3>
      <a:accent4>
        <a:srgbClr val="000000"/>
      </a:accent4>
      <a:accent5>
        <a:srgbClr val="FFFFFF"/>
      </a:accent5>
      <a:accent6>
        <a:srgbClr val="B92D00"/>
      </a:accent6>
      <a:hlink>
        <a:srgbClr val="FF3300"/>
      </a:hlink>
      <a:folHlink>
        <a:srgbClr val="FF7C80"/>
      </a:folHlink>
    </a:clrScheme>
    <a:fontScheme name="Transkriptio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Transkrip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Transkrip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Transkrip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Phonetik</Template>
  <TotalTime>0</TotalTime>
  <Words>805</Words>
  <Application>Microsoft Office PowerPoint</Application>
  <PresentationFormat>Bildschirmpräsentation (4:3)</PresentationFormat>
  <Paragraphs>95</Paragraphs>
  <Slides>19</Slides>
  <Notes>19</Notes>
  <HiddenSlides>1</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9" baseType="lpstr">
      <vt:lpstr>Times New Roman</vt:lpstr>
      <vt:lpstr>Tahoma</vt:lpstr>
      <vt:lpstr>Wingdings 2</vt:lpstr>
      <vt:lpstr>Wingdings 3</vt:lpstr>
      <vt:lpstr>Wingdings</vt:lpstr>
      <vt:lpstr>SILDoulos IPA93</vt:lpstr>
      <vt:lpstr>SILSophia IPA93</vt:lpstr>
      <vt:lpstr>Symbol</vt:lpstr>
      <vt:lpstr>Transkription</vt:lpstr>
      <vt:lpstr>Corel PHOTO-PAINT 9.0 Image</vt:lpstr>
      <vt:lpstr>Einführung in die  Phonetik und Phonologie</vt:lpstr>
      <vt:lpstr>PowerPoint-Präsentation</vt:lpstr>
      <vt:lpstr>Fragen zur Konsonantenbeschreibung</vt:lpstr>
      <vt:lpstr>Fragen zur Konsonantenbeschreibung</vt:lpstr>
      <vt:lpstr>1. Welcher Luftstromprozess wird verwendet?</vt:lpstr>
      <vt:lpstr>2. Welche Richtung hat der Luftstrom</vt:lpstr>
      <vt:lpstr>3. Wie ist die Stellung der Glottis?</vt:lpstr>
      <vt:lpstr>4. Wie ist die Stellung des Velums?</vt:lpstr>
      <vt:lpstr>Der oro-nasale Prozess</vt:lpstr>
      <vt:lpstr>Orale und Nasale Resonanzräume</vt:lpstr>
      <vt:lpstr>Orale vs. nasale Laute</vt:lpstr>
      <vt:lpstr>Nasale vs. Plosive – Nasalierung </vt:lpstr>
      <vt:lpstr>Nasale und Nasalvokale</vt:lpstr>
      <vt:lpstr>Artikulatorische Verwandtschaft</vt:lpstr>
      <vt:lpstr>dentaler Plosiv</vt:lpstr>
      <vt:lpstr>dentaler Nasal</vt:lpstr>
      <vt:lpstr>Historische Lautveränderung</vt:lpstr>
      <vt:lpstr>/mb/: Phase 1</vt:lpstr>
      <vt:lpstr>/mb/: Phase 2</vt:lpstr>
    </vt:vector>
  </TitlesOfParts>
  <Company>Universität Bremen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Phonetik und Phonologie 6</dc:title>
  <dc:subject>Oro-Nasaler Prozess</dc:subject>
  <dc:creator>Karl Heinz Wagner</dc:creator>
  <cp:lastModifiedBy>Karl Heinz Wagner</cp:lastModifiedBy>
  <cp:revision>55</cp:revision>
  <dcterms:created xsi:type="dcterms:W3CDTF">1999-04-14T06:21:57Z</dcterms:created>
  <dcterms:modified xsi:type="dcterms:W3CDTF">2016-01-06T19:32:59Z</dcterms:modified>
</cp:coreProperties>
</file>