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49"/>
  </p:notesMasterIdLst>
  <p:handoutMasterIdLst>
    <p:handoutMasterId r:id="rId50"/>
  </p:handoutMasterIdLst>
  <p:sldIdLst>
    <p:sldId id="256" r:id="rId2"/>
    <p:sldId id="386" r:id="rId3"/>
    <p:sldId id="387" r:id="rId4"/>
    <p:sldId id="388" r:id="rId5"/>
    <p:sldId id="389" r:id="rId6"/>
    <p:sldId id="390" r:id="rId7"/>
    <p:sldId id="391" r:id="rId8"/>
    <p:sldId id="392" r:id="rId9"/>
    <p:sldId id="393" r:id="rId10"/>
    <p:sldId id="394" r:id="rId11"/>
    <p:sldId id="395" r:id="rId12"/>
    <p:sldId id="396" r:id="rId13"/>
    <p:sldId id="397" r:id="rId14"/>
    <p:sldId id="398" r:id="rId15"/>
    <p:sldId id="399" r:id="rId16"/>
    <p:sldId id="400" r:id="rId17"/>
    <p:sldId id="432" r:id="rId18"/>
    <p:sldId id="401" r:id="rId19"/>
    <p:sldId id="402" r:id="rId20"/>
    <p:sldId id="408" r:id="rId21"/>
    <p:sldId id="403" r:id="rId22"/>
    <p:sldId id="409" r:id="rId23"/>
    <p:sldId id="404" r:id="rId24"/>
    <p:sldId id="405" r:id="rId25"/>
    <p:sldId id="406" r:id="rId26"/>
    <p:sldId id="407" r:id="rId27"/>
    <p:sldId id="410" r:id="rId28"/>
    <p:sldId id="411" r:id="rId29"/>
    <p:sldId id="412" r:id="rId30"/>
    <p:sldId id="413" r:id="rId31"/>
    <p:sldId id="414" r:id="rId32"/>
    <p:sldId id="415" r:id="rId33"/>
    <p:sldId id="416" r:id="rId34"/>
    <p:sldId id="417" r:id="rId35"/>
    <p:sldId id="418" r:id="rId36"/>
    <p:sldId id="419" r:id="rId37"/>
    <p:sldId id="420" r:id="rId38"/>
    <p:sldId id="421" r:id="rId39"/>
    <p:sldId id="422" r:id="rId40"/>
    <p:sldId id="423" r:id="rId41"/>
    <p:sldId id="425" r:id="rId42"/>
    <p:sldId id="426" r:id="rId43"/>
    <p:sldId id="427" r:id="rId44"/>
    <p:sldId id="428" r:id="rId45"/>
    <p:sldId id="429" r:id="rId46"/>
    <p:sldId id="430" r:id="rId47"/>
    <p:sldId id="431" r:id="rId48"/>
  </p:sldIdLst>
  <p:sldSz cx="9144000" cy="6858000" type="screen4x3"/>
  <p:notesSz cx="6746875" cy="9913938"/>
  <p:custDataLst>
    <p:tags r:id="rId51"/>
  </p:custDataLst>
  <p:defaultTextStyle>
    <a:defPPr>
      <a:defRPr lang="en-US"/>
    </a:defPPr>
    <a:lvl1pPr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99"/>
    <a:srgbClr val="FFFEA8"/>
    <a:srgbClr val="FFFFCC"/>
    <a:srgbClr val="CC3300"/>
    <a:srgbClr val="FFCC99"/>
    <a:srgbClr val="0066FF"/>
    <a:srgbClr val="008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613" autoAdjust="0"/>
  </p:normalViewPr>
  <p:slideViewPr>
    <p:cSldViewPr>
      <p:cViewPr>
        <p:scale>
          <a:sx n="140" d="100"/>
          <a:sy n="140" d="100"/>
        </p:scale>
        <p:origin x="-684" y="3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54"/>
    </p:cViewPr>
  </p:sorterViewPr>
  <p:notesViewPr>
    <p:cSldViewPr>
      <p:cViewPr varScale="1">
        <p:scale>
          <a:sx n="57" d="100"/>
          <a:sy n="57" d="100"/>
        </p:scale>
        <p:origin x="-2190" y="-84"/>
      </p:cViewPr>
      <p:guideLst>
        <p:guide orient="horz" pos="3122"/>
        <p:guide pos="212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l">
              <a:defRPr kumimoji="0" sz="1200">
                <a:effectLst/>
              </a:defRPr>
            </a:lvl1pPr>
          </a:lstStyle>
          <a:p>
            <a:r>
              <a:rPr lang="de-DE" altLang="de-DE"/>
              <a:t>Karl Heinz Wagner</a:t>
            </a:r>
          </a:p>
        </p:txBody>
      </p:sp>
      <p:sp>
        <p:nvSpPr>
          <p:cNvPr id="17411" name="Rectangle 3"/>
          <p:cNvSpPr>
            <a:spLocks noGrp="1" noChangeArrowheads="1"/>
          </p:cNvSpPr>
          <p:nvPr>
            <p:ph type="dt" sz="quarter" idx="1"/>
          </p:nvPr>
        </p:nvSpPr>
        <p:spPr bwMode="auto">
          <a:xfrm>
            <a:off x="3822700" y="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effectLst/>
              </a:defRPr>
            </a:lvl1pPr>
          </a:lstStyle>
          <a:p>
            <a:fld id="{48E96CE1-89BA-4DAA-97F5-7E70320B7491}" type="datetime1">
              <a:rPr lang="de-DE" altLang="de-DE"/>
              <a:pPr/>
              <a:t>06.01.2016</a:t>
            </a:fld>
            <a:endParaRPr lang="de-DE" altLang="de-DE"/>
          </a:p>
        </p:txBody>
      </p:sp>
      <p:sp>
        <p:nvSpPr>
          <p:cNvPr id="17412" name="Rectangle 4"/>
          <p:cNvSpPr>
            <a:spLocks noGrp="1" noChangeArrowheads="1"/>
          </p:cNvSpPr>
          <p:nvPr>
            <p:ph type="ftr" sz="quarter" idx="2"/>
          </p:nvPr>
        </p:nvSpPr>
        <p:spPr bwMode="auto">
          <a:xfrm>
            <a:off x="0" y="9418638"/>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l">
              <a:defRPr kumimoji="0" sz="1200">
                <a:effectLst/>
              </a:defRPr>
            </a:lvl1pPr>
          </a:lstStyle>
          <a:p>
            <a:r>
              <a:rPr lang="de-DE" altLang="de-DE"/>
              <a:t>Phonologie Phonologische Analyse</a:t>
            </a:r>
          </a:p>
        </p:txBody>
      </p:sp>
      <p:sp>
        <p:nvSpPr>
          <p:cNvPr id="17413" name="Rectangle 5"/>
          <p:cNvSpPr>
            <a:spLocks noGrp="1" noChangeArrowheads="1"/>
          </p:cNvSpPr>
          <p:nvPr>
            <p:ph type="sldNum" sz="quarter" idx="3"/>
          </p:nvPr>
        </p:nvSpPr>
        <p:spPr bwMode="auto">
          <a:xfrm>
            <a:off x="3822700" y="9418638"/>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effectLst/>
              </a:defRPr>
            </a:lvl1pPr>
          </a:lstStyle>
          <a:p>
            <a:fld id="{2DFDCBB9-1F00-448C-8B3A-3DE09DE1EA1D}" type="slidenum">
              <a:rPr lang="de-DE" altLang="de-DE"/>
              <a:pPr/>
              <a:t>‹Nr.›</a:t>
            </a:fld>
            <a:endParaRPr lang="de-DE" altLang="de-DE"/>
          </a:p>
        </p:txBody>
      </p:sp>
    </p:spTree>
    <p:extLst>
      <p:ext uri="{BB962C8B-B14F-4D97-AF65-F5344CB8AC3E}">
        <p14:creationId xmlns:p14="http://schemas.microsoft.com/office/powerpoint/2010/main" val="1814627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effectLst/>
              </a:defRPr>
            </a:lvl1pPr>
          </a:lstStyle>
          <a:p>
            <a:endParaRPr lang="de-DE" altLang="de-DE"/>
          </a:p>
        </p:txBody>
      </p:sp>
      <p:sp>
        <p:nvSpPr>
          <p:cNvPr id="335875" name="Rectangle 3"/>
          <p:cNvSpPr>
            <a:spLocks noGrp="1" noChangeArrowheads="1"/>
          </p:cNvSpPr>
          <p:nvPr>
            <p:ph type="dt" idx="1"/>
          </p:nvPr>
        </p:nvSpPr>
        <p:spPr bwMode="auto">
          <a:xfrm>
            <a:off x="3821113" y="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ffectLst/>
              </a:defRPr>
            </a:lvl1pPr>
          </a:lstStyle>
          <a:p>
            <a:endParaRPr lang="de-DE" altLang="de-DE"/>
          </a:p>
        </p:txBody>
      </p:sp>
      <p:sp>
        <p:nvSpPr>
          <p:cNvPr id="335876" name="Rectangle 4"/>
          <p:cNvSpPr>
            <a:spLocks noRot="1" noChangeArrowheads="1" noTextEdit="1"/>
          </p:cNvSpPr>
          <p:nvPr>
            <p:ph type="sldImg" idx="2"/>
          </p:nvPr>
        </p:nvSpPr>
        <p:spPr bwMode="auto">
          <a:xfrm>
            <a:off x="895350" y="742950"/>
            <a:ext cx="4956175" cy="3717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5877" name="Rectangle 5"/>
          <p:cNvSpPr>
            <a:spLocks noGrp="1" noChangeArrowheads="1"/>
          </p:cNvSpPr>
          <p:nvPr>
            <p:ph type="body" sz="quarter" idx="3"/>
          </p:nvPr>
        </p:nvSpPr>
        <p:spPr bwMode="auto">
          <a:xfrm>
            <a:off x="674688" y="4708525"/>
            <a:ext cx="5397500"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35878" name="Rectangle 6"/>
          <p:cNvSpPr>
            <a:spLocks noGrp="1" noChangeArrowheads="1"/>
          </p:cNvSpPr>
          <p:nvPr>
            <p:ph type="ftr" sz="quarter" idx="4"/>
          </p:nvPr>
        </p:nvSpPr>
        <p:spPr bwMode="auto">
          <a:xfrm>
            <a:off x="0" y="941705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effectLst/>
              </a:defRPr>
            </a:lvl1pPr>
          </a:lstStyle>
          <a:p>
            <a:endParaRPr lang="de-DE" altLang="de-DE"/>
          </a:p>
        </p:txBody>
      </p:sp>
      <p:sp>
        <p:nvSpPr>
          <p:cNvPr id="335879" name="Rectangle 7"/>
          <p:cNvSpPr>
            <a:spLocks noGrp="1" noChangeArrowheads="1"/>
          </p:cNvSpPr>
          <p:nvPr>
            <p:ph type="sldNum" sz="quarter" idx="5"/>
          </p:nvPr>
        </p:nvSpPr>
        <p:spPr bwMode="auto">
          <a:xfrm>
            <a:off x="3821113" y="941705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defRPr>
            </a:lvl1pPr>
          </a:lstStyle>
          <a:p>
            <a:fld id="{D947C823-17FF-41DC-B510-75DAC3C78A73}" type="slidenum">
              <a:rPr lang="de-DE" altLang="de-DE"/>
              <a:pPr/>
              <a:t>‹Nr.›</a:t>
            </a:fld>
            <a:endParaRPr lang="de-DE" altLang="de-DE"/>
          </a:p>
        </p:txBody>
      </p:sp>
    </p:spTree>
    <p:extLst>
      <p:ext uri="{BB962C8B-B14F-4D97-AF65-F5344CB8AC3E}">
        <p14:creationId xmlns:p14="http://schemas.microsoft.com/office/powerpoint/2010/main" val="28646285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6E27C8-AA52-4BED-B12E-6D51E74C7901}" type="slidenum">
              <a:rPr lang="de-DE" altLang="de-DE"/>
              <a:pPr/>
              <a:t>1</a:t>
            </a:fld>
            <a:endParaRPr lang="de-DE" altLang="de-DE"/>
          </a:p>
        </p:txBody>
      </p:sp>
      <p:sp>
        <p:nvSpPr>
          <p:cNvPr id="336898" name="Rectangle 2"/>
          <p:cNvSpPr>
            <a:spLocks noRot="1" noChangeArrowheads="1" noTextEdit="1"/>
          </p:cNvSpPr>
          <p:nvPr>
            <p:ph type="sldImg"/>
          </p:nvPr>
        </p:nvSpPr>
        <p:spPr>
          <a:ln/>
        </p:spPr>
      </p:sp>
      <p:sp>
        <p:nvSpPr>
          <p:cNvPr id="33689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FFCEB8-64AE-409C-8080-E4D6854450C6}" type="slidenum">
              <a:rPr lang="de-DE" altLang="de-DE"/>
              <a:pPr/>
              <a:t>10</a:t>
            </a:fld>
            <a:endParaRPr lang="de-DE" altLang="de-DE"/>
          </a:p>
        </p:txBody>
      </p:sp>
      <p:sp>
        <p:nvSpPr>
          <p:cNvPr id="346114" name="Rectangle 2"/>
          <p:cNvSpPr>
            <a:spLocks noRot="1" noChangeArrowheads="1" noTextEdit="1"/>
          </p:cNvSpPr>
          <p:nvPr>
            <p:ph type="sldImg"/>
          </p:nvPr>
        </p:nvSpPr>
        <p:spPr>
          <a:ln/>
        </p:spPr>
      </p:sp>
      <p:sp>
        <p:nvSpPr>
          <p:cNvPr id="34611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0BDD0E-230F-4205-A221-ECEFBA1A39E0}" type="slidenum">
              <a:rPr lang="de-DE" altLang="de-DE"/>
              <a:pPr/>
              <a:t>11</a:t>
            </a:fld>
            <a:endParaRPr lang="de-DE" altLang="de-DE"/>
          </a:p>
        </p:txBody>
      </p:sp>
      <p:sp>
        <p:nvSpPr>
          <p:cNvPr id="347138" name="Rectangle 2"/>
          <p:cNvSpPr>
            <a:spLocks noRot="1" noChangeArrowheads="1" noTextEdit="1"/>
          </p:cNvSpPr>
          <p:nvPr>
            <p:ph type="sldImg"/>
          </p:nvPr>
        </p:nvSpPr>
        <p:spPr>
          <a:ln/>
        </p:spPr>
      </p:sp>
      <p:sp>
        <p:nvSpPr>
          <p:cNvPr id="34713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8E2C80-E95C-4B3F-B604-947E9E3E0DBF}" type="slidenum">
              <a:rPr lang="de-DE" altLang="de-DE"/>
              <a:pPr/>
              <a:t>12</a:t>
            </a:fld>
            <a:endParaRPr lang="de-DE" altLang="de-DE"/>
          </a:p>
        </p:txBody>
      </p:sp>
      <p:sp>
        <p:nvSpPr>
          <p:cNvPr id="348162" name="Rectangle 2"/>
          <p:cNvSpPr>
            <a:spLocks noRot="1" noChangeArrowheads="1" noTextEdit="1"/>
          </p:cNvSpPr>
          <p:nvPr>
            <p:ph type="sldImg"/>
          </p:nvPr>
        </p:nvSpPr>
        <p:spPr>
          <a:ln/>
        </p:spPr>
      </p:sp>
      <p:sp>
        <p:nvSpPr>
          <p:cNvPr id="34816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A060A2-B1E5-4543-BC51-047F640C9A92}" type="slidenum">
              <a:rPr lang="de-DE" altLang="de-DE"/>
              <a:pPr/>
              <a:t>13</a:t>
            </a:fld>
            <a:endParaRPr lang="de-DE" altLang="de-DE"/>
          </a:p>
        </p:txBody>
      </p:sp>
      <p:sp>
        <p:nvSpPr>
          <p:cNvPr id="349186" name="Rectangle 2"/>
          <p:cNvSpPr>
            <a:spLocks noRot="1" noChangeArrowheads="1" noTextEdit="1"/>
          </p:cNvSpPr>
          <p:nvPr>
            <p:ph type="sldImg"/>
          </p:nvPr>
        </p:nvSpPr>
        <p:spPr>
          <a:ln/>
        </p:spPr>
      </p:sp>
      <p:sp>
        <p:nvSpPr>
          <p:cNvPr id="34918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F4730E-345F-4137-AC26-A4AE217E0C09}" type="slidenum">
              <a:rPr lang="de-DE" altLang="de-DE"/>
              <a:pPr/>
              <a:t>14</a:t>
            </a:fld>
            <a:endParaRPr lang="de-DE" altLang="de-DE"/>
          </a:p>
        </p:txBody>
      </p:sp>
      <p:sp>
        <p:nvSpPr>
          <p:cNvPr id="350210" name="Rectangle 2"/>
          <p:cNvSpPr>
            <a:spLocks noRot="1" noChangeArrowheads="1" noTextEdit="1"/>
          </p:cNvSpPr>
          <p:nvPr>
            <p:ph type="sldImg"/>
          </p:nvPr>
        </p:nvSpPr>
        <p:spPr>
          <a:ln/>
        </p:spPr>
      </p:sp>
      <p:sp>
        <p:nvSpPr>
          <p:cNvPr id="35021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14B1A6-79D2-41FC-9223-14F70C0BAB5F}" type="slidenum">
              <a:rPr lang="de-DE" altLang="de-DE"/>
              <a:pPr/>
              <a:t>15</a:t>
            </a:fld>
            <a:endParaRPr lang="de-DE" altLang="de-DE"/>
          </a:p>
        </p:txBody>
      </p:sp>
      <p:sp>
        <p:nvSpPr>
          <p:cNvPr id="351234" name="Rectangle 2"/>
          <p:cNvSpPr>
            <a:spLocks noRo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C9D1F2-E568-4FB0-A170-580AB4E81508}" type="slidenum">
              <a:rPr lang="de-DE" altLang="de-DE"/>
              <a:pPr/>
              <a:t>16</a:t>
            </a:fld>
            <a:endParaRPr lang="de-DE" altLang="de-DE"/>
          </a:p>
        </p:txBody>
      </p:sp>
      <p:sp>
        <p:nvSpPr>
          <p:cNvPr id="352258" name="Rectangle 2"/>
          <p:cNvSpPr>
            <a:spLocks noRot="1" noChangeArrowheads="1" noTextEdit="1"/>
          </p:cNvSpPr>
          <p:nvPr>
            <p:ph type="sldImg"/>
          </p:nvPr>
        </p:nvSpPr>
        <p:spPr>
          <a:ln/>
        </p:spPr>
      </p:sp>
      <p:sp>
        <p:nvSpPr>
          <p:cNvPr id="35225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2E1CCF-4724-4C4E-9121-6C7090A5F8AA}" type="slidenum">
              <a:rPr lang="de-DE" altLang="de-DE"/>
              <a:pPr/>
              <a:t>17</a:t>
            </a:fld>
            <a:endParaRPr lang="de-DE" altLang="de-DE"/>
          </a:p>
        </p:txBody>
      </p:sp>
      <p:sp>
        <p:nvSpPr>
          <p:cNvPr id="385026" name="Rectangle 2"/>
          <p:cNvSpPr>
            <a:spLocks noRot="1" noChangeArrowheads="1" noTextEdit="1"/>
          </p:cNvSpPr>
          <p:nvPr>
            <p:ph type="sldImg"/>
          </p:nvPr>
        </p:nvSpPr>
        <p:spPr>
          <a:ln/>
        </p:spPr>
      </p:sp>
      <p:sp>
        <p:nvSpPr>
          <p:cNvPr id="38502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0F3A91-20D4-4CCC-8F4F-C5AA4CFA0E89}" type="slidenum">
              <a:rPr lang="de-DE" altLang="de-DE"/>
              <a:pPr/>
              <a:t>18</a:t>
            </a:fld>
            <a:endParaRPr lang="de-DE" altLang="de-DE"/>
          </a:p>
        </p:txBody>
      </p:sp>
      <p:sp>
        <p:nvSpPr>
          <p:cNvPr id="353282" name="Rectangle 2"/>
          <p:cNvSpPr>
            <a:spLocks noRot="1" noChangeArrowheads="1" noTextEdit="1"/>
          </p:cNvSpPr>
          <p:nvPr>
            <p:ph type="sldImg"/>
          </p:nvPr>
        </p:nvSpPr>
        <p:spPr>
          <a:ln/>
        </p:spPr>
      </p:sp>
      <p:sp>
        <p:nvSpPr>
          <p:cNvPr id="35328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C5C736-A1E2-409D-BE5B-AC91CC877361}" type="slidenum">
              <a:rPr lang="de-DE" altLang="de-DE"/>
              <a:pPr/>
              <a:t>19</a:t>
            </a:fld>
            <a:endParaRPr lang="de-DE" altLang="de-DE"/>
          </a:p>
        </p:txBody>
      </p:sp>
      <p:sp>
        <p:nvSpPr>
          <p:cNvPr id="354306" name="Rectangle 2"/>
          <p:cNvSpPr>
            <a:spLocks noRot="1" noChangeArrowheads="1" noTextEdit="1"/>
          </p:cNvSpPr>
          <p:nvPr>
            <p:ph type="sldImg"/>
          </p:nvPr>
        </p:nvSpPr>
        <p:spPr>
          <a:ln/>
        </p:spPr>
      </p:sp>
      <p:sp>
        <p:nvSpPr>
          <p:cNvPr id="35430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C4E580-196D-49EA-ACC2-F9C2FF2CE779}" type="slidenum">
              <a:rPr lang="de-DE" altLang="de-DE"/>
              <a:pPr/>
              <a:t>2</a:t>
            </a:fld>
            <a:endParaRPr lang="de-DE" altLang="de-DE"/>
          </a:p>
        </p:txBody>
      </p:sp>
      <p:sp>
        <p:nvSpPr>
          <p:cNvPr id="337922" name="Rectangle 2"/>
          <p:cNvSpPr>
            <a:spLocks noRot="1" noChangeArrowheads="1" noTextEdit="1"/>
          </p:cNvSpPr>
          <p:nvPr>
            <p:ph type="sldImg"/>
          </p:nvPr>
        </p:nvSpPr>
        <p:spPr>
          <a:ln/>
        </p:spPr>
      </p:sp>
      <p:sp>
        <p:nvSpPr>
          <p:cNvPr id="33792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17BDCB-029E-49F5-AAB1-B29B57CF157F}" type="slidenum">
              <a:rPr lang="de-DE" altLang="de-DE"/>
              <a:pPr/>
              <a:t>20</a:t>
            </a:fld>
            <a:endParaRPr lang="de-DE" altLang="de-DE"/>
          </a:p>
        </p:txBody>
      </p:sp>
      <p:sp>
        <p:nvSpPr>
          <p:cNvPr id="355330" name="Rectangle 2"/>
          <p:cNvSpPr>
            <a:spLocks noRot="1" noChangeArrowheads="1" noTextEdit="1"/>
          </p:cNvSpPr>
          <p:nvPr>
            <p:ph type="sldImg"/>
          </p:nvPr>
        </p:nvSpPr>
        <p:spPr>
          <a:ln/>
        </p:spPr>
      </p:sp>
      <p:sp>
        <p:nvSpPr>
          <p:cNvPr id="355331"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B1A106-06F1-47E7-8936-56450E02F027}" type="slidenum">
              <a:rPr lang="de-DE" altLang="de-DE"/>
              <a:pPr/>
              <a:t>21</a:t>
            </a:fld>
            <a:endParaRPr lang="de-DE" altLang="de-DE"/>
          </a:p>
        </p:txBody>
      </p:sp>
      <p:sp>
        <p:nvSpPr>
          <p:cNvPr id="356354" name="Rectangle 2"/>
          <p:cNvSpPr>
            <a:spLocks noRot="1" noChangeArrowheads="1" noTextEdit="1"/>
          </p:cNvSpPr>
          <p:nvPr>
            <p:ph type="sldImg"/>
          </p:nvPr>
        </p:nvSpPr>
        <p:spPr>
          <a:ln/>
        </p:spPr>
      </p:sp>
      <p:sp>
        <p:nvSpPr>
          <p:cNvPr id="35635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780AA5-ACEA-4413-B1E9-7C0E302170E7}" type="slidenum">
              <a:rPr lang="de-DE" altLang="de-DE"/>
              <a:pPr/>
              <a:t>22</a:t>
            </a:fld>
            <a:endParaRPr lang="de-DE" altLang="de-DE"/>
          </a:p>
        </p:txBody>
      </p:sp>
      <p:sp>
        <p:nvSpPr>
          <p:cNvPr id="357378" name="Rectangle 2"/>
          <p:cNvSpPr>
            <a:spLocks noRot="1" noChangeArrowheads="1" noTextEdit="1"/>
          </p:cNvSpPr>
          <p:nvPr>
            <p:ph type="sldImg"/>
          </p:nvPr>
        </p:nvSpPr>
        <p:spPr>
          <a:ln/>
        </p:spPr>
      </p:sp>
      <p:sp>
        <p:nvSpPr>
          <p:cNvPr id="35737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EBECDB-08F8-4083-B304-ADA4E8FCC677}" type="slidenum">
              <a:rPr lang="de-DE" altLang="de-DE"/>
              <a:pPr/>
              <a:t>23</a:t>
            </a:fld>
            <a:endParaRPr lang="de-DE" altLang="de-DE"/>
          </a:p>
        </p:txBody>
      </p:sp>
      <p:sp>
        <p:nvSpPr>
          <p:cNvPr id="358402" name="Rectangle 2"/>
          <p:cNvSpPr>
            <a:spLocks noRo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BC3208-EC82-437C-9738-55FDCE790972}" type="slidenum">
              <a:rPr lang="de-DE" altLang="de-DE"/>
              <a:pPr/>
              <a:t>24</a:t>
            </a:fld>
            <a:endParaRPr lang="de-DE" altLang="de-DE"/>
          </a:p>
        </p:txBody>
      </p:sp>
      <p:sp>
        <p:nvSpPr>
          <p:cNvPr id="359426" name="Rectangle 2"/>
          <p:cNvSpPr>
            <a:spLocks noRot="1" noChangeArrowheads="1" noTextEdit="1"/>
          </p:cNvSpPr>
          <p:nvPr>
            <p:ph type="sldImg"/>
          </p:nvPr>
        </p:nvSpPr>
        <p:spPr>
          <a:ln/>
        </p:spPr>
      </p:sp>
      <p:sp>
        <p:nvSpPr>
          <p:cNvPr id="35942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4B30A6-2DA8-4B5A-9093-39CD3B61E8D9}" type="slidenum">
              <a:rPr lang="de-DE" altLang="de-DE"/>
              <a:pPr/>
              <a:t>25</a:t>
            </a:fld>
            <a:endParaRPr lang="de-DE" altLang="de-DE"/>
          </a:p>
        </p:txBody>
      </p:sp>
      <p:sp>
        <p:nvSpPr>
          <p:cNvPr id="360450" name="Rectangle 2"/>
          <p:cNvSpPr>
            <a:spLocks noRot="1" noChangeArrowheads="1" noTextEdit="1"/>
          </p:cNvSpPr>
          <p:nvPr>
            <p:ph type="sldImg"/>
          </p:nvPr>
        </p:nvSpPr>
        <p:spPr>
          <a:ln/>
        </p:spPr>
      </p:sp>
      <p:sp>
        <p:nvSpPr>
          <p:cNvPr id="36045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DCF73A-F037-4E3C-B026-D3AD28E63183}" type="slidenum">
              <a:rPr lang="de-DE" altLang="de-DE"/>
              <a:pPr/>
              <a:t>26</a:t>
            </a:fld>
            <a:endParaRPr lang="de-DE" altLang="de-DE"/>
          </a:p>
        </p:txBody>
      </p:sp>
      <p:sp>
        <p:nvSpPr>
          <p:cNvPr id="361474" name="Rectangle 2"/>
          <p:cNvSpPr>
            <a:spLocks noRot="1" noChangeArrowheads="1" noTextEdit="1"/>
          </p:cNvSpPr>
          <p:nvPr>
            <p:ph type="sldImg"/>
          </p:nvPr>
        </p:nvSpPr>
        <p:spPr>
          <a:ln/>
        </p:spPr>
      </p:sp>
      <p:sp>
        <p:nvSpPr>
          <p:cNvPr id="3614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5340CE-08B3-4131-85E4-B393AD0A7530}" type="slidenum">
              <a:rPr lang="de-DE" altLang="de-DE"/>
              <a:pPr/>
              <a:t>27</a:t>
            </a:fld>
            <a:endParaRPr lang="de-DE" altLang="de-DE"/>
          </a:p>
        </p:txBody>
      </p:sp>
      <p:sp>
        <p:nvSpPr>
          <p:cNvPr id="362498" name="Rectangle 2"/>
          <p:cNvSpPr>
            <a:spLocks noRot="1" noChangeArrowheads="1" noTextEdit="1"/>
          </p:cNvSpPr>
          <p:nvPr>
            <p:ph type="sldImg"/>
          </p:nvPr>
        </p:nvSpPr>
        <p:spPr>
          <a:ln/>
        </p:spPr>
      </p:sp>
      <p:sp>
        <p:nvSpPr>
          <p:cNvPr id="36249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60550E-DA63-4DC1-AB92-168721AE9E81}" type="slidenum">
              <a:rPr lang="de-DE" altLang="de-DE"/>
              <a:pPr/>
              <a:t>28</a:t>
            </a:fld>
            <a:endParaRPr lang="de-DE" altLang="de-DE"/>
          </a:p>
        </p:txBody>
      </p:sp>
      <p:sp>
        <p:nvSpPr>
          <p:cNvPr id="363522" name="Rectangle 2"/>
          <p:cNvSpPr>
            <a:spLocks noRot="1" noChangeArrowheads="1" noTextEdit="1"/>
          </p:cNvSpPr>
          <p:nvPr>
            <p:ph type="sldImg"/>
          </p:nvPr>
        </p:nvSpPr>
        <p:spPr>
          <a:ln/>
        </p:spPr>
      </p:sp>
      <p:sp>
        <p:nvSpPr>
          <p:cNvPr id="36352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F4F428-D28F-4A0F-82CE-4D96DF469D90}" type="slidenum">
              <a:rPr lang="de-DE" altLang="de-DE"/>
              <a:pPr/>
              <a:t>29</a:t>
            </a:fld>
            <a:endParaRPr lang="de-DE" altLang="de-DE"/>
          </a:p>
        </p:txBody>
      </p:sp>
      <p:sp>
        <p:nvSpPr>
          <p:cNvPr id="364546" name="Rectangle 2"/>
          <p:cNvSpPr>
            <a:spLocks noRot="1" noChangeArrowheads="1" noTextEdit="1"/>
          </p:cNvSpPr>
          <p:nvPr>
            <p:ph type="sldImg"/>
          </p:nvPr>
        </p:nvSpPr>
        <p:spPr>
          <a:ln/>
        </p:spPr>
      </p:sp>
      <p:sp>
        <p:nvSpPr>
          <p:cNvPr id="36454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D1A294-EED6-4E85-8099-FA2A6D4BEB8B}" type="slidenum">
              <a:rPr lang="de-DE" altLang="de-DE"/>
              <a:pPr/>
              <a:t>3</a:t>
            </a:fld>
            <a:endParaRPr lang="de-DE" altLang="de-DE"/>
          </a:p>
        </p:txBody>
      </p:sp>
      <p:sp>
        <p:nvSpPr>
          <p:cNvPr id="338946" name="Rectangle 2"/>
          <p:cNvSpPr>
            <a:spLocks noRot="1" noChangeArrowheads="1" noTextEdit="1"/>
          </p:cNvSpPr>
          <p:nvPr>
            <p:ph type="sldImg"/>
          </p:nvPr>
        </p:nvSpPr>
        <p:spPr>
          <a:ln/>
        </p:spPr>
      </p:sp>
      <p:sp>
        <p:nvSpPr>
          <p:cNvPr id="33894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12D843-C398-47A8-876B-C2D75C7D271D}" type="slidenum">
              <a:rPr lang="de-DE" altLang="de-DE"/>
              <a:pPr/>
              <a:t>30</a:t>
            </a:fld>
            <a:endParaRPr lang="de-DE" altLang="de-DE"/>
          </a:p>
        </p:txBody>
      </p:sp>
      <p:sp>
        <p:nvSpPr>
          <p:cNvPr id="365570" name="Rectangle 2"/>
          <p:cNvSpPr>
            <a:spLocks noRot="1" noChangeArrowheads="1" noTextEdit="1"/>
          </p:cNvSpPr>
          <p:nvPr>
            <p:ph type="sldImg"/>
          </p:nvPr>
        </p:nvSpPr>
        <p:spPr>
          <a:ln/>
        </p:spPr>
      </p:sp>
      <p:sp>
        <p:nvSpPr>
          <p:cNvPr id="36557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888303-CF30-4BF2-9AF0-F5203CA9F51A}" type="slidenum">
              <a:rPr lang="de-DE" altLang="de-DE"/>
              <a:pPr/>
              <a:t>31</a:t>
            </a:fld>
            <a:endParaRPr lang="de-DE" altLang="de-DE"/>
          </a:p>
        </p:txBody>
      </p:sp>
      <p:sp>
        <p:nvSpPr>
          <p:cNvPr id="366594" name="Rectangle 2"/>
          <p:cNvSpPr>
            <a:spLocks noRot="1" noChangeArrowheads="1" noTextEdit="1"/>
          </p:cNvSpPr>
          <p:nvPr>
            <p:ph type="sldImg"/>
          </p:nvPr>
        </p:nvSpPr>
        <p:spPr>
          <a:ln/>
        </p:spPr>
      </p:sp>
      <p:sp>
        <p:nvSpPr>
          <p:cNvPr id="36659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3FD08E-2617-4C27-B8E0-0BFE4617F5D5}" type="slidenum">
              <a:rPr lang="de-DE" altLang="de-DE"/>
              <a:pPr/>
              <a:t>32</a:t>
            </a:fld>
            <a:endParaRPr lang="de-DE" altLang="de-DE"/>
          </a:p>
        </p:txBody>
      </p:sp>
      <p:sp>
        <p:nvSpPr>
          <p:cNvPr id="367618" name="Rectangle 2"/>
          <p:cNvSpPr>
            <a:spLocks noRot="1" noChangeArrowheads="1" noTextEdit="1"/>
          </p:cNvSpPr>
          <p:nvPr>
            <p:ph type="sldImg"/>
          </p:nvPr>
        </p:nvSpPr>
        <p:spPr>
          <a:ln/>
        </p:spPr>
      </p:sp>
      <p:sp>
        <p:nvSpPr>
          <p:cNvPr id="36761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A92E89-DD53-443B-90CF-5F097BB5BF78}" type="slidenum">
              <a:rPr lang="de-DE" altLang="de-DE"/>
              <a:pPr/>
              <a:t>33</a:t>
            </a:fld>
            <a:endParaRPr lang="de-DE" altLang="de-DE"/>
          </a:p>
        </p:txBody>
      </p:sp>
      <p:sp>
        <p:nvSpPr>
          <p:cNvPr id="368642" name="Rectangle 2"/>
          <p:cNvSpPr>
            <a:spLocks noRot="1"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412F99-A2CF-43B9-A575-A1BBBAC899DC}" type="slidenum">
              <a:rPr lang="de-DE" altLang="de-DE"/>
              <a:pPr/>
              <a:t>34</a:t>
            </a:fld>
            <a:endParaRPr lang="de-DE" altLang="de-DE"/>
          </a:p>
        </p:txBody>
      </p:sp>
      <p:sp>
        <p:nvSpPr>
          <p:cNvPr id="369666" name="Rectangle 2"/>
          <p:cNvSpPr>
            <a:spLocks noRot="1" noChangeArrowheads="1" noTextEdit="1"/>
          </p:cNvSpPr>
          <p:nvPr>
            <p:ph type="sldImg"/>
          </p:nvPr>
        </p:nvSpPr>
        <p:spPr>
          <a:ln/>
        </p:spPr>
      </p:sp>
      <p:sp>
        <p:nvSpPr>
          <p:cNvPr id="36966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7E243E-4DED-4F59-8F5F-8E32D23DD343}" type="slidenum">
              <a:rPr lang="de-DE" altLang="de-DE"/>
              <a:pPr/>
              <a:t>35</a:t>
            </a:fld>
            <a:endParaRPr lang="de-DE" altLang="de-DE"/>
          </a:p>
        </p:txBody>
      </p:sp>
      <p:sp>
        <p:nvSpPr>
          <p:cNvPr id="370690" name="Rectangle 2"/>
          <p:cNvSpPr>
            <a:spLocks noRot="1"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B93E91-EB23-46C6-B36E-3B98CF52A626}" type="slidenum">
              <a:rPr lang="de-DE" altLang="de-DE"/>
              <a:pPr/>
              <a:t>36</a:t>
            </a:fld>
            <a:endParaRPr lang="de-DE" altLang="de-DE"/>
          </a:p>
        </p:txBody>
      </p:sp>
      <p:sp>
        <p:nvSpPr>
          <p:cNvPr id="371714" name="Rectangle 2"/>
          <p:cNvSpPr>
            <a:spLocks noRot="1" noChangeArrowheads="1" noTextEdit="1"/>
          </p:cNvSpPr>
          <p:nvPr>
            <p:ph type="sldImg"/>
          </p:nvPr>
        </p:nvSpPr>
        <p:spPr>
          <a:ln/>
        </p:spPr>
      </p:sp>
      <p:sp>
        <p:nvSpPr>
          <p:cNvPr id="37171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6CBEB-4343-4E22-B48E-32221CB914B1}" type="slidenum">
              <a:rPr lang="de-DE" altLang="de-DE"/>
              <a:pPr/>
              <a:t>37</a:t>
            </a:fld>
            <a:endParaRPr lang="de-DE" altLang="de-DE"/>
          </a:p>
        </p:txBody>
      </p:sp>
      <p:sp>
        <p:nvSpPr>
          <p:cNvPr id="372738" name="Rectangle 2"/>
          <p:cNvSpPr>
            <a:spLocks noRot="1" noChangeArrowheads="1" noTextEdit="1"/>
          </p:cNvSpPr>
          <p:nvPr>
            <p:ph type="sldImg"/>
          </p:nvPr>
        </p:nvSpPr>
        <p:spPr>
          <a:ln/>
        </p:spPr>
      </p:sp>
      <p:sp>
        <p:nvSpPr>
          <p:cNvPr id="37273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4B32B5-531F-4CD8-B270-C78FB9CB5D71}" type="slidenum">
              <a:rPr lang="de-DE" altLang="de-DE"/>
              <a:pPr/>
              <a:t>38</a:t>
            </a:fld>
            <a:endParaRPr lang="de-DE" altLang="de-DE"/>
          </a:p>
        </p:txBody>
      </p:sp>
      <p:sp>
        <p:nvSpPr>
          <p:cNvPr id="373762" name="Rectangle 2"/>
          <p:cNvSpPr>
            <a:spLocks noRot="1" noChangeArrowheads="1" noTextEdit="1"/>
          </p:cNvSpPr>
          <p:nvPr>
            <p:ph type="sldImg"/>
          </p:nvPr>
        </p:nvSpPr>
        <p:spPr>
          <a:ln/>
        </p:spPr>
      </p:sp>
      <p:sp>
        <p:nvSpPr>
          <p:cNvPr id="37376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3BDE52-28D5-4817-86B8-C856857F34C7}" type="slidenum">
              <a:rPr lang="de-DE" altLang="de-DE"/>
              <a:pPr/>
              <a:t>39</a:t>
            </a:fld>
            <a:endParaRPr lang="de-DE" altLang="de-DE"/>
          </a:p>
        </p:txBody>
      </p:sp>
      <p:sp>
        <p:nvSpPr>
          <p:cNvPr id="374786" name="Rectangle 2"/>
          <p:cNvSpPr>
            <a:spLocks noRot="1" noChangeArrowheads="1" noTextEdit="1"/>
          </p:cNvSpPr>
          <p:nvPr>
            <p:ph type="sldImg"/>
          </p:nvPr>
        </p:nvSpPr>
        <p:spPr>
          <a:ln/>
        </p:spPr>
      </p:sp>
      <p:sp>
        <p:nvSpPr>
          <p:cNvPr id="37478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1F4D50-ECC4-4C55-BDA5-6BD711F63B52}" type="slidenum">
              <a:rPr lang="de-DE" altLang="de-DE"/>
              <a:pPr/>
              <a:t>4</a:t>
            </a:fld>
            <a:endParaRPr lang="de-DE" altLang="de-DE"/>
          </a:p>
        </p:txBody>
      </p:sp>
      <p:sp>
        <p:nvSpPr>
          <p:cNvPr id="339970" name="Rectangle 2"/>
          <p:cNvSpPr>
            <a:spLocks noRot="1"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3FD9C7-53D9-4A98-A62E-C0A08771E215}" type="slidenum">
              <a:rPr lang="de-DE" altLang="de-DE"/>
              <a:pPr/>
              <a:t>40</a:t>
            </a:fld>
            <a:endParaRPr lang="de-DE" altLang="de-DE"/>
          </a:p>
        </p:txBody>
      </p:sp>
      <p:sp>
        <p:nvSpPr>
          <p:cNvPr id="375810" name="Rectangle 2"/>
          <p:cNvSpPr>
            <a:spLocks noRot="1" noChangeArrowheads="1" noTextEdit="1"/>
          </p:cNvSpPr>
          <p:nvPr>
            <p:ph type="sldImg"/>
          </p:nvPr>
        </p:nvSpPr>
        <p:spPr>
          <a:ln/>
        </p:spPr>
      </p:sp>
      <p:sp>
        <p:nvSpPr>
          <p:cNvPr id="37581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390830-0B60-4D90-AAE6-9791D8EC43DB}" type="slidenum">
              <a:rPr lang="de-DE" altLang="de-DE"/>
              <a:pPr/>
              <a:t>41</a:t>
            </a:fld>
            <a:endParaRPr lang="de-DE" altLang="de-DE"/>
          </a:p>
        </p:txBody>
      </p:sp>
      <p:sp>
        <p:nvSpPr>
          <p:cNvPr id="376834" name="Rectangle 2"/>
          <p:cNvSpPr>
            <a:spLocks noRot="1" noChangeArrowheads="1" noTextEdit="1"/>
          </p:cNvSpPr>
          <p:nvPr>
            <p:ph type="sldImg"/>
          </p:nvPr>
        </p:nvSpPr>
        <p:spPr>
          <a:ln/>
        </p:spPr>
      </p:sp>
      <p:sp>
        <p:nvSpPr>
          <p:cNvPr id="37683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49459F-4227-4715-A9D9-A5E9460CCCA3}" type="slidenum">
              <a:rPr lang="de-DE" altLang="de-DE"/>
              <a:pPr/>
              <a:t>42</a:t>
            </a:fld>
            <a:endParaRPr lang="de-DE" altLang="de-DE"/>
          </a:p>
        </p:txBody>
      </p:sp>
      <p:sp>
        <p:nvSpPr>
          <p:cNvPr id="377858" name="Rectangle 2"/>
          <p:cNvSpPr>
            <a:spLocks noRot="1" noChangeArrowheads="1" noTextEdit="1"/>
          </p:cNvSpPr>
          <p:nvPr>
            <p:ph type="sldImg"/>
          </p:nvPr>
        </p:nvSpPr>
        <p:spPr>
          <a:ln/>
        </p:spPr>
      </p:sp>
      <p:sp>
        <p:nvSpPr>
          <p:cNvPr id="37785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C6A93E-3F2E-408C-9528-1B85F823351E}" type="slidenum">
              <a:rPr lang="de-DE" altLang="de-DE"/>
              <a:pPr/>
              <a:t>43</a:t>
            </a:fld>
            <a:endParaRPr lang="de-DE" altLang="de-DE"/>
          </a:p>
        </p:txBody>
      </p:sp>
      <p:sp>
        <p:nvSpPr>
          <p:cNvPr id="378882" name="Rectangle 2"/>
          <p:cNvSpPr>
            <a:spLocks noRot="1" noChangeArrowheads="1" noTextEdit="1"/>
          </p:cNvSpPr>
          <p:nvPr>
            <p:ph type="sldImg"/>
          </p:nvPr>
        </p:nvSpPr>
        <p:spPr>
          <a:ln/>
        </p:spPr>
      </p:sp>
      <p:sp>
        <p:nvSpPr>
          <p:cNvPr id="37888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1ECED0-6F30-4E91-9118-089B81BEC0C9}" type="slidenum">
              <a:rPr lang="de-DE" altLang="de-DE"/>
              <a:pPr/>
              <a:t>44</a:t>
            </a:fld>
            <a:endParaRPr lang="de-DE" altLang="de-DE"/>
          </a:p>
        </p:txBody>
      </p:sp>
      <p:sp>
        <p:nvSpPr>
          <p:cNvPr id="379906" name="Rectangle 2"/>
          <p:cNvSpPr>
            <a:spLocks noRot="1" noChangeArrowheads="1" noTextEdit="1"/>
          </p:cNvSpPr>
          <p:nvPr>
            <p:ph type="sldImg"/>
          </p:nvPr>
        </p:nvSpPr>
        <p:spPr>
          <a:ln/>
        </p:spPr>
      </p:sp>
      <p:sp>
        <p:nvSpPr>
          <p:cNvPr id="37990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1CD090-5B70-4B31-89D4-44E6E655ADEB}" type="slidenum">
              <a:rPr lang="de-DE" altLang="de-DE"/>
              <a:pPr/>
              <a:t>45</a:t>
            </a:fld>
            <a:endParaRPr lang="de-DE" altLang="de-DE"/>
          </a:p>
        </p:txBody>
      </p:sp>
      <p:sp>
        <p:nvSpPr>
          <p:cNvPr id="380930" name="Rectangle 2"/>
          <p:cNvSpPr>
            <a:spLocks noRot="1" noChangeArrowheads="1" noTextEdit="1"/>
          </p:cNvSpPr>
          <p:nvPr>
            <p:ph type="sldImg"/>
          </p:nvPr>
        </p:nvSpPr>
        <p:spPr>
          <a:ln/>
        </p:spPr>
      </p:sp>
      <p:sp>
        <p:nvSpPr>
          <p:cNvPr id="38093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6EBBAC-6C2A-44E2-95AE-BD90E9B9D2D7}" type="slidenum">
              <a:rPr lang="de-DE" altLang="de-DE"/>
              <a:pPr/>
              <a:t>46</a:t>
            </a:fld>
            <a:endParaRPr lang="de-DE" altLang="de-DE"/>
          </a:p>
        </p:txBody>
      </p:sp>
      <p:sp>
        <p:nvSpPr>
          <p:cNvPr id="381954" name="Rectangle 2"/>
          <p:cNvSpPr>
            <a:spLocks noRot="1" noChangeArrowheads="1" noTextEdit="1"/>
          </p:cNvSpPr>
          <p:nvPr>
            <p:ph type="sldImg"/>
          </p:nvPr>
        </p:nvSpPr>
        <p:spPr>
          <a:ln/>
        </p:spPr>
      </p:sp>
      <p:sp>
        <p:nvSpPr>
          <p:cNvPr id="38195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5DEA45-A4E2-4074-9F0C-20CE1B810BAF}" type="slidenum">
              <a:rPr lang="de-DE" altLang="de-DE"/>
              <a:pPr/>
              <a:t>47</a:t>
            </a:fld>
            <a:endParaRPr lang="de-DE" altLang="de-DE"/>
          </a:p>
        </p:txBody>
      </p:sp>
      <p:sp>
        <p:nvSpPr>
          <p:cNvPr id="382978" name="Rectangle 2"/>
          <p:cNvSpPr>
            <a:spLocks noRot="1" noChangeArrowheads="1" noTextEdit="1"/>
          </p:cNvSpPr>
          <p:nvPr>
            <p:ph type="sldImg"/>
          </p:nvPr>
        </p:nvSpPr>
        <p:spPr>
          <a:ln/>
        </p:spPr>
      </p:sp>
      <p:sp>
        <p:nvSpPr>
          <p:cNvPr id="38297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DEDB0E-FD74-4E9F-B416-8DB68D3D6D6E}" type="slidenum">
              <a:rPr lang="de-DE" altLang="de-DE"/>
              <a:pPr/>
              <a:t>5</a:t>
            </a:fld>
            <a:endParaRPr lang="de-DE" altLang="de-DE"/>
          </a:p>
        </p:txBody>
      </p:sp>
      <p:sp>
        <p:nvSpPr>
          <p:cNvPr id="340994" name="Rectangle 2"/>
          <p:cNvSpPr>
            <a:spLocks noRo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EBF070-6FEF-4872-B728-9456BAAF8D8F}" type="slidenum">
              <a:rPr lang="de-DE" altLang="de-DE"/>
              <a:pPr/>
              <a:t>6</a:t>
            </a:fld>
            <a:endParaRPr lang="de-DE" altLang="de-DE"/>
          </a:p>
        </p:txBody>
      </p:sp>
      <p:sp>
        <p:nvSpPr>
          <p:cNvPr id="342018" name="Rectangle 2"/>
          <p:cNvSpPr>
            <a:spLocks noRot="1"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1679F4-4730-4912-AAE3-758C0585BE0D}" type="slidenum">
              <a:rPr lang="de-DE" altLang="de-DE"/>
              <a:pPr/>
              <a:t>7</a:t>
            </a:fld>
            <a:endParaRPr lang="de-DE" altLang="de-DE"/>
          </a:p>
        </p:txBody>
      </p:sp>
      <p:sp>
        <p:nvSpPr>
          <p:cNvPr id="343042" name="Rectangle 2"/>
          <p:cNvSpPr>
            <a:spLocks noRo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70BC5A-758D-4075-9AAB-BF498F688D0F}" type="slidenum">
              <a:rPr lang="de-DE" altLang="de-DE"/>
              <a:pPr/>
              <a:t>8</a:t>
            </a:fld>
            <a:endParaRPr lang="de-DE" altLang="de-DE"/>
          </a:p>
        </p:txBody>
      </p:sp>
      <p:sp>
        <p:nvSpPr>
          <p:cNvPr id="344066" name="Rectangle 2"/>
          <p:cNvSpPr>
            <a:spLocks noRot="1"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665BF6-FAC9-46C6-B0C6-C2165E8142E6}" type="slidenum">
              <a:rPr lang="de-DE" altLang="de-DE"/>
              <a:pPr/>
              <a:t>9</a:t>
            </a:fld>
            <a:endParaRPr lang="de-DE" altLang="de-DE"/>
          </a:p>
        </p:txBody>
      </p:sp>
      <p:sp>
        <p:nvSpPr>
          <p:cNvPr id="345090" name="Rectangle 2"/>
          <p:cNvSpPr>
            <a:spLocks noRot="1" noChangeArrowheads="1" noTextEdit="1"/>
          </p:cNvSpPr>
          <p:nvPr>
            <p:ph type="sldImg"/>
          </p:nvPr>
        </p:nvSpPr>
        <p:spPr>
          <a:ln/>
        </p:spPr>
      </p:sp>
      <p:sp>
        <p:nvSpPr>
          <p:cNvPr id="345091"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folie">
    <p:spTree>
      <p:nvGrpSpPr>
        <p:cNvPr id="1" name=""/>
        <p:cNvGrpSpPr/>
        <p:nvPr/>
      </p:nvGrpSpPr>
      <p:grpSpPr>
        <a:xfrm>
          <a:off x="0" y="0"/>
          <a:ext cx="0" cy="0"/>
          <a:chOff x="0" y="0"/>
          <a:chExt cx="0" cy="0"/>
        </a:xfrm>
      </p:grpSpPr>
      <p:sp>
        <p:nvSpPr>
          <p:cNvPr id="332802" name="Rectangle 2"/>
          <p:cNvSpPr>
            <a:spLocks noGrp="1" noChangeArrowheads="1"/>
          </p:cNvSpPr>
          <p:nvPr>
            <p:ph type="ctrTitle" sz="quarter"/>
          </p:nvPr>
        </p:nvSpPr>
        <p:spPr>
          <a:xfrm>
            <a:off x="685800" y="2286000"/>
            <a:ext cx="7772400" cy="1143000"/>
          </a:xfrm>
        </p:spPr>
        <p:txBody>
          <a:bodyPr/>
          <a:lstStyle>
            <a:lvl1pPr>
              <a:defRPr/>
            </a:lvl1pPr>
          </a:lstStyle>
          <a:p>
            <a:pPr lvl="0"/>
            <a:r>
              <a:rPr lang="de-DE" altLang="de-DE" noProof="0" smtClean="0"/>
              <a:t>Hier klicken, um Master-Titelformat zu bearbeiten.</a:t>
            </a:r>
          </a:p>
        </p:txBody>
      </p:sp>
      <p:sp>
        <p:nvSpPr>
          <p:cNvPr id="332803" name="Rectangle 3"/>
          <p:cNvSpPr>
            <a:spLocks noGrp="1" noChangeArrowheads="1"/>
          </p:cNvSpPr>
          <p:nvPr>
            <p:ph type="subTitle" sz="quarter" idx="1"/>
          </p:nvPr>
        </p:nvSpPr>
        <p:spPr>
          <a:xfrm>
            <a:off x="2057400" y="4114800"/>
            <a:ext cx="6400800" cy="1752600"/>
          </a:xfrm>
        </p:spPr>
        <p:txBody>
          <a:bodyPr/>
          <a:lstStyle>
            <a:lvl1pPr marL="536575" indent="-536575">
              <a:defRPr>
                <a:effectLst/>
              </a:defRPr>
            </a:lvl1pPr>
          </a:lstStyle>
          <a:p>
            <a:pPr lvl="0"/>
            <a:r>
              <a:rPr lang="de-DE" altLang="de-DE" noProof="0" smtClean="0"/>
              <a:t>Hier klicken, um Master-Untertitelformat zu bearbeiten.</a:t>
            </a:r>
          </a:p>
        </p:txBody>
      </p:sp>
      <p:sp>
        <p:nvSpPr>
          <p:cNvPr id="332804" name="Rectangle 4"/>
          <p:cNvSpPr>
            <a:spLocks noGrp="1" noChangeArrowheads="1"/>
          </p:cNvSpPr>
          <p:nvPr>
            <p:ph type="dt" sz="quarter" idx="2"/>
          </p:nvPr>
        </p:nvSpPr>
        <p:spPr/>
        <p:txBody>
          <a:bodyPr/>
          <a:lstStyle>
            <a:lvl1pPr>
              <a:defRPr/>
            </a:lvl1pPr>
          </a:lstStyle>
          <a:p>
            <a:endParaRPr lang="de-DE" altLang="de-DE"/>
          </a:p>
        </p:txBody>
      </p:sp>
      <p:sp>
        <p:nvSpPr>
          <p:cNvPr id="332805" name="Rectangle 5"/>
          <p:cNvSpPr>
            <a:spLocks noGrp="1" noChangeArrowheads="1"/>
          </p:cNvSpPr>
          <p:nvPr>
            <p:ph type="ftr" sz="quarter" idx="3"/>
          </p:nvPr>
        </p:nvSpPr>
        <p:spPr bwMode="auto">
          <a:xfrm>
            <a:off x="3124200" y="61722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effectLst/>
              </a:defRPr>
            </a:lvl1pPr>
          </a:lstStyle>
          <a:p>
            <a:endParaRPr lang="de-DE" altLang="de-DE"/>
          </a:p>
        </p:txBody>
      </p:sp>
      <p:sp>
        <p:nvSpPr>
          <p:cNvPr id="332806" name="Rectangle 6"/>
          <p:cNvSpPr>
            <a:spLocks noGrp="1" noChangeArrowheads="1"/>
          </p:cNvSpPr>
          <p:nvPr>
            <p:ph type="sldNum" sz="quarter" idx="4"/>
          </p:nvPr>
        </p:nvSpPr>
        <p:spPr/>
        <p:txBody>
          <a:bodyPr/>
          <a:lstStyle>
            <a:lvl1pPr>
              <a:defRPr/>
            </a:lvl1pPr>
          </a:lstStyle>
          <a:p>
            <a:endParaRPr lang="de-DE" alt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42286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50050" y="765175"/>
            <a:ext cx="2165350" cy="53308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50825" y="765175"/>
            <a:ext cx="6346825" cy="53308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947780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5478094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72687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50825" y="1752600"/>
            <a:ext cx="4256088"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59313" y="1752600"/>
            <a:ext cx="4256087"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95577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oliennummernplatzhalter 7"/>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2066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oliennummernplatzhalter 3"/>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5832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oliennummernplatzhalter 2"/>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652132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309688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694116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bwMode="auto">
          <a:xfrm>
            <a:off x="250825" y="765175"/>
            <a:ext cx="864235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Hier klicken, um Master-Titelformat zu bearbeiten.</a:t>
            </a:r>
          </a:p>
        </p:txBody>
      </p:sp>
      <p:sp>
        <p:nvSpPr>
          <p:cNvPr id="331779" name="Rectangle 3"/>
          <p:cNvSpPr>
            <a:spLocks noGrp="1" noChangeArrowheads="1"/>
          </p:cNvSpPr>
          <p:nvPr>
            <p:ph type="body" idx="1"/>
          </p:nvPr>
        </p:nvSpPr>
        <p:spPr bwMode="auto">
          <a:xfrm>
            <a:off x="250825" y="1752600"/>
            <a:ext cx="8664575"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Hier klicken, um Master-Textformat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31780"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l">
              <a:defRPr sz="1400">
                <a:effectLst/>
              </a:defRPr>
            </a:lvl1pPr>
          </a:lstStyle>
          <a:p>
            <a:endParaRPr lang="de-DE" altLang="de-DE"/>
          </a:p>
        </p:txBody>
      </p:sp>
      <p:sp>
        <p:nvSpPr>
          <p:cNvPr id="331781" name="Rectangle 5"/>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effectLst/>
              </a:defRPr>
            </a:lvl1pPr>
          </a:lstStyle>
          <a:p>
            <a:endParaRPr lang="de-DE" altLang="de-DE"/>
          </a:p>
        </p:txBody>
      </p:sp>
      <p:pic>
        <p:nvPicPr>
          <p:cNvPr id="331782" name="Picture 6" descr="phonologi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00338" y="115888"/>
            <a:ext cx="3671887" cy="523875"/>
          </a:xfrm>
          <a:prstGeom prst="rect">
            <a:avLst/>
          </a:prstGeom>
          <a:noFill/>
          <a:extLst>
            <a:ext uri="{909E8E84-426E-40DD-AFC4-6F175D3DCCD1}">
              <a14:hiddenFill xmlns:a14="http://schemas.microsoft.com/office/drawing/2010/main">
                <a:solidFill>
                  <a:srgbClr val="FFFFFF"/>
                </a:solidFill>
              </a14:hiddenFill>
            </a:ext>
          </a:extLst>
        </p:spPr>
      </p:pic>
      <p:pic>
        <p:nvPicPr>
          <p:cNvPr id="331783" name="Picture 7" descr="khw"/>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8763" y="-11113"/>
            <a:ext cx="857250" cy="762001"/>
          </a:xfrm>
          <a:prstGeom prst="rect">
            <a:avLst/>
          </a:prstGeom>
          <a:noFill/>
          <a:extLst>
            <a:ext uri="{909E8E84-426E-40DD-AFC4-6F175D3DCCD1}">
              <a14:hiddenFill xmlns:a14="http://schemas.microsoft.com/office/drawing/2010/main">
                <a:solidFill>
                  <a:srgbClr val="FFFFFF"/>
                </a:solidFill>
              </a14:hiddenFill>
            </a:ext>
          </a:extLst>
        </p:spPr>
      </p:pic>
      <p:sp>
        <p:nvSpPr>
          <p:cNvPr id="331784" name="Line 8"/>
          <p:cNvSpPr>
            <a:spLocks noChangeShapeType="1"/>
          </p:cNvSpPr>
          <p:nvPr/>
        </p:nvSpPr>
        <p:spPr bwMode="auto">
          <a:xfrm>
            <a:off x="250825" y="765175"/>
            <a:ext cx="8642350" cy="0"/>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1779">
                                            <p:txEl>
                                              <p:pRg st="0" end="0"/>
                                            </p:txEl>
                                          </p:spTgt>
                                        </p:tgtEl>
                                        <p:attrNameLst>
                                          <p:attrName>style.visibility</p:attrName>
                                        </p:attrNameLst>
                                      </p:cBhvr>
                                      <p:to>
                                        <p:strVal val="visible"/>
                                      </p:to>
                                    </p:set>
                                    <p:animEffect transition="in" filter="wipe(left)">
                                      <p:cBhvr>
                                        <p:cTn id="7" dur="500"/>
                                        <p:tgtEl>
                                          <p:spTgt spid="3317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1779">
                                            <p:txEl>
                                              <p:pRg st="1" end="1"/>
                                            </p:txEl>
                                          </p:spTgt>
                                        </p:tgtEl>
                                        <p:attrNameLst>
                                          <p:attrName>style.visibility</p:attrName>
                                        </p:attrNameLst>
                                      </p:cBhvr>
                                      <p:to>
                                        <p:strVal val="visible"/>
                                      </p:to>
                                    </p:set>
                                    <p:animEffect transition="in" filter="wipe(left)">
                                      <p:cBhvr>
                                        <p:cTn id="12" dur="500"/>
                                        <p:tgtEl>
                                          <p:spTgt spid="3317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1779">
                                            <p:txEl>
                                              <p:pRg st="2" end="2"/>
                                            </p:txEl>
                                          </p:spTgt>
                                        </p:tgtEl>
                                        <p:attrNameLst>
                                          <p:attrName>style.visibility</p:attrName>
                                        </p:attrNameLst>
                                      </p:cBhvr>
                                      <p:to>
                                        <p:strVal val="visible"/>
                                      </p:to>
                                    </p:set>
                                    <p:animEffect transition="in" filter="wipe(left)">
                                      <p:cBhvr>
                                        <p:cTn id="17" dur="500"/>
                                        <p:tgtEl>
                                          <p:spTgt spid="3317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1779">
                                            <p:txEl>
                                              <p:pRg st="3" end="3"/>
                                            </p:txEl>
                                          </p:spTgt>
                                        </p:tgtEl>
                                        <p:attrNameLst>
                                          <p:attrName>style.visibility</p:attrName>
                                        </p:attrNameLst>
                                      </p:cBhvr>
                                      <p:to>
                                        <p:strVal val="visible"/>
                                      </p:to>
                                    </p:set>
                                    <p:animEffect transition="in" filter="wipe(left)">
                                      <p:cBhvr>
                                        <p:cTn id="22" dur="500"/>
                                        <p:tgtEl>
                                          <p:spTgt spid="331779">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31779">
                                            <p:txEl>
                                              <p:pRg st="4" end="4"/>
                                            </p:txEl>
                                          </p:spTgt>
                                        </p:tgtEl>
                                        <p:attrNameLst>
                                          <p:attrName>style.visibility</p:attrName>
                                        </p:attrNameLst>
                                      </p:cBhvr>
                                      <p:to>
                                        <p:strVal val="visible"/>
                                      </p:to>
                                    </p:set>
                                    <p:animEffect transition="in" filter="wipe(left)">
                                      <p:cBhvr>
                                        <p:cTn id="25" dur="500"/>
                                        <p:tgtEl>
                                          <p:spTgt spid="3317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9" grpId="0" build="p" bldLvl="4" autoUpdateAnimBg="0">
        <p:tmplLst>
          <p:tmpl lvl="1">
            <p:tnLst>
              <p:par>
                <p:cTn presetID="22" presetClass="entr" presetSubtype="8" fill="hold" nodeType="clickEffect">
                  <p:stCondLst>
                    <p:cond delay="0"/>
                  </p:stCondLst>
                  <p:childTnLst>
                    <p:set>
                      <p:cBhvr>
                        <p:cTn dur="1" fill="hold">
                          <p:stCondLst>
                            <p:cond delay="0"/>
                          </p:stCondLst>
                        </p:cTn>
                        <p:tgtEl>
                          <p:spTgt spid="331779"/>
                        </p:tgtEl>
                        <p:attrNameLst>
                          <p:attrName>style.visibility</p:attrName>
                        </p:attrNameLst>
                      </p:cBhvr>
                      <p:to>
                        <p:strVal val="visible"/>
                      </p:to>
                    </p:set>
                    <p:animEffect transition="in" filter="wipe(left)">
                      <p:cBhvr>
                        <p:cTn dur="500"/>
                        <p:tgtEl>
                          <p:spTgt spid="331779"/>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31779"/>
                        </p:tgtEl>
                        <p:attrNameLst>
                          <p:attrName>style.visibility</p:attrName>
                        </p:attrNameLst>
                      </p:cBhvr>
                      <p:to>
                        <p:strVal val="visible"/>
                      </p:to>
                    </p:set>
                    <p:animEffect transition="in" filter="wipe(left)">
                      <p:cBhvr>
                        <p:cTn dur="500"/>
                        <p:tgtEl>
                          <p:spTgt spid="331779"/>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31779"/>
                        </p:tgtEl>
                        <p:attrNameLst>
                          <p:attrName>style.visibility</p:attrName>
                        </p:attrNameLst>
                      </p:cBhvr>
                      <p:to>
                        <p:strVal val="visible"/>
                      </p:to>
                    </p:set>
                    <p:animEffect transition="in" filter="wipe(left)">
                      <p:cBhvr>
                        <p:cTn dur="500"/>
                        <p:tgtEl>
                          <p:spTgt spid="331779"/>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31779"/>
                        </p:tgtEl>
                        <p:attrNameLst>
                          <p:attrName>style.visibility</p:attrName>
                        </p:attrNameLst>
                      </p:cBhvr>
                      <p:to>
                        <p:strVal val="visible"/>
                      </p:to>
                    </p:set>
                    <p:animEffect transition="in" filter="wipe(left)">
                      <p:cBhvr>
                        <p:cTn dur="500"/>
                        <p:tgtEl>
                          <p:spTgt spid="331779"/>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331779"/>
                        </p:tgtEl>
                        <p:attrNameLst>
                          <p:attrName>style.visibility</p:attrName>
                        </p:attrNameLst>
                      </p:cBhvr>
                      <p:to>
                        <p:strVal val="visible"/>
                      </p:to>
                    </p:set>
                    <p:animEffect transition="in" filter="wipe(left)">
                      <p:cBhvr>
                        <p:cTn dur="500"/>
                        <p:tgtEl>
                          <p:spTgt spid="331779"/>
                        </p:tgtEl>
                      </p:cBhvr>
                    </p:animEffect>
                  </p:childTnLst>
                </p:cTn>
              </p:par>
            </p:tnLst>
          </p:tmpl>
        </p:tmplLst>
      </p:bldP>
    </p:bldLst>
  </p:timing>
  <p:txStyles>
    <p:titleStyle>
      <a:lvl1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2"/>
        </a:buClr>
        <a:buFont typeface="Wingdings 2" pitchFamily="18" charset="2"/>
        <a:buChar char="°"/>
        <a:defRPr kumimoji="1" sz="24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3" pitchFamily="18" charset="2"/>
        <a:buChar char="u"/>
        <a:defRPr kumimoji="1" sz="20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ph type="ctrTitle"/>
          </p:nvPr>
        </p:nvSpPr>
        <p:spPr>
          <a:noFill/>
          <a:ln/>
        </p:spPr>
        <p:txBody>
          <a:bodyPr/>
          <a:lstStyle/>
          <a:p>
            <a:r>
              <a:rPr lang="de-DE" altLang="de-DE"/>
              <a:t>Einführung in die </a:t>
            </a:r>
            <a:br>
              <a:rPr lang="de-DE" altLang="de-DE"/>
            </a:br>
            <a:r>
              <a:rPr lang="de-DE" altLang="de-DE"/>
              <a:t>Phonetik und Phonologie</a:t>
            </a:r>
          </a:p>
        </p:txBody>
      </p:sp>
      <p:sp>
        <p:nvSpPr>
          <p:cNvPr id="4099" name="Rectangle 3"/>
          <p:cNvSpPr>
            <a:spLocks noChangeArrowheads="1"/>
          </p:cNvSpPr>
          <p:nvPr>
            <p:ph type="subTitle" idx="1"/>
          </p:nvPr>
        </p:nvSpPr>
        <p:spPr>
          <a:noFill/>
          <a:ln/>
        </p:spPr>
        <p:txBody>
          <a:bodyPr/>
          <a:lstStyle/>
          <a:p>
            <a:r>
              <a:rPr lang="de-DE" altLang="de-DE"/>
              <a:t>Phonologische Analyse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r>
              <a:rPr lang="de-DE" altLang="de-DE"/>
              <a:t>Aufzeichnung der Sprachdaten</a:t>
            </a:r>
          </a:p>
        </p:txBody>
      </p:sp>
      <p:sp>
        <p:nvSpPr>
          <p:cNvPr id="289795" name="Rectangle 3"/>
          <p:cNvSpPr>
            <a:spLocks noGrp="1" noChangeArrowheads="1"/>
          </p:cNvSpPr>
          <p:nvPr>
            <p:ph type="body" idx="1"/>
          </p:nvPr>
        </p:nvSpPr>
        <p:spPr/>
        <p:txBody>
          <a:bodyPr/>
          <a:lstStyle/>
          <a:p>
            <a:pPr marL="0" indent="0" algn="just">
              <a:buFont typeface="Wingdings 2" pitchFamily="18" charset="2"/>
              <a:buNone/>
              <a:tabLst>
                <a:tab pos="1339850" algn="l"/>
                <a:tab pos="361632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tap</a:t>
            </a:r>
            <a:r>
              <a:rPr lang="de-DE" altLang="de-DE" dirty="0">
                <a:solidFill>
                  <a:srgbClr val="0066FF"/>
                </a:solidFill>
                <a:cs typeface="Times New Roman" pitchFamily="18" charset="0"/>
              </a:rPr>
              <a:t>]	'jeder'		[</a:t>
            </a:r>
            <a:r>
              <a:rPr lang="de-DE" altLang="de-DE" dirty="0" err="1">
                <a:solidFill>
                  <a:srgbClr val="0066FF"/>
                </a:solidFill>
                <a:cs typeface="Times New Roman" pitchFamily="18" charset="0"/>
              </a:rPr>
              <a:t>tab</a:t>
            </a:r>
            <a:r>
              <a:rPr lang="de-DE" altLang="de-DE" dirty="0">
                <a:solidFill>
                  <a:srgbClr val="0066FF"/>
                </a:solidFill>
                <a:cs typeface="Times New Roman" pitchFamily="18" charset="0"/>
              </a:rPr>
              <a:t>]		'Nerv'</a:t>
            </a:r>
          </a:p>
          <a:p>
            <a:pPr marL="0" indent="0" algn="just">
              <a:buFont typeface="Wingdings 2" pitchFamily="18" charset="2"/>
              <a:buNone/>
              <a:tabLst>
                <a:tab pos="1339850" algn="l"/>
                <a:tab pos="361632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nat</a:t>
            </a:r>
            <a:r>
              <a:rPr lang="de-DE" altLang="de-DE" dirty="0">
                <a:solidFill>
                  <a:srgbClr val="0066FF"/>
                </a:solidFill>
                <a:cs typeface="Times New Roman" pitchFamily="18" charset="0"/>
              </a:rPr>
              <a:t>]	'arbeiten'	[</a:t>
            </a:r>
            <a:r>
              <a:rPr lang="de-DE" altLang="de-DE" dirty="0" err="1">
                <a:solidFill>
                  <a:srgbClr val="0066FF"/>
                </a:solidFill>
                <a:cs typeface="Times New Roman" pitchFamily="18" charset="0"/>
              </a:rPr>
              <a:t>gana</a:t>
            </a:r>
            <a:r>
              <a:rPr lang="de-DE" altLang="de-DE" dirty="0">
                <a:solidFill>
                  <a:srgbClr val="0066FF"/>
                </a:solidFill>
                <a:cs typeface="Times New Roman" pitchFamily="18" charset="0"/>
              </a:rPr>
              <a:t>]		'Affe'</a:t>
            </a:r>
          </a:p>
          <a:p>
            <a:pPr marL="0" indent="0" algn="just">
              <a:buFont typeface="Wingdings 2" pitchFamily="18" charset="2"/>
              <a:buNone/>
              <a:tabLst>
                <a:tab pos="1339850" algn="l"/>
                <a:tab pos="361632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kana</a:t>
            </a:r>
            <a:r>
              <a:rPr lang="de-DE" altLang="de-DE" dirty="0">
                <a:solidFill>
                  <a:srgbClr val="0066FF"/>
                </a:solidFill>
                <a:cs typeface="Times New Roman" pitchFamily="18" charset="0"/>
              </a:rPr>
              <a:t>]	'Gürtel'	[tan]		'Frucht'</a:t>
            </a:r>
          </a:p>
          <a:p>
            <a:pPr marL="0" indent="0" algn="just">
              <a:buFont typeface="Wingdings 2" pitchFamily="18" charset="2"/>
              <a:buNone/>
              <a:tabLst>
                <a:tab pos="1339850" algn="l"/>
                <a:tab pos="361632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gan</a:t>
            </a:r>
            <a:r>
              <a:rPr lang="de-DE" altLang="de-DE" dirty="0">
                <a:solidFill>
                  <a:srgbClr val="0066FF"/>
                </a:solidFill>
                <a:cs typeface="Times New Roman" pitchFamily="18" charset="0"/>
              </a:rPr>
              <a:t>]	'schwimmen'	[</a:t>
            </a:r>
            <a:r>
              <a:rPr lang="de-DE" altLang="de-DE" dirty="0" err="1">
                <a:solidFill>
                  <a:srgbClr val="0066FF"/>
                </a:solidFill>
                <a:cs typeface="Times New Roman" pitchFamily="18" charset="0"/>
              </a:rPr>
              <a:t>kaka</a:t>
            </a:r>
            <a:r>
              <a:rPr lang="de-DE" altLang="de-DE" dirty="0">
                <a:solidFill>
                  <a:srgbClr val="0066FF"/>
                </a:solidFill>
                <a:cs typeface="Times New Roman" pitchFamily="18" charset="0"/>
              </a:rPr>
              <a:t>]		'Limone'</a:t>
            </a:r>
          </a:p>
          <a:p>
            <a:pPr marL="0" indent="0" algn="just">
              <a:buFont typeface="Wingdings 2" pitchFamily="18" charset="2"/>
              <a:buNone/>
              <a:tabLst>
                <a:tab pos="1339850" algn="l"/>
                <a:tab pos="3616325" algn="l"/>
              </a:tabLst>
            </a:pPr>
            <a:r>
              <a:rPr lang="it-IT" altLang="de-DE" dirty="0">
                <a:solidFill>
                  <a:srgbClr val="0066FF"/>
                </a:solidFill>
                <a:cs typeface="Times New Roman" pitchFamily="18" charset="0"/>
              </a:rPr>
              <a:t>[sona]	'</a:t>
            </a:r>
            <a:r>
              <a:rPr lang="it-IT" altLang="de-DE" dirty="0" err="1">
                <a:solidFill>
                  <a:srgbClr val="0066FF"/>
                </a:solidFill>
                <a:cs typeface="Times New Roman" pitchFamily="18" charset="0"/>
              </a:rPr>
              <a:t>sinken</a:t>
            </a:r>
            <a:r>
              <a:rPr lang="it-IT" altLang="de-DE" dirty="0">
                <a:solidFill>
                  <a:srgbClr val="0066FF"/>
                </a:solidFill>
                <a:cs typeface="Times New Roman" pitchFamily="18" charset="0"/>
              </a:rPr>
              <a:t>'	[</a:t>
            </a:r>
            <a:r>
              <a:rPr lang="it-IT" altLang="de-DE" dirty="0" err="1">
                <a:solidFill>
                  <a:srgbClr val="0066FF"/>
                </a:solidFill>
                <a:cs typeface="Times New Roman" pitchFamily="18" charset="0"/>
              </a:rPr>
              <a:t>tazna</a:t>
            </a:r>
            <a:r>
              <a:rPr lang="it-IT" altLang="de-DE" dirty="0">
                <a:solidFill>
                  <a:srgbClr val="0066FF"/>
                </a:solidFill>
                <a:cs typeface="Times New Roman" pitchFamily="18" charset="0"/>
              </a:rPr>
              <a:t>]	'</a:t>
            </a:r>
            <a:r>
              <a:rPr lang="it-IT" altLang="de-DE" dirty="0" err="1">
                <a:solidFill>
                  <a:srgbClr val="0066FF"/>
                </a:solidFill>
                <a:cs typeface="Times New Roman" pitchFamily="18" charset="0"/>
              </a:rPr>
              <a:t>Zitrone</a:t>
            </a:r>
            <a:r>
              <a:rPr lang="it-IT" altLang="de-DE" dirty="0">
                <a:solidFill>
                  <a:srgbClr val="0066FF"/>
                </a:solidFill>
                <a:cs typeface="Times New Roman" pitchFamily="18" charset="0"/>
              </a:rPr>
              <a:t>'</a:t>
            </a:r>
            <a:endParaRPr lang="de-DE" altLang="de-DE" dirty="0">
              <a:solidFill>
                <a:srgbClr val="0066FF"/>
              </a:solidFill>
              <a:cs typeface="Times New Roman" pitchFamily="18" charset="0"/>
            </a:endParaRPr>
          </a:p>
          <a:p>
            <a:pPr marL="0" indent="0" algn="just">
              <a:buFont typeface="Wingdings 2" pitchFamily="18" charset="2"/>
              <a:buNone/>
              <a:tabLst>
                <a:tab pos="1339850" algn="l"/>
                <a:tab pos="361632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dan</a:t>
            </a:r>
            <a:r>
              <a:rPr lang="de-DE" altLang="de-DE" dirty="0">
                <a:solidFill>
                  <a:srgbClr val="0066FF"/>
                </a:solidFill>
                <a:cs typeface="Times New Roman" pitchFamily="18" charset="0"/>
              </a:rPr>
              <a:t>]	'Stock'	[</a:t>
            </a:r>
            <a:r>
              <a:rPr lang="de-DE" altLang="de-DE" dirty="0" err="1">
                <a:solidFill>
                  <a:srgbClr val="0066FF"/>
                </a:solidFill>
                <a:cs typeface="Times New Roman" pitchFamily="18" charset="0"/>
              </a:rPr>
              <a:t>dat</a:t>
            </a:r>
            <a:r>
              <a:rPr lang="de-DE" altLang="de-DE" dirty="0">
                <a:solidFill>
                  <a:srgbClr val="0066FF"/>
                </a:solidFill>
                <a:cs typeface="Times New Roman" pitchFamily="18" charset="0"/>
              </a:rPr>
              <a:t>]		'hart'</a:t>
            </a:r>
          </a:p>
          <a:p>
            <a:pPr marL="0" indent="0" algn="just">
              <a:buFont typeface="Wingdings 2" pitchFamily="18" charset="2"/>
              <a:buNone/>
              <a:tabLst>
                <a:tab pos="1339850" algn="l"/>
                <a:tab pos="361632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nata</a:t>
            </a:r>
            <a:r>
              <a:rPr lang="de-DE" altLang="de-DE" dirty="0">
                <a:solidFill>
                  <a:srgbClr val="0066FF"/>
                </a:solidFill>
                <a:cs typeface="Times New Roman" pitchFamily="18" charset="0"/>
              </a:rPr>
              <a:t>]	'Tasche'	[</a:t>
            </a:r>
            <a:r>
              <a:rPr lang="de-DE" altLang="de-DE" dirty="0" err="1">
                <a:solidFill>
                  <a:srgbClr val="0066FF"/>
                </a:solidFill>
                <a:cs typeface="Times New Roman" pitchFamily="18" charset="0"/>
              </a:rPr>
              <a:t>gaka</a:t>
            </a:r>
            <a:r>
              <a:rPr lang="de-DE" altLang="de-DE" dirty="0">
                <a:solidFill>
                  <a:srgbClr val="0066FF"/>
                </a:solidFill>
                <a:cs typeface="Times New Roman" pitchFamily="18" charset="0"/>
              </a:rPr>
              <a:t>]		'verkaufen'</a:t>
            </a:r>
          </a:p>
          <a:p>
            <a:pPr marL="0" indent="0" algn="just">
              <a:buFont typeface="Wingdings 2" pitchFamily="18" charset="2"/>
              <a:buNone/>
              <a:tabLst>
                <a:tab pos="1339850" algn="l"/>
                <a:tab pos="3616325" algn="l"/>
              </a:tabLst>
            </a:pPr>
            <a:r>
              <a:rPr lang="de-DE" altLang="de-DE" dirty="0">
                <a:solidFill>
                  <a:srgbClr val="0066FF"/>
                </a:solidFill>
                <a:cs typeface="Times New Roman" pitchFamily="18" charset="0"/>
              </a:rPr>
              <a:t>[kos]	'kaufen'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9795">
                                            <p:txEl>
                                              <p:pRg st="0" end="0"/>
                                            </p:txEl>
                                          </p:spTgt>
                                        </p:tgtEl>
                                        <p:attrNameLst>
                                          <p:attrName>style.visibility</p:attrName>
                                        </p:attrNameLst>
                                      </p:cBhvr>
                                      <p:to>
                                        <p:strVal val="visible"/>
                                      </p:to>
                                    </p:set>
                                    <p:animEffect transition="in" filter="wipe(left)">
                                      <p:cBhvr>
                                        <p:cTn id="7" dur="500"/>
                                        <p:tgtEl>
                                          <p:spTgt spid="289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9795">
                                            <p:txEl>
                                              <p:pRg st="1" end="1"/>
                                            </p:txEl>
                                          </p:spTgt>
                                        </p:tgtEl>
                                        <p:attrNameLst>
                                          <p:attrName>style.visibility</p:attrName>
                                        </p:attrNameLst>
                                      </p:cBhvr>
                                      <p:to>
                                        <p:strVal val="visible"/>
                                      </p:to>
                                    </p:set>
                                    <p:animEffect transition="in" filter="wipe(left)">
                                      <p:cBhvr>
                                        <p:cTn id="12" dur="500"/>
                                        <p:tgtEl>
                                          <p:spTgt spid="289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9795">
                                            <p:txEl>
                                              <p:pRg st="2" end="2"/>
                                            </p:txEl>
                                          </p:spTgt>
                                        </p:tgtEl>
                                        <p:attrNameLst>
                                          <p:attrName>style.visibility</p:attrName>
                                        </p:attrNameLst>
                                      </p:cBhvr>
                                      <p:to>
                                        <p:strVal val="visible"/>
                                      </p:to>
                                    </p:set>
                                    <p:animEffect transition="in" filter="wipe(left)">
                                      <p:cBhvr>
                                        <p:cTn id="17" dur="500"/>
                                        <p:tgtEl>
                                          <p:spTgt spid="2897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9795">
                                            <p:txEl>
                                              <p:pRg st="3" end="3"/>
                                            </p:txEl>
                                          </p:spTgt>
                                        </p:tgtEl>
                                        <p:attrNameLst>
                                          <p:attrName>style.visibility</p:attrName>
                                        </p:attrNameLst>
                                      </p:cBhvr>
                                      <p:to>
                                        <p:strVal val="visible"/>
                                      </p:to>
                                    </p:set>
                                    <p:animEffect transition="in" filter="wipe(left)">
                                      <p:cBhvr>
                                        <p:cTn id="22" dur="500"/>
                                        <p:tgtEl>
                                          <p:spTgt spid="2897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89795">
                                            <p:txEl>
                                              <p:pRg st="4" end="4"/>
                                            </p:txEl>
                                          </p:spTgt>
                                        </p:tgtEl>
                                        <p:attrNameLst>
                                          <p:attrName>style.visibility</p:attrName>
                                        </p:attrNameLst>
                                      </p:cBhvr>
                                      <p:to>
                                        <p:strVal val="visible"/>
                                      </p:to>
                                    </p:set>
                                    <p:animEffect transition="in" filter="wipe(left)">
                                      <p:cBhvr>
                                        <p:cTn id="27" dur="500"/>
                                        <p:tgtEl>
                                          <p:spTgt spid="2897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89795">
                                            <p:txEl>
                                              <p:pRg st="5" end="5"/>
                                            </p:txEl>
                                          </p:spTgt>
                                        </p:tgtEl>
                                        <p:attrNameLst>
                                          <p:attrName>style.visibility</p:attrName>
                                        </p:attrNameLst>
                                      </p:cBhvr>
                                      <p:to>
                                        <p:strVal val="visible"/>
                                      </p:to>
                                    </p:set>
                                    <p:animEffect transition="in" filter="wipe(left)">
                                      <p:cBhvr>
                                        <p:cTn id="32" dur="500"/>
                                        <p:tgtEl>
                                          <p:spTgt spid="28979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89795">
                                            <p:txEl>
                                              <p:pRg st="6" end="6"/>
                                            </p:txEl>
                                          </p:spTgt>
                                        </p:tgtEl>
                                        <p:attrNameLst>
                                          <p:attrName>style.visibility</p:attrName>
                                        </p:attrNameLst>
                                      </p:cBhvr>
                                      <p:to>
                                        <p:strVal val="visible"/>
                                      </p:to>
                                    </p:set>
                                    <p:animEffect transition="in" filter="wipe(left)">
                                      <p:cBhvr>
                                        <p:cTn id="37" dur="500"/>
                                        <p:tgtEl>
                                          <p:spTgt spid="28979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89795">
                                            <p:txEl>
                                              <p:pRg st="7" end="7"/>
                                            </p:txEl>
                                          </p:spTgt>
                                        </p:tgtEl>
                                        <p:attrNameLst>
                                          <p:attrName>style.visibility</p:attrName>
                                        </p:attrNameLst>
                                      </p:cBhvr>
                                      <p:to>
                                        <p:strVal val="visible"/>
                                      </p:to>
                                    </p:set>
                                    <p:animEffect transition="in" filter="wipe(left)">
                                      <p:cBhvr>
                                        <p:cTn id="42" dur="500"/>
                                        <p:tgtEl>
                                          <p:spTgt spid="2897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de-DE" altLang="de-DE"/>
              <a:t>Organisation der Daten</a:t>
            </a:r>
          </a:p>
        </p:txBody>
      </p:sp>
      <p:sp>
        <p:nvSpPr>
          <p:cNvPr id="290819" name="Rectangle 3"/>
          <p:cNvSpPr>
            <a:spLocks noGrp="1" noChangeArrowheads="1"/>
          </p:cNvSpPr>
          <p:nvPr>
            <p:ph type="body" idx="1"/>
          </p:nvPr>
        </p:nvSpPr>
        <p:spPr/>
        <p:txBody>
          <a:bodyPr/>
          <a:lstStyle/>
          <a:p>
            <a:pPr marL="0" indent="0" algn="just">
              <a:buFont typeface="Wingdings 2" pitchFamily="18" charset="2"/>
              <a:buNone/>
              <a:tabLst>
                <a:tab pos="1339850" algn="l"/>
                <a:tab pos="3616325" algn="l"/>
              </a:tabLst>
            </a:pPr>
            <a:r>
              <a:rPr lang="de-DE" altLang="de-DE">
                <a:cs typeface="Times New Roman" pitchFamily="18" charset="0"/>
              </a:rPr>
              <a:t>Erstelle eine Tabelle mit allen in der untersuchten Sprache festgestellten verschiedenen Lauttypen, z.B. eine konventionelle Tabelle klassifiziert nach Artikulationsstelle und Artikulationsweise.</a:t>
            </a:r>
          </a:p>
          <a:p>
            <a:pPr marL="0" indent="0">
              <a:spcBef>
                <a:spcPct val="50000"/>
              </a:spcBef>
              <a:buSzPct val="80000"/>
              <a:buFont typeface="Wingdings" pitchFamily="2" charset="2"/>
              <a:buNone/>
              <a:tabLst>
                <a:tab pos="1339850" algn="l"/>
                <a:tab pos="3616325" algn="l"/>
              </a:tabLst>
            </a:pPr>
            <a:r>
              <a:rPr lang="de-DE" altLang="de-DE">
                <a:effectLst/>
              </a:rPr>
              <a:t>Liste alle Lautpaare auf, die "verdächtig" sind, weil sie phone-tisch hinreichend ähnlich sind und sich daher als Allophone eines einzigen Phonems erweisen könnten.</a:t>
            </a:r>
            <a:endParaRPr lang="de-DE" altLang="de-DE">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0819">
                                            <p:txEl>
                                              <p:pRg st="0" end="0"/>
                                            </p:txEl>
                                          </p:spTgt>
                                        </p:tgtEl>
                                        <p:attrNameLst>
                                          <p:attrName>style.visibility</p:attrName>
                                        </p:attrNameLst>
                                      </p:cBhvr>
                                      <p:to>
                                        <p:strVal val="visible"/>
                                      </p:to>
                                    </p:set>
                                    <p:animEffect transition="in" filter="wipe(left)">
                                      <p:cBhvr>
                                        <p:cTn id="7" dur="500"/>
                                        <p:tgtEl>
                                          <p:spTgt spid="290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0819">
                                            <p:txEl>
                                              <p:pRg st="1" end="1"/>
                                            </p:txEl>
                                          </p:spTgt>
                                        </p:tgtEl>
                                        <p:attrNameLst>
                                          <p:attrName>style.visibility</p:attrName>
                                        </p:attrNameLst>
                                      </p:cBhvr>
                                      <p:to>
                                        <p:strVal val="visible"/>
                                      </p:to>
                                    </p:set>
                                    <p:animEffect transition="in" filter="wipe(left)">
                                      <p:cBhvr>
                                        <p:cTn id="12" dur="500"/>
                                        <p:tgtEl>
                                          <p:spTgt spid="290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de-DE" altLang="de-DE"/>
              <a:t>Organisation der Daten</a:t>
            </a:r>
          </a:p>
        </p:txBody>
      </p:sp>
      <p:sp>
        <p:nvSpPr>
          <p:cNvPr id="291843" name="Rectangle 3"/>
          <p:cNvSpPr>
            <a:spLocks noGrp="1" noChangeArrowheads="1"/>
          </p:cNvSpPr>
          <p:nvPr>
            <p:ph type="body" idx="1"/>
          </p:nvPr>
        </p:nvSpPr>
        <p:spPr>
          <a:xfrm>
            <a:off x="1530350" y="2924175"/>
            <a:ext cx="7613650" cy="3290888"/>
          </a:xfrm>
        </p:spPr>
        <p:txBody>
          <a:bodyPr/>
          <a:lstStyle/>
          <a:p>
            <a:pPr marL="0" indent="0">
              <a:buFont typeface="Wingdings 2" pitchFamily="18" charset="2"/>
              <a:buNone/>
            </a:pPr>
            <a:r>
              <a:rPr lang="de-DE" altLang="de-DE">
                <a:cs typeface="Times New Roman" pitchFamily="18" charset="0"/>
              </a:rPr>
              <a:t>p	t			k</a:t>
            </a:r>
          </a:p>
          <a:p>
            <a:pPr marL="0" indent="0">
              <a:buFont typeface="Wingdings 2" pitchFamily="18" charset="2"/>
              <a:buNone/>
            </a:pPr>
            <a:r>
              <a:rPr lang="de-DE" altLang="de-DE">
                <a:cs typeface="Times New Roman" pitchFamily="18" charset="0"/>
              </a:rPr>
              <a:t>b	d			g</a:t>
            </a:r>
          </a:p>
          <a:p>
            <a:pPr marL="0" indent="0">
              <a:buFont typeface="Wingdings 2" pitchFamily="18" charset="2"/>
              <a:buNone/>
            </a:pPr>
            <a:r>
              <a:rPr lang="de-DE" altLang="de-DE">
                <a:cs typeface="Times New Roman" pitchFamily="18" charset="0"/>
              </a:rPr>
              <a:t>	s</a:t>
            </a:r>
          </a:p>
          <a:p>
            <a:pPr marL="0" indent="0">
              <a:buFont typeface="Wingdings 2" pitchFamily="18" charset="2"/>
              <a:buNone/>
            </a:pPr>
            <a:r>
              <a:rPr lang="de-DE" altLang="de-DE">
                <a:cs typeface="Times New Roman" pitchFamily="18" charset="0"/>
              </a:rPr>
              <a:t>	z</a:t>
            </a:r>
          </a:p>
          <a:p>
            <a:pPr marL="0" indent="0">
              <a:buFont typeface="Wingdings 2" pitchFamily="18" charset="2"/>
              <a:buNone/>
            </a:pPr>
            <a:r>
              <a:rPr lang="de-DE" altLang="de-DE">
                <a:cs typeface="Times New Roman" pitchFamily="18" charset="0"/>
              </a:rPr>
              <a:t>	n</a:t>
            </a:r>
          </a:p>
          <a:p>
            <a:pPr marL="0" indent="0">
              <a:buFont typeface="Wingdings 2" pitchFamily="18" charset="2"/>
              <a:buNone/>
            </a:pPr>
            <a:r>
              <a:rPr lang="de-DE" altLang="de-DE">
                <a:cs typeface="Times New Roman" pitchFamily="18" charset="0"/>
              </a:rPr>
              <a:t>			o</a:t>
            </a:r>
          </a:p>
          <a:p>
            <a:pPr marL="0" indent="0">
              <a:buFont typeface="Wingdings 2" pitchFamily="18" charset="2"/>
              <a:buNone/>
            </a:pPr>
            <a:r>
              <a:rPr lang="de-DE" altLang="de-DE">
                <a:cs typeface="Times New Roman" pitchFamily="18" charset="0"/>
              </a:rPr>
              <a:t>		a</a:t>
            </a:r>
          </a:p>
        </p:txBody>
      </p:sp>
      <p:sp>
        <p:nvSpPr>
          <p:cNvPr id="291844" name="Rectangle 4"/>
          <p:cNvSpPr>
            <a:spLocks noChangeArrowheads="1"/>
          </p:cNvSpPr>
          <p:nvPr/>
        </p:nvSpPr>
        <p:spPr bwMode="auto">
          <a:xfrm>
            <a:off x="1403350" y="2852738"/>
            <a:ext cx="609600" cy="914400"/>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91845" name="Rectangle 5"/>
          <p:cNvSpPr>
            <a:spLocks noChangeArrowheads="1"/>
          </p:cNvSpPr>
          <p:nvPr/>
        </p:nvSpPr>
        <p:spPr bwMode="auto">
          <a:xfrm>
            <a:off x="2339975" y="2852738"/>
            <a:ext cx="609600" cy="914400"/>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91846" name="Rectangle 6"/>
          <p:cNvSpPr>
            <a:spLocks noChangeArrowheads="1"/>
          </p:cNvSpPr>
          <p:nvPr/>
        </p:nvSpPr>
        <p:spPr bwMode="auto">
          <a:xfrm rot="4377692">
            <a:off x="3733800" y="4843463"/>
            <a:ext cx="609600" cy="1524000"/>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91847" name="Rectangle 7"/>
          <p:cNvSpPr>
            <a:spLocks noChangeArrowheads="1"/>
          </p:cNvSpPr>
          <p:nvPr/>
        </p:nvSpPr>
        <p:spPr bwMode="auto">
          <a:xfrm>
            <a:off x="5003800" y="2997200"/>
            <a:ext cx="609600" cy="914400"/>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91848" name="Rectangle 8"/>
          <p:cNvSpPr>
            <a:spLocks noChangeArrowheads="1"/>
          </p:cNvSpPr>
          <p:nvPr/>
        </p:nvSpPr>
        <p:spPr bwMode="auto">
          <a:xfrm>
            <a:off x="2339975" y="3860800"/>
            <a:ext cx="609600" cy="914400"/>
          </a:xfrm>
          <a:prstGeom prst="rect">
            <a:avLst/>
          </a:prstGeom>
          <a:noFill/>
          <a:ln w="381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91849" name="Text Box 9" descr="Pergament"/>
          <p:cNvSpPr txBox="1">
            <a:spLocks noChangeArrowheads="1"/>
          </p:cNvSpPr>
          <p:nvPr/>
        </p:nvSpPr>
        <p:spPr bwMode="auto">
          <a:xfrm>
            <a:off x="5795963" y="2636838"/>
            <a:ext cx="3241675" cy="3409950"/>
          </a:xfrm>
          <a:prstGeom prst="rect">
            <a:avLst/>
          </a:prstGeom>
          <a:blipFill dpi="0" rotWithShape="0">
            <a:blip r:embed="rId3"/>
            <a:srcRect/>
            <a:tile tx="0" ty="0" sx="100000" sy="100000" flip="none" algn="tl"/>
          </a:blipFill>
          <a:ln w="317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l">
              <a:spcBef>
                <a:spcPct val="50000"/>
              </a:spcBef>
              <a:buClr>
                <a:schemeClr val="accent2"/>
              </a:buClr>
              <a:buSzPct val="80000"/>
              <a:buFont typeface="Wingdings" pitchFamily="2" charset="2"/>
              <a:buNone/>
            </a:pPr>
            <a:r>
              <a:rPr lang="de-DE" altLang="de-DE">
                <a:effectLst/>
                <a:latin typeface="Tahoma" pitchFamily="34" charset="0"/>
                <a:cs typeface="Times New Roman" pitchFamily="18" charset="0"/>
              </a:rPr>
              <a:t>Liste alle Lautpaare auf, die "verdächtig" sind, weil sie phone-tisch hinreichend ähn-lich sind und sich daher als Allophone eines einzigen Phonems erweisen könnten.</a:t>
            </a:r>
          </a:p>
        </p:txBody>
      </p:sp>
      <p:sp>
        <p:nvSpPr>
          <p:cNvPr id="291850" name="Text Box 10"/>
          <p:cNvSpPr txBox="1">
            <a:spLocks noChangeArrowheads="1"/>
          </p:cNvSpPr>
          <p:nvPr/>
        </p:nvSpPr>
        <p:spPr bwMode="auto">
          <a:xfrm>
            <a:off x="1331913" y="1557338"/>
            <a:ext cx="549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Arial" charset="0"/>
                <a:cs typeface="Times New Roman" pitchFamily="18" charset="0"/>
              </a:rPr>
              <a:t>labial</a:t>
            </a:r>
          </a:p>
        </p:txBody>
      </p:sp>
      <p:sp>
        <p:nvSpPr>
          <p:cNvPr id="291851" name="Text Box 11"/>
          <p:cNvSpPr txBox="1">
            <a:spLocks noChangeArrowheads="1"/>
          </p:cNvSpPr>
          <p:nvPr/>
        </p:nvSpPr>
        <p:spPr bwMode="auto">
          <a:xfrm>
            <a:off x="5076825" y="1557338"/>
            <a:ext cx="549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Arial" charset="0"/>
                <a:cs typeface="Times New Roman" pitchFamily="18" charset="0"/>
              </a:rPr>
              <a:t>velar</a:t>
            </a:r>
          </a:p>
        </p:txBody>
      </p:sp>
      <p:sp>
        <p:nvSpPr>
          <p:cNvPr id="291852" name="Text Box 12"/>
          <p:cNvSpPr txBox="1">
            <a:spLocks noChangeArrowheads="1"/>
          </p:cNvSpPr>
          <p:nvPr/>
        </p:nvSpPr>
        <p:spPr bwMode="auto">
          <a:xfrm>
            <a:off x="2217738" y="1484313"/>
            <a:ext cx="914400" cy="122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Arial" charset="0"/>
                <a:cs typeface="Times New Roman" pitchFamily="18" charset="0"/>
              </a:rPr>
              <a:t>dent-alveolar</a:t>
            </a:r>
          </a:p>
        </p:txBody>
      </p:sp>
      <p:sp>
        <p:nvSpPr>
          <p:cNvPr id="291853" name="Text Box 13"/>
          <p:cNvSpPr txBox="1">
            <a:spLocks noChangeArrowheads="1"/>
          </p:cNvSpPr>
          <p:nvPr/>
        </p:nvSpPr>
        <p:spPr bwMode="auto">
          <a:xfrm>
            <a:off x="250825" y="2852738"/>
            <a:ext cx="96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Arial" charset="0"/>
                <a:cs typeface="Times New Roman" pitchFamily="18" charset="0"/>
              </a:rPr>
              <a:t>plosiv</a:t>
            </a:r>
          </a:p>
        </p:txBody>
      </p:sp>
      <p:sp>
        <p:nvSpPr>
          <p:cNvPr id="291854" name="Text Box 14"/>
          <p:cNvSpPr txBox="1">
            <a:spLocks noChangeArrowheads="1"/>
          </p:cNvSpPr>
          <p:nvPr/>
        </p:nvSpPr>
        <p:spPr bwMode="auto">
          <a:xfrm>
            <a:off x="250825" y="4005263"/>
            <a:ext cx="1065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Arial" charset="0"/>
                <a:cs typeface="Times New Roman" pitchFamily="18" charset="0"/>
              </a:rPr>
              <a:t>frikativ</a:t>
            </a:r>
          </a:p>
        </p:txBody>
      </p:sp>
      <p:sp>
        <p:nvSpPr>
          <p:cNvPr id="291855" name="Text Box 15"/>
          <p:cNvSpPr txBox="1">
            <a:spLocks noChangeArrowheads="1"/>
          </p:cNvSpPr>
          <p:nvPr/>
        </p:nvSpPr>
        <p:spPr bwMode="auto">
          <a:xfrm>
            <a:off x="250825" y="4797425"/>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Arial" charset="0"/>
                <a:cs typeface="Times New Roman" pitchFamily="18" charset="0"/>
              </a:rPr>
              <a:t>nasal</a:t>
            </a:r>
          </a:p>
        </p:txBody>
      </p:sp>
      <p:sp>
        <p:nvSpPr>
          <p:cNvPr id="291856" name="Line 16"/>
          <p:cNvSpPr>
            <a:spLocks noChangeShapeType="1"/>
          </p:cNvSpPr>
          <p:nvPr/>
        </p:nvSpPr>
        <p:spPr bwMode="auto">
          <a:xfrm>
            <a:off x="323850" y="2708275"/>
            <a:ext cx="53276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291857" name="Line 17"/>
          <p:cNvSpPr>
            <a:spLocks noChangeShapeType="1"/>
          </p:cNvSpPr>
          <p:nvPr/>
        </p:nvSpPr>
        <p:spPr bwMode="auto">
          <a:xfrm>
            <a:off x="1258888" y="1557338"/>
            <a:ext cx="0" cy="3816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iterate type="lt">
                                    <p:tmPct val="100000"/>
                                  </p:iterate>
                                  <p:childTnLst>
                                    <p:set>
                                      <p:cBhvr>
                                        <p:cTn id="6" dur="1" fill="hold">
                                          <p:stCondLst>
                                            <p:cond delay="0"/>
                                          </p:stCondLst>
                                        </p:cTn>
                                        <p:tgtEl>
                                          <p:spTgt spid="291843">
                                            <p:txEl>
                                              <p:pRg st="0" end="0"/>
                                            </p:txEl>
                                          </p:spTgt>
                                        </p:tgtEl>
                                        <p:attrNameLst>
                                          <p:attrName>style.visibility</p:attrName>
                                        </p:attrNameLst>
                                      </p:cBhvr>
                                      <p:to>
                                        <p:strVal val="visible"/>
                                      </p:to>
                                    </p:set>
                                    <p:anim calcmode="lin" valueType="num">
                                      <p:cBhvr>
                                        <p:cTn id="7" dur="500" fill="hold"/>
                                        <p:tgtEl>
                                          <p:spTgt spid="2918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184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9184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29184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500"/>
                            </p:stCondLst>
                            <p:childTnLst>
                              <p:par>
                                <p:cTn id="12" presetID="15" presetClass="entr" presetSubtype="0" fill="hold" grpId="0" nodeType="afterEffect">
                                  <p:stCondLst>
                                    <p:cond delay="0"/>
                                  </p:stCondLst>
                                  <p:iterate type="lt">
                                    <p:tmPct val="100000"/>
                                  </p:iterate>
                                  <p:childTnLst>
                                    <p:set>
                                      <p:cBhvr>
                                        <p:cTn id="13" dur="1" fill="hold">
                                          <p:stCondLst>
                                            <p:cond delay="0"/>
                                          </p:stCondLst>
                                        </p:cTn>
                                        <p:tgtEl>
                                          <p:spTgt spid="291843">
                                            <p:txEl>
                                              <p:pRg st="1" end="1"/>
                                            </p:txEl>
                                          </p:spTgt>
                                        </p:tgtEl>
                                        <p:attrNameLst>
                                          <p:attrName>style.visibility</p:attrName>
                                        </p:attrNameLst>
                                      </p:cBhvr>
                                      <p:to>
                                        <p:strVal val="visible"/>
                                      </p:to>
                                    </p:set>
                                    <p:anim calcmode="lin" valueType="num">
                                      <p:cBhvr>
                                        <p:cTn id="14" dur="500" fill="hold"/>
                                        <p:tgtEl>
                                          <p:spTgt spid="29184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91843">
                                            <p:txEl>
                                              <p:pRg st="1" end="1"/>
                                            </p:txEl>
                                          </p:spTgt>
                                        </p:tgtEl>
                                        <p:attrNameLst>
                                          <p:attrName>ppt_h</p:attrName>
                                        </p:attrNameLst>
                                      </p:cBhvr>
                                      <p:tavLst>
                                        <p:tav tm="0">
                                          <p:val>
                                            <p:fltVal val="0"/>
                                          </p:val>
                                        </p:tav>
                                        <p:tav tm="100000">
                                          <p:val>
                                            <p:strVal val="#ppt_h"/>
                                          </p:val>
                                        </p:tav>
                                      </p:tavLst>
                                    </p:anim>
                                    <p:anim calcmode="lin" valueType="num">
                                      <p:cBhvr>
                                        <p:cTn id="16" dur="500" fill="hold"/>
                                        <p:tgtEl>
                                          <p:spTgt spid="29184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500" fill="hold"/>
                                        <p:tgtEl>
                                          <p:spTgt spid="29184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nodeType="afterGroup">
                            <p:stCondLst>
                              <p:cond delay="3000"/>
                            </p:stCondLst>
                            <p:childTnLst>
                              <p:par>
                                <p:cTn id="19" presetID="15" presetClass="entr" presetSubtype="0" fill="hold" grpId="0" nodeType="afterEffect">
                                  <p:stCondLst>
                                    <p:cond delay="0"/>
                                  </p:stCondLst>
                                  <p:iterate type="lt">
                                    <p:tmPct val="100000"/>
                                  </p:iterate>
                                  <p:childTnLst>
                                    <p:set>
                                      <p:cBhvr>
                                        <p:cTn id="20" dur="1" fill="hold">
                                          <p:stCondLst>
                                            <p:cond delay="0"/>
                                          </p:stCondLst>
                                        </p:cTn>
                                        <p:tgtEl>
                                          <p:spTgt spid="291843">
                                            <p:txEl>
                                              <p:pRg st="2" end="2"/>
                                            </p:txEl>
                                          </p:spTgt>
                                        </p:tgtEl>
                                        <p:attrNameLst>
                                          <p:attrName>style.visibility</p:attrName>
                                        </p:attrNameLst>
                                      </p:cBhvr>
                                      <p:to>
                                        <p:strVal val="visible"/>
                                      </p:to>
                                    </p:set>
                                    <p:anim calcmode="lin" valueType="num">
                                      <p:cBhvr>
                                        <p:cTn id="21" dur="500" fill="hold"/>
                                        <p:tgtEl>
                                          <p:spTgt spid="29184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91843">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29184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500" fill="hold"/>
                                        <p:tgtEl>
                                          <p:spTgt spid="29184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nodeType="afterGroup">
                            <p:stCondLst>
                              <p:cond delay="3500"/>
                            </p:stCondLst>
                            <p:childTnLst>
                              <p:par>
                                <p:cTn id="26" presetID="15" presetClass="entr" presetSubtype="0" fill="hold" grpId="0" nodeType="afterEffect">
                                  <p:stCondLst>
                                    <p:cond delay="0"/>
                                  </p:stCondLst>
                                  <p:iterate type="lt">
                                    <p:tmPct val="100000"/>
                                  </p:iterate>
                                  <p:childTnLst>
                                    <p:set>
                                      <p:cBhvr>
                                        <p:cTn id="27" dur="1" fill="hold">
                                          <p:stCondLst>
                                            <p:cond delay="0"/>
                                          </p:stCondLst>
                                        </p:cTn>
                                        <p:tgtEl>
                                          <p:spTgt spid="291843">
                                            <p:txEl>
                                              <p:pRg st="3" end="3"/>
                                            </p:txEl>
                                          </p:spTgt>
                                        </p:tgtEl>
                                        <p:attrNameLst>
                                          <p:attrName>style.visibility</p:attrName>
                                        </p:attrNameLst>
                                      </p:cBhvr>
                                      <p:to>
                                        <p:strVal val="visible"/>
                                      </p:to>
                                    </p:set>
                                    <p:anim calcmode="lin" valueType="num">
                                      <p:cBhvr>
                                        <p:cTn id="28" dur="500" fill="hold"/>
                                        <p:tgtEl>
                                          <p:spTgt spid="29184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91843">
                                            <p:txEl>
                                              <p:pRg st="3" end="3"/>
                                            </p:txEl>
                                          </p:spTgt>
                                        </p:tgtEl>
                                        <p:attrNameLst>
                                          <p:attrName>ppt_h</p:attrName>
                                        </p:attrNameLst>
                                      </p:cBhvr>
                                      <p:tavLst>
                                        <p:tav tm="0">
                                          <p:val>
                                            <p:fltVal val="0"/>
                                          </p:val>
                                        </p:tav>
                                        <p:tav tm="100000">
                                          <p:val>
                                            <p:strVal val="#ppt_h"/>
                                          </p:val>
                                        </p:tav>
                                      </p:tavLst>
                                    </p:anim>
                                    <p:anim calcmode="lin" valueType="num">
                                      <p:cBhvr>
                                        <p:cTn id="30" dur="500" fill="hold"/>
                                        <p:tgtEl>
                                          <p:spTgt spid="29184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1" dur="500" fill="hold"/>
                                        <p:tgtEl>
                                          <p:spTgt spid="29184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32" fill="hold" nodeType="afterGroup">
                            <p:stCondLst>
                              <p:cond delay="4000"/>
                            </p:stCondLst>
                            <p:childTnLst>
                              <p:par>
                                <p:cTn id="33" presetID="15" presetClass="entr" presetSubtype="0" fill="hold" grpId="0" nodeType="afterEffect">
                                  <p:stCondLst>
                                    <p:cond delay="0"/>
                                  </p:stCondLst>
                                  <p:iterate type="lt">
                                    <p:tmPct val="100000"/>
                                  </p:iterate>
                                  <p:childTnLst>
                                    <p:set>
                                      <p:cBhvr>
                                        <p:cTn id="34" dur="1" fill="hold">
                                          <p:stCondLst>
                                            <p:cond delay="0"/>
                                          </p:stCondLst>
                                        </p:cTn>
                                        <p:tgtEl>
                                          <p:spTgt spid="291843">
                                            <p:txEl>
                                              <p:pRg st="4" end="4"/>
                                            </p:txEl>
                                          </p:spTgt>
                                        </p:tgtEl>
                                        <p:attrNameLst>
                                          <p:attrName>style.visibility</p:attrName>
                                        </p:attrNameLst>
                                      </p:cBhvr>
                                      <p:to>
                                        <p:strVal val="visible"/>
                                      </p:to>
                                    </p:set>
                                    <p:anim calcmode="lin" valueType="num">
                                      <p:cBhvr>
                                        <p:cTn id="35" dur="500" fill="hold"/>
                                        <p:tgtEl>
                                          <p:spTgt spid="29184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91843">
                                            <p:txEl>
                                              <p:pRg st="4" end="4"/>
                                            </p:txEl>
                                          </p:spTgt>
                                        </p:tgtEl>
                                        <p:attrNameLst>
                                          <p:attrName>ppt_h</p:attrName>
                                        </p:attrNameLst>
                                      </p:cBhvr>
                                      <p:tavLst>
                                        <p:tav tm="0">
                                          <p:val>
                                            <p:fltVal val="0"/>
                                          </p:val>
                                        </p:tav>
                                        <p:tav tm="100000">
                                          <p:val>
                                            <p:strVal val="#ppt_h"/>
                                          </p:val>
                                        </p:tav>
                                      </p:tavLst>
                                    </p:anim>
                                    <p:anim calcmode="lin" valueType="num">
                                      <p:cBhvr>
                                        <p:cTn id="37" dur="500" fill="hold"/>
                                        <p:tgtEl>
                                          <p:spTgt spid="29184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8" dur="500" fill="hold"/>
                                        <p:tgtEl>
                                          <p:spTgt spid="29184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39" fill="hold" nodeType="afterGroup">
                            <p:stCondLst>
                              <p:cond delay="4500"/>
                            </p:stCondLst>
                            <p:childTnLst>
                              <p:par>
                                <p:cTn id="40" presetID="15" presetClass="entr" presetSubtype="0" fill="hold" grpId="0" nodeType="afterEffect">
                                  <p:stCondLst>
                                    <p:cond delay="0"/>
                                  </p:stCondLst>
                                  <p:iterate type="lt">
                                    <p:tmPct val="100000"/>
                                  </p:iterate>
                                  <p:childTnLst>
                                    <p:set>
                                      <p:cBhvr>
                                        <p:cTn id="41" dur="1" fill="hold">
                                          <p:stCondLst>
                                            <p:cond delay="0"/>
                                          </p:stCondLst>
                                        </p:cTn>
                                        <p:tgtEl>
                                          <p:spTgt spid="291843">
                                            <p:txEl>
                                              <p:pRg st="5" end="5"/>
                                            </p:txEl>
                                          </p:spTgt>
                                        </p:tgtEl>
                                        <p:attrNameLst>
                                          <p:attrName>style.visibility</p:attrName>
                                        </p:attrNameLst>
                                      </p:cBhvr>
                                      <p:to>
                                        <p:strVal val="visible"/>
                                      </p:to>
                                    </p:set>
                                    <p:anim calcmode="lin" valueType="num">
                                      <p:cBhvr>
                                        <p:cTn id="42" dur="500" fill="hold"/>
                                        <p:tgtEl>
                                          <p:spTgt spid="29184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291843">
                                            <p:txEl>
                                              <p:pRg st="5" end="5"/>
                                            </p:txEl>
                                          </p:spTgt>
                                        </p:tgtEl>
                                        <p:attrNameLst>
                                          <p:attrName>ppt_h</p:attrName>
                                        </p:attrNameLst>
                                      </p:cBhvr>
                                      <p:tavLst>
                                        <p:tav tm="0">
                                          <p:val>
                                            <p:fltVal val="0"/>
                                          </p:val>
                                        </p:tav>
                                        <p:tav tm="100000">
                                          <p:val>
                                            <p:strVal val="#ppt_h"/>
                                          </p:val>
                                        </p:tav>
                                      </p:tavLst>
                                    </p:anim>
                                    <p:anim calcmode="lin" valueType="num">
                                      <p:cBhvr>
                                        <p:cTn id="44" dur="500" fill="hold"/>
                                        <p:tgtEl>
                                          <p:spTgt spid="29184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5" dur="500" fill="hold"/>
                                        <p:tgtEl>
                                          <p:spTgt spid="29184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par>
                          <p:cTn id="46" fill="hold" nodeType="afterGroup">
                            <p:stCondLst>
                              <p:cond delay="5000"/>
                            </p:stCondLst>
                            <p:childTnLst>
                              <p:par>
                                <p:cTn id="47" presetID="15" presetClass="entr" presetSubtype="0" fill="hold" grpId="0" nodeType="afterEffect">
                                  <p:stCondLst>
                                    <p:cond delay="0"/>
                                  </p:stCondLst>
                                  <p:iterate type="lt">
                                    <p:tmPct val="100000"/>
                                  </p:iterate>
                                  <p:childTnLst>
                                    <p:set>
                                      <p:cBhvr>
                                        <p:cTn id="48" dur="1" fill="hold">
                                          <p:stCondLst>
                                            <p:cond delay="0"/>
                                          </p:stCondLst>
                                        </p:cTn>
                                        <p:tgtEl>
                                          <p:spTgt spid="291843">
                                            <p:txEl>
                                              <p:pRg st="6" end="6"/>
                                            </p:txEl>
                                          </p:spTgt>
                                        </p:tgtEl>
                                        <p:attrNameLst>
                                          <p:attrName>style.visibility</p:attrName>
                                        </p:attrNameLst>
                                      </p:cBhvr>
                                      <p:to>
                                        <p:strVal val="visible"/>
                                      </p:to>
                                    </p:set>
                                    <p:anim calcmode="lin" valueType="num">
                                      <p:cBhvr>
                                        <p:cTn id="49" dur="500" fill="hold"/>
                                        <p:tgtEl>
                                          <p:spTgt spid="29184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291843">
                                            <p:txEl>
                                              <p:pRg st="6" end="6"/>
                                            </p:txEl>
                                          </p:spTgt>
                                        </p:tgtEl>
                                        <p:attrNameLst>
                                          <p:attrName>ppt_h</p:attrName>
                                        </p:attrNameLst>
                                      </p:cBhvr>
                                      <p:tavLst>
                                        <p:tav tm="0">
                                          <p:val>
                                            <p:fltVal val="0"/>
                                          </p:val>
                                        </p:tav>
                                        <p:tav tm="100000">
                                          <p:val>
                                            <p:strVal val="#ppt_h"/>
                                          </p:val>
                                        </p:tav>
                                      </p:tavLst>
                                    </p:anim>
                                    <p:anim calcmode="lin" valueType="num">
                                      <p:cBhvr>
                                        <p:cTn id="51" dur="500" fill="hold"/>
                                        <p:tgtEl>
                                          <p:spTgt spid="29184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2" dur="500" fill="hold"/>
                                        <p:tgtEl>
                                          <p:spTgt spid="29184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291849"/>
                                        </p:tgtEl>
                                        <p:attrNameLst>
                                          <p:attrName>style.visibility</p:attrName>
                                        </p:attrNameLst>
                                      </p:cBhvr>
                                      <p:to>
                                        <p:strVal val="visible"/>
                                      </p:to>
                                    </p:set>
                                    <p:animEffect transition="in" filter="box(out)">
                                      <p:cBhvr>
                                        <p:cTn id="57" dur="500"/>
                                        <p:tgtEl>
                                          <p:spTgt spid="29184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9" presetClass="entr" presetSubtype="10" fill="hold" grpId="0" nodeType="clickEffect">
                                  <p:stCondLst>
                                    <p:cond delay="0"/>
                                  </p:stCondLst>
                                  <p:childTnLst>
                                    <p:set>
                                      <p:cBhvr>
                                        <p:cTn id="61" dur="1" fill="hold">
                                          <p:stCondLst>
                                            <p:cond delay="0"/>
                                          </p:stCondLst>
                                        </p:cTn>
                                        <p:tgtEl>
                                          <p:spTgt spid="291844"/>
                                        </p:tgtEl>
                                        <p:attrNameLst>
                                          <p:attrName>style.visibility</p:attrName>
                                        </p:attrNameLst>
                                      </p:cBhvr>
                                      <p:to>
                                        <p:strVal val="visible"/>
                                      </p:to>
                                    </p:set>
                                    <p:anim calcmode="lin" valueType="num">
                                      <p:cBhvr>
                                        <p:cTn id="62" dur="5000" fill="hold"/>
                                        <p:tgtEl>
                                          <p:spTgt spid="291844"/>
                                        </p:tgtEl>
                                        <p:attrNameLst>
                                          <p:attrName>ppt_w</p:attrName>
                                        </p:attrNameLst>
                                      </p:cBhvr>
                                      <p:tavLst>
                                        <p:tav tm="0" fmla="#ppt_w*sin(2.5*pi*$)">
                                          <p:val>
                                            <p:fltVal val="0"/>
                                          </p:val>
                                        </p:tav>
                                        <p:tav tm="100000">
                                          <p:val>
                                            <p:fltVal val="1"/>
                                          </p:val>
                                        </p:tav>
                                      </p:tavLst>
                                    </p:anim>
                                    <p:anim calcmode="lin" valueType="num">
                                      <p:cBhvr>
                                        <p:cTn id="63" dur="5000" fill="hold"/>
                                        <p:tgtEl>
                                          <p:spTgt spid="291844"/>
                                        </p:tgtEl>
                                        <p:attrNameLst>
                                          <p:attrName>ppt_h</p:attrName>
                                        </p:attrNameLst>
                                      </p:cBhvr>
                                      <p:tavLst>
                                        <p:tav tm="0">
                                          <p:val>
                                            <p:strVal val="#ppt_h"/>
                                          </p:val>
                                        </p:tav>
                                        <p:tav tm="100000">
                                          <p:val>
                                            <p:strVal val="#ppt_h"/>
                                          </p:val>
                                        </p:tav>
                                      </p:tavLst>
                                    </p:anim>
                                  </p:childTnLst>
                                </p:cTn>
                              </p:par>
                            </p:childTnLst>
                          </p:cTn>
                        </p:par>
                        <p:par>
                          <p:cTn id="64" fill="hold" nodeType="afterGroup">
                            <p:stCondLst>
                              <p:cond delay="5000"/>
                            </p:stCondLst>
                            <p:childTnLst>
                              <p:par>
                                <p:cTn id="65" presetID="19" presetClass="entr" presetSubtype="10" fill="hold" grpId="0" nodeType="afterEffect">
                                  <p:stCondLst>
                                    <p:cond delay="0"/>
                                  </p:stCondLst>
                                  <p:childTnLst>
                                    <p:set>
                                      <p:cBhvr>
                                        <p:cTn id="66" dur="1" fill="hold">
                                          <p:stCondLst>
                                            <p:cond delay="0"/>
                                          </p:stCondLst>
                                        </p:cTn>
                                        <p:tgtEl>
                                          <p:spTgt spid="291845"/>
                                        </p:tgtEl>
                                        <p:attrNameLst>
                                          <p:attrName>style.visibility</p:attrName>
                                        </p:attrNameLst>
                                      </p:cBhvr>
                                      <p:to>
                                        <p:strVal val="visible"/>
                                      </p:to>
                                    </p:set>
                                    <p:anim calcmode="lin" valueType="num">
                                      <p:cBhvr>
                                        <p:cTn id="67" dur="5000" fill="hold"/>
                                        <p:tgtEl>
                                          <p:spTgt spid="291845"/>
                                        </p:tgtEl>
                                        <p:attrNameLst>
                                          <p:attrName>ppt_w</p:attrName>
                                        </p:attrNameLst>
                                      </p:cBhvr>
                                      <p:tavLst>
                                        <p:tav tm="0" fmla="#ppt_w*sin(2.5*pi*$)">
                                          <p:val>
                                            <p:fltVal val="0"/>
                                          </p:val>
                                        </p:tav>
                                        <p:tav tm="100000">
                                          <p:val>
                                            <p:fltVal val="1"/>
                                          </p:val>
                                        </p:tav>
                                      </p:tavLst>
                                    </p:anim>
                                    <p:anim calcmode="lin" valueType="num">
                                      <p:cBhvr>
                                        <p:cTn id="68" dur="5000" fill="hold"/>
                                        <p:tgtEl>
                                          <p:spTgt spid="291845"/>
                                        </p:tgtEl>
                                        <p:attrNameLst>
                                          <p:attrName>ppt_h</p:attrName>
                                        </p:attrNameLst>
                                      </p:cBhvr>
                                      <p:tavLst>
                                        <p:tav tm="0">
                                          <p:val>
                                            <p:strVal val="#ppt_h"/>
                                          </p:val>
                                        </p:tav>
                                        <p:tav tm="100000">
                                          <p:val>
                                            <p:strVal val="#ppt_h"/>
                                          </p:val>
                                        </p:tav>
                                      </p:tavLst>
                                    </p:anim>
                                  </p:childTnLst>
                                </p:cTn>
                              </p:par>
                            </p:childTnLst>
                          </p:cTn>
                        </p:par>
                        <p:par>
                          <p:cTn id="69" fill="hold" nodeType="afterGroup">
                            <p:stCondLst>
                              <p:cond delay="10000"/>
                            </p:stCondLst>
                            <p:childTnLst>
                              <p:par>
                                <p:cTn id="70" presetID="19" presetClass="entr" presetSubtype="10" fill="hold" grpId="0" nodeType="afterEffect">
                                  <p:stCondLst>
                                    <p:cond delay="0"/>
                                  </p:stCondLst>
                                  <p:childTnLst>
                                    <p:set>
                                      <p:cBhvr>
                                        <p:cTn id="71" dur="1" fill="hold">
                                          <p:stCondLst>
                                            <p:cond delay="0"/>
                                          </p:stCondLst>
                                        </p:cTn>
                                        <p:tgtEl>
                                          <p:spTgt spid="291847"/>
                                        </p:tgtEl>
                                        <p:attrNameLst>
                                          <p:attrName>style.visibility</p:attrName>
                                        </p:attrNameLst>
                                      </p:cBhvr>
                                      <p:to>
                                        <p:strVal val="visible"/>
                                      </p:to>
                                    </p:set>
                                    <p:anim calcmode="lin" valueType="num">
                                      <p:cBhvr>
                                        <p:cTn id="72" dur="5000" fill="hold"/>
                                        <p:tgtEl>
                                          <p:spTgt spid="291847"/>
                                        </p:tgtEl>
                                        <p:attrNameLst>
                                          <p:attrName>ppt_w</p:attrName>
                                        </p:attrNameLst>
                                      </p:cBhvr>
                                      <p:tavLst>
                                        <p:tav tm="0" fmla="#ppt_w*sin(2.5*pi*$)">
                                          <p:val>
                                            <p:fltVal val="0"/>
                                          </p:val>
                                        </p:tav>
                                        <p:tav tm="100000">
                                          <p:val>
                                            <p:fltVal val="1"/>
                                          </p:val>
                                        </p:tav>
                                      </p:tavLst>
                                    </p:anim>
                                    <p:anim calcmode="lin" valueType="num">
                                      <p:cBhvr>
                                        <p:cTn id="73" dur="5000" fill="hold"/>
                                        <p:tgtEl>
                                          <p:spTgt spid="291847"/>
                                        </p:tgtEl>
                                        <p:attrNameLst>
                                          <p:attrName>ppt_h</p:attrName>
                                        </p:attrNameLst>
                                      </p:cBhvr>
                                      <p:tavLst>
                                        <p:tav tm="0">
                                          <p:val>
                                            <p:strVal val="#ppt_h"/>
                                          </p:val>
                                        </p:tav>
                                        <p:tav tm="100000">
                                          <p:val>
                                            <p:strVal val="#ppt_h"/>
                                          </p:val>
                                        </p:tav>
                                      </p:tavLst>
                                    </p:anim>
                                  </p:childTnLst>
                                </p:cTn>
                              </p:par>
                            </p:childTnLst>
                          </p:cTn>
                        </p:par>
                        <p:par>
                          <p:cTn id="74" fill="hold" nodeType="afterGroup">
                            <p:stCondLst>
                              <p:cond delay="15000"/>
                            </p:stCondLst>
                            <p:childTnLst>
                              <p:par>
                                <p:cTn id="75" presetID="19" presetClass="entr" presetSubtype="10" fill="hold" grpId="0" nodeType="afterEffect">
                                  <p:stCondLst>
                                    <p:cond delay="0"/>
                                  </p:stCondLst>
                                  <p:childTnLst>
                                    <p:set>
                                      <p:cBhvr>
                                        <p:cTn id="76" dur="1" fill="hold">
                                          <p:stCondLst>
                                            <p:cond delay="0"/>
                                          </p:stCondLst>
                                        </p:cTn>
                                        <p:tgtEl>
                                          <p:spTgt spid="291848"/>
                                        </p:tgtEl>
                                        <p:attrNameLst>
                                          <p:attrName>style.visibility</p:attrName>
                                        </p:attrNameLst>
                                      </p:cBhvr>
                                      <p:to>
                                        <p:strVal val="visible"/>
                                      </p:to>
                                    </p:set>
                                    <p:anim calcmode="lin" valueType="num">
                                      <p:cBhvr>
                                        <p:cTn id="77" dur="5000" fill="hold"/>
                                        <p:tgtEl>
                                          <p:spTgt spid="291848"/>
                                        </p:tgtEl>
                                        <p:attrNameLst>
                                          <p:attrName>ppt_w</p:attrName>
                                        </p:attrNameLst>
                                      </p:cBhvr>
                                      <p:tavLst>
                                        <p:tav tm="0" fmla="#ppt_w*sin(2.5*pi*$)">
                                          <p:val>
                                            <p:fltVal val="0"/>
                                          </p:val>
                                        </p:tav>
                                        <p:tav tm="100000">
                                          <p:val>
                                            <p:fltVal val="1"/>
                                          </p:val>
                                        </p:tav>
                                      </p:tavLst>
                                    </p:anim>
                                    <p:anim calcmode="lin" valueType="num">
                                      <p:cBhvr>
                                        <p:cTn id="78" dur="5000" fill="hold"/>
                                        <p:tgtEl>
                                          <p:spTgt spid="291848"/>
                                        </p:tgtEl>
                                        <p:attrNameLst>
                                          <p:attrName>ppt_h</p:attrName>
                                        </p:attrNameLst>
                                      </p:cBhvr>
                                      <p:tavLst>
                                        <p:tav tm="0">
                                          <p:val>
                                            <p:strVal val="#ppt_h"/>
                                          </p:val>
                                        </p:tav>
                                        <p:tav tm="100000">
                                          <p:val>
                                            <p:strVal val="#ppt_h"/>
                                          </p:val>
                                        </p:tav>
                                      </p:tavLst>
                                    </p:anim>
                                  </p:childTnLst>
                                </p:cTn>
                              </p:par>
                            </p:childTnLst>
                          </p:cTn>
                        </p:par>
                        <p:par>
                          <p:cTn id="79" fill="hold" nodeType="afterGroup">
                            <p:stCondLst>
                              <p:cond delay="20000"/>
                            </p:stCondLst>
                            <p:childTnLst>
                              <p:par>
                                <p:cTn id="80" presetID="19" presetClass="entr" presetSubtype="10" fill="hold" grpId="0" nodeType="afterEffect">
                                  <p:stCondLst>
                                    <p:cond delay="0"/>
                                  </p:stCondLst>
                                  <p:childTnLst>
                                    <p:set>
                                      <p:cBhvr>
                                        <p:cTn id="81" dur="1" fill="hold">
                                          <p:stCondLst>
                                            <p:cond delay="0"/>
                                          </p:stCondLst>
                                        </p:cTn>
                                        <p:tgtEl>
                                          <p:spTgt spid="291846"/>
                                        </p:tgtEl>
                                        <p:attrNameLst>
                                          <p:attrName>style.visibility</p:attrName>
                                        </p:attrNameLst>
                                      </p:cBhvr>
                                      <p:to>
                                        <p:strVal val="visible"/>
                                      </p:to>
                                    </p:set>
                                    <p:anim calcmode="lin" valueType="num">
                                      <p:cBhvr>
                                        <p:cTn id="82" dur="5000" fill="hold"/>
                                        <p:tgtEl>
                                          <p:spTgt spid="291846"/>
                                        </p:tgtEl>
                                        <p:attrNameLst>
                                          <p:attrName>ppt_w</p:attrName>
                                        </p:attrNameLst>
                                      </p:cBhvr>
                                      <p:tavLst>
                                        <p:tav tm="0" fmla="#ppt_w*sin(2.5*pi*$)">
                                          <p:val>
                                            <p:fltVal val="0"/>
                                          </p:val>
                                        </p:tav>
                                        <p:tav tm="100000">
                                          <p:val>
                                            <p:fltVal val="1"/>
                                          </p:val>
                                        </p:tav>
                                      </p:tavLst>
                                    </p:anim>
                                    <p:anim calcmode="lin" valueType="num">
                                      <p:cBhvr>
                                        <p:cTn id="83" dur="5000" fill="hold"/>
                                        <p:tgtEl>
                                          <p:spTgt spid="2918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bldLvl="2" autoUpdateAnimBg="0" advAuto="0"/>
      <p:bldP spid="291844" grpId="0" animBg="1"/>
      <p:bldP spid="291845" grpId="0" animBg="1"/>
      <p:bldP spid="291846" grpId="0" animBg="1"/>
      <p:bldP spid="291847" grpId="0" animBg="1"/>
      <p:bldP spid="291848" grpId="0" animBg="1"/>
      <p:bldP spid="29184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de-DE" altLang="de-DE"/>
              <a:t>Analyseverfahren</a:t>
            </a:r>
          </a:p>
        </p:txBody>
      </p:sp>
      <p:sp>
        <p:nvSpPr>
          <p:cNvPr id="292867" name="Rectangle 3"/>
          <p:cNvSpPr>
            <a:spLocks noGrp="1" noChangeArrowheads="1"/>
          </p:cNvSpPr>
          <p:nvPr>
            <p:ph type="body" idx="1"/>
          </p:nvPr>
        </p:nvSpPr>
        <p:spPr>
          <a:xfrm>
            <a:off x="685800" y="2057400"/>
            <a:ext cx="8077200" cy="4114800"/>
          </a:xfrm>
        </p:spPr>
        <p:txBody>
          <a:bodyPr/>
          <a:lstStyle/>
          <a:p>
            <a:pPr marL="457200" indent="-457200" algn="just">
              <a:buFont typeface="Wingdings" pitchFamily="2" charset="2"/>
              <a:buAutoNum type="arabicPeriod"/>
            </a:pPr>
            <a:r>
              <a:rPr lang="de-DE" altLang="de-DE">
                <a:solidFill>
                  <a:srgbClr val="CC3300"/>
                </a:solidFill>
                <a:cs typeface="Times New Roman" pitchFamily="18" charset="0"/>
              </a:rPr>
              <a:t>Trennungsverfahren</a:t>
            </a:r>
            <a:r>
              <a:rPr lang="de-DE" altLang="de-DE">
                <a:cs typeface="Times New Roman" pitchFamily="18" charset="0"/>
              </a:rPr>
              <a:t>: Dabei wird zu zeigen versucht, dass die fraglichen Laute Allophone verschiedener Phoneme sind, weil sie</a:t>
            </a:r>
          </a:p>
          <a:p>
            <a:pPr marL="952500" lvl="1" indent="-479425" algn="just">
              <a:buFont typeface="Wingdings" pitchFamily="2" charset="2"/>
              <a:buChar char="l"/>
            </a:pPr>
            <a:r>
              <a:rPr lang="de-DE" altLang="de-DE">
                <a:cs typeface="Times New Roman" pitchFamily="18" charset="0"/>
              </a:rPr>
              <a:t>in identischen Umgebungen kontrastieren (Minimalpaare)</a:t>
            </a:r>
          </a:p>
          <a:p>
            <a:pPr marL="952500" lvl="1" indent="-479425" algn="just">
              <a:buFont typeface="Wingdings" pitchFamily="2" charset="2"/>
              <a:buChar char="l"/>
            </a:pPr>
            <a:r>
              <a:rPr lang="de-DE" altLang="de-DE">
                <a:cs typeface="Times New Roman" pitchFamily="18" charset="0"/>
              </a:rPr>
              <a:t>in analogen Umgebungen kontrastieren.</a:t>
            </a:r>
          </a:p>
          <a:p>
            <a:pPr marL="457200" indent="-457200" algn="just">
              <a:buFont typeface="Wingdings" pitchFamily="2" charset="2"/>
              <a:buAutoNum type="arabicPeriod"/>
            </a:pPr>
            <a:r>
              <a:rPr lang="de-DE" altLang="de-DE">
                <a:solidFill>
                  <a:srgbClr val="CC3300"/>
                </a:solidFill>
                <a:cs typeface="Times New Roman" pitchFamily="18" charset="0"/>
              </a:rPr>
              <a:t>Vereinigungsverfahren</a:t>
            </a:r>
            <a:r>
              <a:rPr lang="de-DE" altLang="de-DE">
                <a:cs typeface="Times New Roman" pitchFamily="18" charset="0"/>
              </a:rPr>
              <a:t>: Dabei wird zu zeigen versucht, dass die fraglichen Laute Varianten eines Phonems sind, weil sie in sich gegenseitig ausschließenden Umgebungen vorkommen.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2867">
                                            <p:txEl>
                                              <p:pRg st="0" end="0"/>
                                            </p:txEl>
                                          </p:spTgt>
                                        </p:tgtEl>
                                        <p:attrNameLst>
                                          <p:attrName>style.visibility</p:attrName>
                                        </p:attrNameLst>
                                      </p:cBhvr>
                                      <p:to>
                                        <p:strVal val="visible"/>
                                      </p:to>
                                    </p:set>
                                    <p:animEffect transition="in" filter="wipe(left)">
                                      <p:cBhvr>
                                        <p:cTn id="7" dur="500"/>
                                        <p:tgtEl>
                                          <p:spTgt spid="292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2867">
                                            <p:txEl>
                                              <p:pRg st="1" end="1"/>
                                            </p:txEl>
                                          </p:spTgt>
                                        </p:tgtEl>
                                        <p:attrNameLst>
                                          <p:attrName>style.visibility</p:attrName>
                                        </p:attrNameLst>
                                      </p:cBhvr>
                                      <p:to>
                                        <p:strVal val="visible"/>
                                      </p:to>
                                    </p:set>
                                    <p:animEffect transition="in" filter="wipe(left)">
                                      <p:cBhvr>
                                        <p:cTn id="12" dur="500"/>
                                        <p:tgtEl>
                                          <p:spTgt spid="2928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2867">
                                            <p:txEl>
                                              <p:pRg st="2" end="2"/>
                                            </p:txEl>
                                          </p:spTgt>
                                        </p:tgtEl>
                                        <p:attrNameLst>
                                          <p:attrName>style.visibility</p:attrName>
                                        </p:attrNameLst>
                                      </p:cBhvr>
                                      <p:to>
                                        <p:strVal val="visible"/>
                                      </p:to>
                                    </p:set>
                                    <p:animEffect transition="in" filter="wipe(left)">
                                      <p:cBhvr>
                                        <p:cTn id="17" dur="500"/>
                                        <p:tgtEl>
                                          <p:spTgt spid="2928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2867">
                                            <p:txEl>
                                              <p:pRg st="3" end="3"/>
                                            </p:txEl>
                                          </p:spTgt>
                                        </p:tgtEl>
                                        <p:attrNameLst>
                                          <p:attrName>style.visibility</p:attrName>
                                        </p:attrNameLst>
                                      </p:cBhvr>
                                      <p:to>
                                        <p:strVal val="visible"/>
                                      </p:to>
                                    </p:set>
                                    <p:animEffect transition="in" filter="wipe(left)">
                                      <p:cBhvr>
                                        <p:cTn id="22" dur="500"/>
                                        <p:tgtEl>
                                          <p:spTgt spid="2928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de-DE" altLang="de-DE"/>
              <a:t>Analyseverfahren 1a</a:t>
            </a:r>
          </a:p>
        </p:txBody>
      </p:sp>
      <p:sp>
        <p:nvSpPr>
          <p:cNvPr id="293891" name="Rectangle 3"/>
          <p:cNvSpPr>
            <a:spLocks noGrp="1" noChangeArrowheads="1"/>
          </p:cNvSpPr>
          <p:nvPr>
            <p:ph type="body" idx="1"/>
          </p:nvPr>
        </p:nvSpPr>
        <p:spPr>
          <a:xfrm>
            <a:off x="762000" y="1600200"/>
            <a:ext cx="7924800" cy="4495800"/>
          </a:xfrm>
        </p:spPr>
        <p:txBody>
          <a:bodyPr/>
          <a:lstStyle/>
          <a:p>
            <a:pPr marL="0" indent="0" algn="just">
              <a:buFont typeface="Wingdings 2" pitchFamily="18" charset="2"/>
              <a:buNone/>
            </a:pPr>
            <a:r>
              <a:rPr lang="de-DE" altLang="de-DE">
                <a:solidFill>
                  <a:srgbClr val="0066FF"/>
                </a:solidFill>
                <a:cs typeface="Times New Roman" pitchFamily="18" charset="0"/>
              </a:rPr>
              <a:t>Die phonologische Trennung von ähnlichen Lauten, die in identischen Umgebungen kontrastieren.</a:t>
            </a:r>
          </a:p>
          <a:p>
            <a:pPr marL="0" indent="0" algn="just">
              <a:buFont typeface="Wingdings 2" pitchFamily="18" charset="2"/>
              <a:buNone/>
            </a:pPr>
            <a:r>
              <a:rPr lang="de-DE" altLang="de-DE">
                <a:cs typeface="Times New Roman" pitchFamily="18" charset="0"/>
              </a:rPr>
              <a:t>Führe für jedes verdächtige Lautpaar, das in identischen Umgebungen vorkommt die folgenden Schritte aus:</a:t>
            </a:r>
          </a:p>
          <a:p>
            <a:pPr marL="1146175" lvl="1" indent="-479425" algn="just"/>
            <a:r>
              <a:rPr lang="de-DE" altLang="de-DE" sz="2400">
                <a:cs typeface="Times New Roman" pitchFamily="18" charset="0"/>
              </a:rPr>
              <a:t>Liste das Paar auf;</a:t>
            </a:r>
          </a:p>
          <a:p>
            <a:pPr marL="1146175" lvl="1" indent="-479425"/>
            <a:r>
              <a:rPr lang="de-DE" altLang="de-DE" sz="2400">
                <a:cs typeface="Times New Roman" pitchFamily="18" charset="0"/>
              </a:rPr>
              <a:t>stelle fest, dass sie in identischen Umgebungen vorkommen;</a:t>
            </a:r>
          </a:p>
          <a:p>
            <a:pPr marL="1146175" lvl="1" indent="-479425" algn="just"/>
            <a:r>
              <a:rPr lang="de-DE" altLang="de-DE" sz="2400">
                <a:cs typeface="Times New Roman" pitchFamily="18" charset="0"/>
              </a:rPr>
              <a:t>präsentiere die Belege dafür;</a:t>
            </a:r>
          </a:p>
          <a:p>
            <a:pPr marL="1146175" lvl="1" indent="-479425" algn="just"/>
            <a:r>
              <a:rPr lang="de-DE" altLang="de-DE" sz="2400">
                <a:cs typeface="Times New Roman" pitchFamily="18" charset="0"/>
              </a:rPr>
              <a:t>ziehe den Schluss, dass sie zu verschiedenen Phonemen gehören.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3891">
                                            <p:txEl>
                                              <p:pRg st="0" end="0"/>
                                            </p:txEl>
                                          </p:spTgt>
                                        </p:tgtEl>
                                        <p:attrNameLst>
                                          <p:attrName>style.visibility</p:attrName>
                                        </p:attrNameLst>
                                      </p:cBhvr>
                                      <p:to>
                                        <p:strVal val="visible"/>
                                      </p:to>
                                    </p:set>
                                    <p:animEffect transition="in" filter="wipe(left)">
                                      <p:cBhvr>
                                        <p:cTn id="7" dur="500"/>
                                        <p:tgtEl>
                                          <p:spTgt spid="293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3891">
                                            <p:txEl>
                                              <p:pRg st="1" end="1"/>
                                            </p:txEl>
                                          </p:spTgt>
                                        </p:tgtEl>
                                        <p:attrNameLst>
                                          <p:attrName>style.visibility</p:attrName>
                                        </p:attrNameLst>
                                      </p:cBhvr>
                                      <p:to>
                                        <p:strVal val="visible"/>
                                      </p:to>
                                    </p:set>
                                    <p:animEffect transition="in" filter="wipe(left)">
                                      <p:cBhvr>
                                        <p:cTn id="12" dur="500"/>
                                        <p:tgtEl>
                                          <p:spTgt spid="2938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3891">
                                            <p:txEl>
                                              <p:pRg st="2" end="2"/>
                                            </p:txEl>
                                          </p:spTgt>
                                        </p:tgtEl>
                                        <p:attrNameLst>
                                          <p:attrName>style.visibility</p:attrName>
                                        </p:attrNameLst>
                                      </p:cBhvr>
                                      <p:to>
                                        <p:strVal val="visible"/>
                                      </p:to>
                                    </p:set>
                                    <p:animEffect transition="in" filter="wipe(left)">
                                      <p:cBhvr>
                                        <p:cTn id="17" dur="500"/>
                                        <p:tgtEl>
                                          <p:spTgt spid="2938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3891">
                                            <p:txEl>
                                              <p:pRg st="3" end="3"/>
                                            </p:txEl>
                                          </p:spTgt>
                                        </p:tgtEl>
                                        <p:attrNameLst>
                                          <p:attrName>style.visibility</p:attrName>
                                        </p:attrNameLst>
                                      </p:cBhvr>
                                      <p:to>
                                        <p:strVal val="visible"/>
                                      </p:to>
                                    </p:set>
                                    <p:animEffect transition="in" filter="wipe(left)">
                                      <p:cBhvr>
                                        <p:cTn id="22" dur="500"/>
                                        <p:tgtEl>
                                          <p:spTgt spid="2938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3891">
                                            <p:txEl>
                                              <p:pRg st="4" end="4"/>
                                            </p:txEl>
                                          </p:spTgt>
                                        </p:tgtEl>
                                        <p:attrNameLst>
                                          <p:attrName>style.visibility</p:attrName>
                                        </p:attrNameLst>
                                      </p:cBhvr>
                                      <p:to>
                                        <p:strVal val="visible"/>
                                      </p:to>
                                    </p:set>
                                    <p:animEffect transition="in" filter="wipe(left)">
                                      <p:cBhvr>
                                        <p:cTn id="27" dur="500"/>
                                        <p:tgtEl>
                                          <p:spTgt spid="2938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3891">
                                            <p:txEl>
                                              <p:pRg st="5" end="5"/>
                                            </p:txEl>
                                          </p:spTgt>
                                        </p:tgtEl>
                                        <p:attrNameLst>
                                          <p:attrName>style.visibility</p:attrName>
                                        </p:attrNameLst>
                                      </p:cBhvr>
                                      <p:to>
                                        <p:strVal val="visible"/>
                                      </p:to>
                                    </p:set>
                                    <p:animEffect transition="in" filter="wipe(left)">
                                      <p:cBhvr>
                                        <p:cTn id="32" dur="500"/>
                                        <p:tgtEl>
                                          <p:spTgt spid="2938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de-DE" altLang="de-DE"/>
              <a:t>Analyseverfahren 1a: Beispiel</a:t>
            </a:r>
          </a:p>
        </p:txBody>
      </p:sp>
      <p:sp>
        <p:nvSpPr>
          <p:cNvPr id="294915" name="Rectangle 3"/>
          <p:cNvSpPr>
            <a:spLocks noGrp="1" noChangeArrowheads="1"/>
          </p:cNvSpPr>
          <p:nvPr>
            <p:ph type="body" idx="1"/>
          </p:nvPr>
        </p:nvSpPr>
        <p:spPr>
          <a:xfrm>
            <a:off x="762000" y="1600200"/>
            <a:ext cx="7924800" cy="4495800"/>
          </a:xfrm>
        </p:spPr>
        <p:txBody>
          <a:bodyPr/>
          <a:lstStyle/>
          <a:p>
            <a:pPr marL="0" indent="0" algn="just">
              <a:buFont typeface="Wingdings 2" pitchFamily="18" charset="2"/>
              <a:buNone/>
              <a:tabLst>
                <a:tab pos="2663825" algn="l"/>
              </a:tabLst>
            </a:pPr>
            <a:r>
              <a:rPr lang="de-DE" altLang="de-DE" dirty="0">
                <a:cs typeface="Times New Roman" pitchFamily="18" charset="0"/>
              </a:rPr>
              <a:t>Für </a:t>
            </a:r>
            <a:r>
              <a:rPr lang="de-DE" altLang="de-DE" dirty="0">
                <a:solidFill>
                  <a:srgbClr val="009999"/>
                </a:solidFill>
                <a:cs typeface="Times New Roman" pitchFamily="18" charset="0"/>
              </a:rPr>
              <a:t>[p]</a:t>
            </a:r>
            <a:r>
              <a:rPr lang="de-DE" altLang="de-DE" dirty="0">
                <a:cs typeface="Times New Roman" pitchFamily="18" charset="0"/>
              </a:rPr>
              <a:t> und </a:t>
            </a:r>
            <a:r>
              <a:rPr lang="de-DE" altLang="de-DE" dirty="0">
                <a:solidFill>
                  <a:srgbClr val="009999"/>
                </a:solidFill>
                <a:cs typeface="Times New Roman" pitchFamily="18" charset="0"/>
              </a:rPr>
              <a:t>[b]:</a:t>
            </a:r>
          </a:p>
          <a:p>
            <a:pPr marL="0" indent="0" algn="just">
              <a:buFont typeface="Wingdings 2" pitchFamily="18" charset="2"/>
              <a:buNone/>
              <a:tabLst>
                <a:tab pos="2663825" algn="l"/>
              </a:tabLst>
            </a:pPr>
            <a:r>
              <a:rPr lang="de-DE" altLang="de-DE" dirty="0">
                <a:cs typeface="Times New Roman" pitchFamily="18" charset="0"/>
              </a:rPr>
              <a:t>Umgebungen: 	identisch</a:t>
            </a:r>
          </a:p>
          <a:p>
            <a:pPr marL="0" indent="0" algn="just">
              <a:buFont typeface="Wingdings 2" pitchFamily="18" charset="2"/>
              <a:buNone/>
              <a:tabLst>
                <a:tab pos="2663825" algn="l"/>
              </a:tabLst>
            </a:pPr>
            <a:r>
              <a:rPr lang="de-DE" altLang="de-DE" dirty="0">
                <a:cs typeface="Times New Roman" pitchFamily="18" charset="0"/>
              </a:rPr>
              <a:t>Beleg: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tap</a:t>
            </a:r>
            <a:r>
              <a:rPr lang="de-DE" altLang="de-DE" dirty="0">
                <a:solidFill>
                  <a:srgbClr val="009999"/>
                </a:solidFill>
                <a:cs typeface="Times New Roman" pitchFamily="18" charset="0"/>
              </a:rPr>
              <a:t>]</a:t>
            </a:r>
            <a:r>
              <a:rPr lang="de-DE" altLang="de-DE" dirty="0">
                <a:cs typeface="Times New Roman" pitchFamily="18" charset="0"/>
              </a:rPr>
              <a:t> 'jeder'–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tab</a:t>
            </a:r>
            <a:r>
              <a:rPr lang="de-DE" altLang="de-DE" dirty="0">
                <a:solidFill>
                  <a:srgbClr val="009999"/>
                </a:solidFill>
                <a:cs typeface="Times New Roman" pitchFamily="18" charset="0"/>
              </a:rPr>
              <a:t>]</a:t>
            </a:r>
            <a:r>
              <a:rPr lang="de-DE" altLang="de-DE" dirty="0">
                <a:cs typeface="Times New Roman" pitchFamily="18" charset="0"/>
              </a:rPr>
              <a:t> </a:t>
            </a:r>
            <a:r>
              <a:rPr lang="de-DE" altLang="de-DE" dirty="0" smtClean="0">
                <a:cs typeface="Times New Roman" pitchFamily="18" charset="0"/>
              </a:rPr>
              <a:t>'Nerv‚</a:t>
            </a:r>
          </a:p>
          <a:p>
            <a:pPr marL="0" indent="0" algn="just">
              <a:buFont typeface="Wingdings 2" pitchFamily="18" charset="2"/>
              <a:buNone/>
            </a:pPr>
            <a:r>
              <a:rPr lang="de-DE" altLang="de-DE" dirty="0" smtClean="0">
                <a:cs typeface="Times New Roman" pitchFamily="18" charset="0"/>
              </a:rPr>
              <a:t>Schlussfolgerung:						</a:t>
            </a:r>
            <a:endParaRPr lang="de-DE" altLang="de-DE" dirty="0">
              <a:cs typeface="Times New Roman" pitchFamily="18" charset="0"/>
            </a:endParaRPr>
          </a:p>
          <a:p>
            <a:pPr marL="0" indent="0" algn="just">
              <a:buFont typeface="Wingdings 2" pitchFamily="18" charset="2"/>
              <a:buNone/>
            </a:pPr>
            <a:r>
              <a:rPr lang="de-DE" altLang="de-DE" dirty="0" smtClean="0">
                <a:cs typeface="Times New Roman" pitchFamily="18" charset="0"/>
              </a:rPr>
              <a:t>Da </a:t>
            </a:r>
            <a:r>
              <a:rPr lang="de-DE" altLang="de-DE" dirty="0">
                <a:cs typeface="Times New Roman" pitchFamily="18" charset="0"/>
              </a:rPr>
              <a:t>die phonetisch ähnlichen Segmente </a:t>
            </a:r>
            <a:r>
              <a:rPr lang="de-DE" altLang="de-DE" dirty="0">
                <a:solidFill>
                  <a:srgbClr val="009999"/>
                </a:solidFill>
                <a:cs typeface="Times New Roman" pitchFamily="18" charset="0"/>
              </a:rPr>
              <a:t>[p]</a:t>
            </a:r>
            <a:r>
              <a:rPr lang="de-DE" altLang="de-DE" dirty="0">
                <a:cs typeface="Times New Roman" pitchFamily="18" charset="0"/>
              </a:rPr>
              <a:t> und </a:t>
            </a:r>
            <a:r>
              <a:rPr lang="de-DE" altLang="de-DE" dirty="0">
                <a:solidFill>
                  <a:srgbClr val="009999"/>
                </a:solidFill>
                <a:cs typeface="Times New Roman" pitchFamily="18" charset="0"/>
              </a:rPr>
              <a:t>[b]</a:t>
            </a:r>
            <a:r>
              <a:rPr lang="de-DE" altLang="de-DE" dirty="0">
                <a:cs typeface="Times New Roman" pitchFamily="18" charset="0"/>
              </a:rPr>
              <a:t> in identischen Umgebungen kontrastieren, sind sie </a:t>
            </a:r>
            <a:r>
              <a:rPr lang="de-DE" altLang="de-DE" dirty="0" smtClean="0">
                <a:cs typeface="Times New Roman" pitchFamily="18" charset="0"/>
              </a:rPr>
              <a:t>Realisierungen </a:t>
            </a:r>
            <a:r>
              <a:rPr lang="de-DE" altLang="de-DE" dirty="0">
                <a:cs typeface="Times New Roman" pitchFamily="18" charset="0"/>
              </a:rPr>
              <a:t>verschiedener Phoneme </a:t>
            </a:r>
            <a:r>
              <a:rPr lang="de-DE" altLang="de-DE" dirty="0">
                <a:solidFill>
                  <a:srgbClr val="009999"/>
                </a:solidFill>
                <a:cs typeface="Times New Roman" pitchFamily="18" charset="0"/>
              </a:rPr>
              <a:t>/p/</a:t>
            </a:r>
            <a:r>
              <a:rPr lang="de-DE" altLang="de-DE" dirty="0">
                <a:cs typeface="Times New Roman" pitchFamily="18" charset="0"/>
              </a:rPr>
              <a:t> bzw. </a:t>
            </a:r>
            <a:r>
              <a:rPr lang="de-DE" altLang="de-DE" dirty="0">
                <a:solidFill>
                  <a:srgbClr val="009999"/>
                </a:solidFill>
                <a:cs typeface="Times New Roman" pitchFamily="18" charset="0"/>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4915">
                                            <p:txEl>
                                              <p:pRg st="0" end="0"/>
                                            </p:txEl>
                                          </p:spTgt>
                                        </p:tgtEl>
                                        <p:attrNameLst>
                                          <p:attrName>style.visibility</p:attrName>
                                        </p:attrNameLst>
                                      </p:cBhvr>
                                      <p:to>
                                        <p:strVal val="visible"/>
                                      </p:to>
                                    </p:set>
                                    <p:animEffect transition="in" filter="wipe(left)">
                                      <p:cBhvr>
                                        <p:cTn id="7" dur="500"/>
                                        <p:tgtEl>
                                          <p:spTgt spid="294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4915">
                                            <p:txEl>
                                              <p:pRg st="1" end="1"/>
                                            </p:txEl>
                                          </p:spTgt>
                                        </p:tgtEl>
                                        <p:attrNameLst>
                                          <p:attrName>style.visibility</p:attrName>
                                        </p:attrNameLst>
                                      </p:cBhvr>
                                      <p:to>
                                        <p:strVal val="visible"/>
                                      </p:to>
                                    </p:set>
                                    <p:animEffect transition="in" filter="wipe(left)">
                                      <p:cBhvr>
                                        <p:cTn id="12" dur="500"/>
                                        <p:tgtEl>
                                          <p:spTgt spid="294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4915">
                                            <p:txEl>
                                              <p:pRg st="2" end="2"/>
                                            </p:txEl>
                                          </p:spTgt>
                                        </p:tgtEl>
                                        <p:attrNameLst>
                                          <p:attrName>style.visibility</p:attrName>
                                        </p:attrNameLst>
                                      </p:cBhvr>
                                      <p:to>
                                        <p:strVal val="visible"/>
                                      </p:to>
                                    </p:set>
                                    <p:animEffect transition="in" filter="wipe(left)">
                                      <p:cBhvr>
                                        <p:cTn id="17" dur="500"/>
                                        <p:tgtEl>
                                          <p:spTgt spid="294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4915">
                                            <p:txEl>
                                              <p:pRg st="3" end="3"/>
                                            </p:txEl>
                                          </p:spTgt>
                                        </p:tgtEl>
                                        <p:attrNameLst>
                                          <p:attrName>style.visibility</p:attrName>
                                        </p:attrNameLst>
                                      </p:cBhvr>
                                      <p:to>
                                        <p:strVal val="visible"/>
                                      </p:to>
                                    </p:set>
                                    <p:animEffect transition="in" filter="wipe(left)">
                                      <p:cBhvr>
                                        <p:cTn id="22" dur="500"/>
                                        <p:tgtEl>
                                          <p:spTgt spid="2949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4915">
                                            <p:txEl>
                                              <p:pRg st="4" end="4"/>
                                            </p:txEl>
                                          </p:spTgt>
                                        </p:tgtEl>
                                        <p:attrNameLst>
                                          <p:attrName>style.visibility</p:attrName>
                                        </p:attrNameLst>
                                      </p:cBhvr>
                                      <p:to>
                                        <p:strVal val="visible"/>
                                      </p:to>
                                    </p:set>
                                    <p:animEffect transition="in" filter="wipe(left)">
                                      <p:cBhvr>
                                        <p:cTn id="27" dur="500"/>
                                        <p:tgtEl>
                                          <p:spTgt spid="294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de-DE" altLang="de-DE"/>
              <a:t>Analyseverfahren 1a: Beispiel</a:t>
            </a:r>
          </a:p>
        </p:txBody>
      </p:sp>
      <p:sp>
        <p:nvSpPr>
          <p:cNvPr id="295939" name="Rectangle 3"/>
          <p:cNvSpPr>
            <a:spLocks noGrp="1" noChangeArrowheads="1"/>
          </p:cNvSpPr>
          <p:nvPr>
            <p:ph type="body" idx="1"/>
          </p:nvPr>
        </p:nvSpPr>
        <p:spPr>
          <a:xfrm>
            <a:off x="762000" y="1600200"/>
            <a:ext cx="8202613" cy="4495800"/>
          </a:xfrm>
        </p:spPr>
        <p:txBody>
          <a:bodyPr/>
          <a:lstStyle/>
          <a:p>
            <a:pPr marL="1706563" indent="-1706563" algn="just">
              <a:buFont typeface="Wingdings 2" pitchFamily="18" charset="2"/>
              <a:buNone/>
              <a:tabLst>
                <a:tab pos="1706563" algn="l"/>
              </a:tabLst>
            </a:pPr>
            <a:r>
              <a:rPr lang="de-DE" altLang="de-DE" dirty="0">
                <a:cs typeface="Times New Roman" pitchFamily="18" charset="0"/>
              </a:rPr>
              <a:t>In ähnlicher Weise wird mit den anderen Paaren verfahren:</a:t>
            </a:r>
          </a:p>
          <a:p>
            <a:pPr marL="1706563" indent="-1706563" algn="just">
              <a:buFont typeface="Wingdings 2" pitchFamily="18" charset="2"/>
              <a:buNone/>
              <a:tabLst>
                <a:tab pos="1706563" algn="l"/>
              </a:tabLst>
            </a:pPr>
            <a:r>
              <a:rPr lang="de-DE" altLang="de-DE" dirty="0">
                <a:solidFill>
                  <a:srgbClr val="009999"/>
                </a:solidFill>
                <a:cs typeface="Times New Roman" pitchFamily="18" charset="0"/>
              </a:rPr>
              <a:t>[t]</a:t>
            </a:r>
            <a:r>
              <a:rPr lang="de-DE" altLang="de-DE" dirty="0">
                <a:cs typeface="Times New Roman" pitchFamily="18" charset="0"/>
              </a:rPr>
              <a:t> und </a:t>
            </a:r>
            <a:r>
              <a:rPr lang="de-DE" altLang="de-DE" dirty="0">
                <a:solidFill>
                  <a:srgbClr val="009999"/>
                </a:solidFill>
                <a:cs typeface="Times New Roman" pitchFamily="18" charset="0"/>
              </a:rPr>
              <a:t>[d]	</a:t>
            </a:r>
            <a:r>
              <a:rPr lang="de-DE" altLang="de-DE" dirty="0">
                <a:cs typeface="Times New Roman" pitchFamily="18" charset="0"/>
              </a:rPr>
              <a:t>kommen in identischer Umgebung vor</a:t>
            </a:r>
          </a:p>
          <a:p>
            <a:pPr marL="1706563" indent="-1706563" algn="just">
              <a:buFont typeface="Wingdings 2" pitchFamily="18" charset="2"/>
              <a:buNone/>
              <a:tabLst>
                <a:tab pos="1706563" algn="l"/>
              </a:tabLst>
            </a:pPr>
            <a:r>
              <a:rPr lang="de-DE" altLang="de-DE" dirty="0">
                <a:cs typeface="Times New Roman" pitchFamily="18" charset="0"/>
              </a:rPr>
              <a:t>Beleg: 	</a:t>
            </a:r>
            <a:r>
              <a:rPr lang="de-DE" altLang="de-DE" dirty="0">
                <a:solidFill>
                  <a:srgbClr val="009999"/>
                </a:solidFill>
                <a:cs typeface="Times New Roman" pitchFamily="18" charset="0"/>
              </a:rPr>
              <a:t>[tan]</a:t>
            </a:r>
            <a:r>
              <a:rPr lang="de-DE" altLang="de-DE" dirty="0">
                <a:cs typeface="Times New Roman" pitchFamily="18" charset="0"/>
              </a:rPr>
              <a:t> 'Frucht' –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dan</a:t>
            </a:r>
            <a:r>
              <a:rPr lang="de-DE" altLang="de-DE" dirty="0">
                <a:solidFill>
                  <a:srgbClr val="009999"/>
                </a:solidFill>
                <a:cs typeface="Times New Roman" pitchFamily="18" charset="0"/>
              </a:rPr>
              <a:t>]</a:t>
            </a:r>
            <a:r>
              <a:rPr lang="de-DE" altLang="de-DE" dirty="0">
                <a:cs typeface="Times New Roman" pitchFamily="18" charset="0"/>
              </a:rPr>
              <a:t> 'Stock'</a:t>
            </a:r>
          </a:p>
          <a:p>
            <a:pPr marL="1706563" indent="-1706563" algn="just">
              <a:buFont typeface="Wingdings 2" pitchFamily="18" charset="2"/>
              <a:buNone/>
              <a:tabLst>
                <a:tab pos="1706563" algn="l"/>
              </a:tabLst>
            </a:pPr>
            <a:r>
              <a:rPr lang="de-DE" altLang="de-DE" dirty="0">
                <a:cs typeface="Times New Roman" pitchFamily="18" charset="0"/>
              </a:rPr>
              <a:t>Schluss:	 </a:t>
            </a:r>
            <a:r>
              <a:rPr lang="de-DE" altLang="de-DE" dirty="0">
                <a:solidFill>
                  <a:srgbClr val="009999"/>
                </a:solidFill>
                <a:cs typeface="Times New Roman" pitchFamily="18" charset="0"/>
              </a:rPr>
              <a:t>[t],</a:t>
            </a:r>
            <a:r>
              <a:rPr lang="de-DE" altLang="de-DE" dirty="0">
                <a:cs typeface="Times New Roman" pitchFamily="18" charset="0"/>
              </a:rPr>
              <a:t> </a:t>
            </a:r>
            <a:r>
              <a:rPr lang="de-DE" altLang="de-DE" dirty="0">
                <a:solidFill>
                  <a:srgbClr val="009999"/>
                </a:solidFill>
                <a:cs typeface="Times New Roman" pitchFamily="18" charset="0"/>
              </a:rPr>
              <a:t>[d] </a:t>
            </a:r>
            <a:r>
              <a:rPr lang="de-DE" altLang="de-DE" dirty="0">
                <a:cs typeface="Times New Roman" pitchFamily="18" charset="0"/>
              </a:rPr>
              <a:t>gehören zu verschiedenen Phonemen</a:t>
            </a:r>
          </a:p>
          <a:p>
            <a:pPr marL="1706563" indent="-1706563" algn="just">
              <a:buFont typeface="Wingdings 2" pitchFamily="18" charset="2"/>
              <a:buNone/>
              <a:tabLst>
                <a:tab pos="1706563" algn="l"/>
              </a:tabLst>
            </a:pPr>
            <a:r>
              <a:rPr lang="de-DE" altLang="de-DE" dirty="0">
                <a:solidFill>
                  <a:srgbClr val="009999"/>
                </a:solidFill>
                <a:cs typeface="Times New Roman" pitchFamily="18" charset="0"/>
              </a:rPr>
              <a:t>[k]</a:t>
            </a:r>
            <a:r>
              <a:rPr lang="de-DE" altLang="de-DE" dirty="0">
                <a:cs typeface="Times New Roman" pitchFamily="18" charset="0"/>
              </a:rPr>
              <a:t> und </a:t>
            </a:r>
            <a:r>
              <a:rPr lang="de-DE" altLang="de-DE" dirty="0">
                <a:solidFill>
                  <a:srgbClr val="009999"/>
                </a:solidFill>
                <a:cs typeface="Times New Roman" pitchFamily="18" charset="0"/>
              </a:rPr>
              <a:t>[g]	 </a:t>
            </a:r>
            <a:r>
              <a:rPr lang="de-DE" altLang="de-DE" dirty="0">
                <a:cs typeface="Times New Roman" pitchFamily="18" charset="0"/>
              </a:rPr>
              <a:t>kommen in identischer Umgebung vor</a:t>
            </a:r>
            <a:endParaRPr lang="de-DE" altLang="de-DE" dirty="0">
              <a:solidFill>
                <a:srgbClr val="009999"/>
              </a:solidFill>
              <a:cs typeface="Times New Roman" pitchFamily="18" charset="0"/>
            </a:endParaRPr>
          </a:p>
          <a:p>
            <a:pPr marL="1706563" indent="-1706563" algn="just">
              <a:buFont typeface="Wingdings 2" pitchFamily="18" charset="2"/>
              <a:buNone/>
              <a:tabLst>
                <a:tab pos="1706563" algn="l"/>
              </a:tabLst>
            </a:pPr>
            <a:r>
              <a:rPr lang="de-DE" altLang="de-DE" dirty="0">
                <a:cs typeface="Times New Roman" pitchFamily="18" charset="0"/>
              </a:rPr>
              <a:t>Beleg: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kana</a:t>
            </a:r>
            <a:r>
              <a:rPr lang="de-DE" altLang="de-DE" dirty="0">
                <a:solidFill>
                  <a:srgbClr val="009999"/>
                </a:solidFill>
                <a:cs typeface="Times New Roman" pitchFamily="18" charset="0"/>
              </a:rPr>
              <a:t>]</a:t>
            </a:r>
            <a:r>
              <a:rPr lang="de-DE" altLang="de-DE" dirty="0">
                <a:cs typeface="Times New Roman" pitchFamily="18" charset="0"/>
              </a:rPr>
              <a:t> 'Gürtel'–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gana</a:t>
            </a:r>
            <a:r>
              <a:rPr lang="de-DE" altLang="de-DE" dirty="0">
                <a:solidFill>
                  <a:srgbClr val="009999"/>
                </a:solidFill>
                <a:cs typeface="Times New Roman" pitchFamily="18" charset="0"/>
              </a:rPr>
              <a:t>]</a:t>
            </a:r>
            <a:r>
              <a:rPr lang="de-DE" altLang="de-DE" dirty="0">
                <a:cs typeface="Times New Roman" pitchFamily="18" charset="0"/>
              </a:rPr>
              <a:t> 'Affe‚</a:t>
            </a:r>
          </a:p>
          <a:p>
            <a:pPr marL="1706563" indent="-1706563" algn="just">
              <a:buFont typeface="Wingdings 2" pitchFamily="18" charset="2"/>
              <a:buNone/>
              <a:tabLst>
                <a:tab pos="1706563" algn="l"/>
              </a:tabLst>
            </a:pPr>
            <a:r>
              <a:rPr lang="de-DE" altLang="de-DE" dirty="0">
                <a:cs typeface="Times New Roman" pitchFamily="18" charset="0"/>
              </a:rPr>
              <a:t>Schluss:	</a:t>
            </a:r>
            <a:r>
              <a:rPr lang="de-DE" altLang="de-DE" dirty="0">
                <a:solidFill>
                  <a:srgbClr val="009999"/>
                </a:solidFill>
                <a:cs typeface="Times New Roman" pitchFamily="18" charset="0"/>
              </a:rPr>
              <a:t>[k], [g]</a:t>
            </a:r>
            <a:r>
              <a:rPr lang="de-DE" altLang="de-DE" dirty="0">
                <a:cs typeface="Times New Roman" pitchFamily="18" charset="0"/>
              </a:rPr>
              <a:t> gehören zu verschiedenen </a:t>
            </a:r>
            <a:r>
              <a:rPr lang="de-DE" altLang="de-DE" dirty="0" smtClean="0">
                <a:cs typeface="Times New Roman" pitchFamily="18" charset="0"/>
              </a:rPr>
              <a:t>Phonemen</a:t>
            </a:r>
          </a:p>
          <a:p>
            <a:pPr marL="1706563" indent="-1706563" algn="just">
              <a:buFont typeface="Wingdings 2" pitchFamily="18" charset="2"/>
              <a:buNone/>
              <a:tabLst>
                <a:tab pos="1706563" algn="l"/>
              </a:tabLst>
            </a:pPr>
            <a:endParaRPr lang="de-DE" altLang="de-DE" dirty="0">
              <a:cs typeface="Times New Roman" pitchFamily="18" charset="0"/>
            </a:endParaRPr>
          </a:p>
          <a:p>
            <a:pPr marL="1706563" indent="-1706563" algn="just">
              <a:buFont typeface="Wingdings 2" pitchFamily="18" charset="2"/>
              <a:buNone/>
              <a:tabLst>
                <a:tab pos="1706563" algn="l"/>
              </a:tabLst>
            </a:pPr>
            <a:r>
              <a:rPr lang="de-DE" altLang="de-DE" dirty="0" smtClean="0">
                <a:cs typeface="Times New Roman" pitchFamily="18" charset="0"/>
              </a:rPr>
              <a:t>Keine </a:t>
            </a:r>
            <a:r>
              <a:rPr lang="de-DE" altLang="de-DE" dirty="0">
                <a:cs typeface="Times New Roman" pitchFamily="18" charset="0"/>
              </a:rPr>
              <a:t>Belege gibt es für die Paare </a:t>
            </a:r>
            <a:r>
              <a:rPr lang="de-DE" altLang="de-DE" dirty="0">
                <a:solidFill>
                  <a:srgbClr val="009999"/>
                </a:solidFill>
                <a:cs typeface="Times New Roman" pitchFamily="18" charset="0"/>
              </a:rPr>
              <a:t>[s] </a:t>
            </a:r>
            <a:r>
              <a:rPr lang="de-DE" altLang="de-DE" dirty="0">
                <a:cs typeface="Times New Roman" pitchFamily="18" charset="0"/>
              </a:rPr>
              <a:t>und </a:t>
            </a:r>
            <a:r>
              <a:rPr lang="de-DE" altLang="de-DE" dirty="0">
                <a:solidFill>
                  <a:srgbClr val="009999"/>
                </a:solidFill>
                <a:cs typeface="Times New Roman" pitchFamily="18" charset="0"/>
              </a:rPr>
              <a:t>[z]</a:t>
            </a:r>
            <a:r>
              <a:rPr lang="de-DE" altLang="de-DE" dirty="0">
                <a:cs typeface="Times New Roman" pitchFamily="18" charset="0"/>
              </a:rPr>
              <a:t> bzw. </a:t>
            </a:r>
            <a:endParaRPr lang="de-DE" altLang="de-DE" dirty="0" smtClean="0">
              <a:cs typeface="Times New Roman" pitchFamily="18" charset="0"/>
            </a:endParaRPr>
          </a:p>
          <a:p>
            <a:pPr marL="1706563" indent="-1706563" algn="just">
              <a:buFont typeface="Wingdings 2" pitchFamily="18" charset="2"/>
              <a:buNone/>
              <a:tabLst>
                <a:tab pos="1706563" algn="l"/>
              </a:tabLst>
            </a:pPr>
            <a:r>
              <a:rPr lang="it-IT" altLang="de-DE" dirty="0" smtClean="0">
                <a:solidFill>
                  <a:srgbClr val="009999"/>
                </a:solidFill>
                <a:cs typeface="Times New Roman" pitchFamily="18" charset="0"/>
              </a:rPr>
              <a:t>[</a:t>
            </a:r>
            <a:r>
              <a:rPr lang="it-IT" altLang="de-DE" dirty="0">
                <a:solidFill>
                  <a:srgbClr val="009999"/>
                </a:solidFill>
                <a:cs typeface="Times New Roman" pitchFamily="18" charset="0"/>
              </a:rPr>
              <a:t>a]</a:t>
            </a:r>
            <a:r>
              <a:rPr lang="it-IT" altLang="de-DE" dirty="0">
                <a:cs typeface="Times New Roman" pitchFamily="18" charset="0"/>
              </a:rPr>
              <a:t> </a:t>
            </a:r>
            <a:r>
              <a:rPr lang="it-IT" altLang="de-DE" dirty="0" smtClean="0">
                <a:cs typeface="Times New Roman" pitchFamily="18" charset="0"/>
              </a:rPr>
              <a:t>und </a:t>
            </a:r>
            <a:r>
              <a:rPr lang="it-IT" altLang="de-DE" dirty="0" smtClean="0">
                <a:solidFill>
                  <a:srgbClr val="009999"/>
                </a:solidFill>
                <a:cs typeface="Times New Roman" pitchFamily="18" charset="0"/>
              </a:rPr>
              <a:t>[o</a:t>
            </a:r>
            <a:r>
              <a:rPr lang="it-IT" altLang="de-DE" dirty="0">
                <a:solidFill>
                  <a:srgbClr val="009999"/>
                </a:solidFill>
                <a:cs typeface="Times New Roman" pitchFamily="18" charset="0"/>
              </a:rPr>
              <a:t>]</a:t>
            </a:r>
            <a:endParaRPr lang="de-DE" altLang="de-DE" dirty="0">
              <a:solidFill>
                <a:srgbClr val="009999"/>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5939">
                                            <p:txEl>
                                              <p:pRg st="0" end="0"/>
                                            </p:txEl>
                                          </p:spTgt>
                                        </p:tgtEl>
                                        <p:attrNameLst>
                                          <p:attrName>style.visibility</p:attrName>
                                        </p:attrNameLst>
                                      </p:cBhvr>
                                      <p:to>
                                        <p:strVal val="visible"/>
                                      </p:to>
                                    </p:set>
                                    <p:animEffect transition="in" filter="wipe(left)">
                                      <p:cBhvr>
                                        <p:cTn id="7" dur="500"/>
                                        <p:tgtEl>
                                          <p:spTgt spid="295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5939">
                                            <p:txEl>
                                              <p:pRg st="1" end="1"/>
                                            </p:txEl>
                                          </p:spTgt>
                                        </p:tgtEl>
                                        <p:attrNameLst>
                                          <p:attrName>style.visibility</p:attrName>
                                        </p:attrNameLst>
                                      </p:cBhvr>
                                      <p:to>
                                        <p:strVal val="visible"/>
                                      </p:to>
                                    </p:set>
                                    <p:animEffect transition="in" filter="wipe(left)">
                                      <p:cBhvr>
                                        <p:cTn id="12" dur="500"/>
                                        <p:tgtEl>
                                          <p:spTgt spid="2959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5939">
                                            <p:txEl>
                                              <p:pRg st="2" end="2"/>
                                            </p:txEl>
                                          </p:spTgt>
                                        </p:tgtEl>
                                        <p:attrNameLst>
                                          <p:attrName>style.visibility</p:attrName>
                                        </p:attrNameLst>
                                      </p:cBhvr>
                                      <p:to>
                                        <p:strVal val="visible"/>
                                      </p:to>
                                    </p:set>
                                    <p:animEffect transition="in" filter="wipe(left)">
                                      <p:cBhvr>
                                        <p:cTn id="17" dur="500"/>
                                        <p:tgtEl>
                                          <p:spTgt spid="2959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5939">
                                            <p:txEl>
                                              <p:pRg st="3" end="3"/>
                                            </p:txEl>
                                          </p:spTgt>
                                        </p:tgtEl>
                                        <p:attrNameLst>
                                          <p:attrName>style.visibility</p:attrName>
                                        </p:attrNameLst>
                                      </p:cBhvr>
                                      <p:to>
                                        <p:strVal val="visible"/>
                                      </p:to>
                                    </p:set>
                                    <p:animEffect transition="in" filter="wipe(left)">
                                      <p:cBhvr>
                                        <p:cTn id="22" dur="500"/>
                                        <p:tgtEl>
                                          <p:spTgt spid="2959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5939">
                                            <p:txEl>
                                              <p:pRg st="4" end="4"/>
                                            </p:txEl>
                                          </p:spTgt>
                                        </p:tgtEl>
                                        <p:attrNameLst>
                                          <p:attrName>style.visibility</p:attrName>
                                        </p:attrNameLst>
                                      </p:cBhvr>
                                      <p:to>
                                        <p:strVal val="visible"/>
                                      </p:to>
                                    </p:set>
                                    <p:animEffect transition="in" filter="wipe(left)">
                                      <p:cBhvr>
                                        <p:cTn id="27" dur="500"/>
                                        <p:tgtEl>
                                          <p:spTgt spid="29593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5939">
                                            <p:txEl>
                                              <p:pRg st="5" end="5"/>
                                            </p:txEl>
                                          </p:spTgt>
                                        </p:tgtEl>
                                        <p:attrNameLst>
                                          <p:attrName>style.visibility</p:attrName>
                                        </p:attrNameLst>
                                      </p:cBhvr>
                                      <p:to>
                                        <p:strVal val="visible"/>
                                      </p:to>
                                    </p:set>
                                    <p:animEffect transition="in" filter="wipe(left)">
                                      <p:cBhvr>
                                        <p:cTn id="32" dur="500"/>
                                        <p:tgtEl>
                                          <p:spTgt spid="29593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5939">
                                            <p:txEl>
                                              <p:pRg st="6" end="6"/>
                                            </p:txEl>
                                          </p:spTgt>
                                        </p:tgtEl>
                                        <p:attrNameLst>
                                          <p:attrName>style.visibility</p:attrName>
                                        </p:attrNameLst>
                                      </p:cBhvr>
                                      <p:to>
                                        <p:strVal val="visible"/>
                                      </p:to>
                                    </p:set>
                                    <p:animEffect transition="in" filter="wipe(left)">
                                      <p:cBhvr>
                                        <p:cTn id="37" dur="500"/>
                                        <p:tgtEl>
                                          <p:spTgt spid="2959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95939">
                                            <p:txEl>
                                              <p:pRg st="8" end="8"/>
                                            </p:txEl>
                                          </p:spTgt>
                                        </p:tgtEl>
                                        <p:attrNameLst>
                                          <p:attrName>style.visibility</p:attrName>
                                        </p:attrNameLst>
                                      </p:cBhvr>
                                      <p:to>
                                        <p:strVal val="visible"/>
                                      </p:to>
                                    </p:set>
                                    <p:animEffect transition="in" filter="wipe(left)">
                                      <p:cBhvr>
                                        <p:cTn id="42" dur="500"/>
                                        <p:tgtEl>
                                          <p:spTgt spid="29593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95939">
                                            <p:txEl>
                                              <p:pRg st="9" end="9"/>
                                            </p:txEl>
                                          </p:spTgt>
                                        </p:tgtEl>
                                        <p:attrNameLst>
                                          <p:attrName>style.visibility</p:attrName>
                                        </p:attrNameLst>
                                      </p:cBhvr>
                                      <p:to>
                                        <p:strVal val="visible"/>
                                      </p:to>
                                    </p:set>
                                    <p:animEffect transition="in" filter="wipe(left)">
                                      <p:cBhvr>
                                        <p:cTn id="47" dur="500"/>
                                        <p:tgtEl>
                                          <p:spTgt spid="2959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r>
              <a:rPr lang="de-DE" altLang="de-DE"/>
              <a:t>Ungelöste Fälle</a:t>
            </a:r>
          </a:p>
        </p:txBody>
      </p:sp>
      <p:sp>
        <p:nvSpPr>
          <p:cNvPr id="384003" name="Rectangle 3"/>
          <p:cNvSpPr>
            <a:spLocks noGrp="1" noChangeArrowheads="1"/>
          </p:cNvSpPr>
          <p:nvPr>
            <p:ph type="body" idx="1"/>
          </p:nvPr>
        </p:nvSpPr>
        <p:spPr/>
        <p:txBody>
          <a:bodyPr/>
          <a:lstStyle/>
          <a:p>
            <a:pPr marL="0" indent="0">
              <a:buFont typeface="Wingdings 2" pitchFamily="18" charset="2"/>
              <a:buNone/>
            </a:pPr>
            <a:r>
              <a:rPr lang="de-DE" altLang="de-DE" dirty="0">
                <a:cs typeface="Times New Roman" pitchFamily="18" charset="0"/>
              </a:rPr>
              <a:t>Keine Belege gibt es für die Paare </a:t>
            </a:r>
            <a:r>
              <a:rPr lang="de-DE" altLang="de-DE" dirty="0">
                <a:solidFill>
                  <a:srgbClr val="009999"/>
                </a:solidFill>
                <a:cs typeface="Times New Roman" pitchFamily="18" charset="0"/>
              </a:rPr>
              <a:t>[s] </a:t>
            </a:r>
            <a:r>
              <a:rPr lang="de-DE" altLang="de-DE" dirty="0">
                <a:cs typeface="Times New Roman" pitchFamily="18" charset="0"/>
              </a:rPr>
              <a:t>und </a:t>
            </a:r>
            <a:r>
              <a:rPr lang="de-DE" altLang="de-DE" dirty="0">
                <a:solidFill>
                  <a:srgbClr val="009999"/>
                </a:solidFill>
                <a:cs typeface="Times New Roman" pitchFamily="18" charset="0"/>
              </a:rPr>
              <a:t>[z]</a:t>
            </a:r>
            <a:r>
              <a:rPr lang="de-DE" altLang="de-DE" dirty="0">
                <a:cs typeface="Times New Roman" pitchFamily="18" charset="0"/>
              </a:rPr>
              <a:t> bzw. </a:t>
            </a:r>
            <a:r>
              <a:rPr lang="de-DE" altLang="de-DE" dirty="0">
                <a:solidFill>
                  <a:srgbClr val="009999"/>
                </a:solidFill>
                <a:cs typeface="Times New Roman" pitchFamily="18" charset="0"/>
              </a:rPr>
              <a:t>[a]</a:t>
            </a:r>
            <a:r>
              <a:rPr lang="de-DE" altLang="de-DE" dirty="0">
                <a:cs typeface="Times New Roman" pitchFamily="18" charset="0"/>
              </a:rPr>
              <a:t> und </a:t>
            </a:r>
            <a:r>
              <a:rPr lang="de-DE" altLang="de-DE" dirty="0">
                <a:solidFill>
                  <a:srgbClr val="009999"/>
                </a:solidFill>
                <a:cs typeface="Times New Roman" pitchFamily="18" charset="0"/>
              </a:rPr>
              <a:t>[o]. </a:t>
            </a:r>
            <a:r>
              <a:rPr lang="de-DE" altLang="de-DE" dirty="0">
                <a:cs typeface="Times New Roman" pitchFamily="18" charset="0"/>
              </a:rPr>
              <a:t>In dieser Situation müssen entweder </a:t>
            </a:r>
          </a:p>
          <a:p>
            <a:pPr marL="827088" lvl="1"/>
            <a:r>
              <a:rPr lang="de-DE" altLang="de-DE" dirty="0">
                <a:cs typeface="Times New Roman" pitchFamily="18" charset="0"/>
              </a:rPr>
              <a:t>neue Sprachdaten erhoben werden, oder</a:t>
            </a:r>
          </a:p>
          <a:p>
            <a:pPr marL="827088" lvl="1"/>
            <a:r>
              <a:rPr lang="de-DE" altLang="de-DE" dirty="0">
                <a:cs typeface="Times New Roman" pitchFamily="18" charset="0"/>
              </a:rPr>
              <a:t>andere Verfahren eingesetzt werden, oder</a:t>
            </a:r>
          </a:p>
          <a:p>
            <a:pPr marL="827088" lvl="1"/>
            <a:r>
              <a:rPr lang="de-DE" altLang="de-DE" dirty="0">
                <a:cs typeface="Times New Roman" pitchFamily="18" charset="0"/>
              </a:rPr>
              <a:t>beides.</a:t>
            </a:r>
          </a:p>
          <a:p>
            <a:pPr marL="0" indent="0">
              <a:buFont typeface="Wingdings 2" pitchFamily="18" charset="2"/>
              <a:buNone/>
            </a:pPr>
            <a:r>
              <a:rPr lang="de-DE" altLang="de-DE" dirty="0">
                <a:cs typeface="Times New Roman" pitchFamily="18" charset="0"/>
              </a:rPr>
              <a:t>Man kann auf der Grundlage der bisherigen Analyse auch sinnvolle Hypothesen aufstellen.</a:t>
            </a:r>
          </a:p>
          <a:p>
            <a:pPr marL="827088" lvl="1"/>
            <a:r>
              <a:rPr lang="de-DE" altLang="de-DE" dirty="0">
                <a:cs typeface="Times New Roman" pitchFamily="18" charset="0"/>
              </a:rPr>
              <a:t>Offensichtlich ist in dieser Sprache das Merkmal [</a:t>
            </a:r>
            <a:r>
              <a:rPr lang="de-DE" altLang="de-DE" dirty="0">
                <a:cs typeface="Times New Roman" pitchFamily="18" charset="0"/>
                <a:sym typeface="Symbol" pitchFamily="18" charset="2"/>
              </a:rPr>
              <a:t> stimmhaft] distinktiv, so dass anzunehmen ist, dass dies auch für das </a:t>
            </a:r>
            <a:r>
              <a:rPr lang="de-DE" altLang="de-DE" dirty="0" err="1">
                <a:cs typeface="Times New Roman" pitchFamily="18" charset="0"/>
                <a:sym typeface="Symbol" pitchFamily="18" charset="2"/>
              </a:rPr>
              <a:t>Lautpaar</a:t>
            </a:r>
            <a:r>
              <a:rPr lang="de-DE" altLang="de-DE" dirty="0">
                <a:cs typeface="Times New Roman" pitchFamily="18" charset="0"/>
              </a:rPr>
              <a:t> </a:t>
            </a:r>
            <a:r>
              <a:rPr lang="de-DE" altLang="de-DE" dirty="0">
                <a:solidFill>
                  <a:srgbClr val="009999"/>
                </a:solidFill>
                <a:cs typeface="Times New Roman" pitchFamily="18" charset="0"/>
              </a:rPr>
              <a:t>[s] </a:t>
            </a:r>
            <a:r>
              <a:rPr lang="de-DE" altLang="de-DE" dirty="0">
                <a:cs typeface="Times New Roman" pitchFamily="18" charset="0"/>
              </a:rPr>
              <a:t>und </a:t>
            </a:r>
            <a:r>
              <a:rPr lang="de-DE" altLang="de-DE" dirty="0">
                <a:solidFill>
                  <a:srgbClr val="009999"/>
                </a:solidFill>
                <a:cs typeface="Times New Roman" pitchFamily="18" charset="0"/>
              </a:rPr>
              <a:t>[z]</a:t>
            </a:r>
            <a:r>
              <a:rPr lang="de-DE" altLang="de-DE" dirty="0">
                <a:cs typeface="Times New Roman" pitchFamily="18" charset="0"/>
              </a:rPr>
              <a:t> zutrifft und somit </a:t>
            </a:r>
            <a:r>
              <a:rPr lang="de-DE" altLang="de-DE" dirty="0">
                <a:solidFill>
                  <a:srgbClr val="009999"/>
                </a:solidFill>
                <a:cs typeface="Times New Roman" pitchFamily="18" charset="0"/>
              </a:rPr>
              <a:t>[s] </a:t>
            </a:r>
            <a:r>
              <a:rPr lang="de-DE" altLang="de-DE" dirty="0">
                <a:cs typeface="Times New Roman" pitchFamily="18" charset="0"/>
              </a:rPr>
              <a:t>und </a:t>
            </a:r>
            <a:r>
              <a:rPr lang="de-DE" altLang="de-DE" dirty="0">
                <a:solidFill>
                  <a:srgbClr val="009999"/>
                </a:solidFill>
                <a:cs typeface="Times New Roman" pitchFamily="18" charset="0"/>
              </a:rPr>
              <a:t>[z]</a:t>
            </a:r>
            <a:r>
              <a:rPr lang="de-DE" altLang="de-DE" dirty="0">
                <a:cs typeface="Times New Roman" pitchFamily="18" charset="0"/>
              </a:rPr>
              <a:t> zu verschiedenen Phonemen </a:t>
            </a:r>
            <a:r>
              <a:rPr lang="de-DE" altLang="de-DE" dirty="0">
                <a:solidFill>
                  <a:srgbClr val="009999"/>
                </a:solidFill>
                <a:cs typeface="Times New Roman" pitchFamily="18" charset="0"/>
              </a:rPr>
              <a:t>/s/ </a:t>
            </a:r>
            <a:r>
              <a:rPr lang="de-DE" altLang="de-DE" dirty="0">
                <a:cs typeface="Times New Roman" pitchFamily="18" charset="0"/>
              </a:rPr>
              <a:t>und </a:t>
            </a:r>
            <a:r>
              <a:rPr lang="de-DE" altLang="de-DE" dirty="0">
                <a:solidFill>
                  <a:srgbClr val="009999"/>
                </a:solidFill>
                <a:cs typeface="Times New Roman" pitchFamily="18" charset="0"/>
              </a:rPr>
              <a:t>/z/</a:t>
            </a:r>
            <a:r>
              <a:rPr lang="de-DE" altLang="de-DE" dirty="0">
                <a:cs typeface="Times New Roman" pitchFamily="18" charset="0"/>
              </a:rPr>
              <a:t> gehören.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de-DE" altLang="de-DE"/>
              <a:t>Analyseverfahren 1a: Aufgabe 1</a:t>
            </a:r>
          </a:p>
        </p:txBody>
      </p:sp>
      <p:sp>
        <p:nvSpPr>
          <p:cNvPr id="296963" name="Rectangle 3"/>
          <p:cNvSpPr>
            <a:spLocks noGrp="1" noChangeArrowheads="1"/>
          </p:cNvSpPr>
          <p:nvPr>
            <p:ph type="body" idx="1"/>
          </p:nvPr>
        </p:nvSpPr>
        <p:spPr>
          <a:xfrm>
            <a:off x="762000" y="1600200"/>
            <a:ext cx="7924800" cy="4495800"/>
          </a:xfrm>
        </p:spPr>
        <p:txBody>
          <a:bodyPr/>
          <a:lstStyle/>
          <a:p>
            <a:pPr marL="0" indent="0">
              <a:buFont typeface="Wingdings 2" pitchFamily="18" charset="2"/>
              <a:buNone/>
              <a:tabLst>
                <a:tab pos="1517650" algn="l"/>
              </a:tabLst>
            </a:pPr>
            <a:r>
              <a:rPr lang="de-DE" altLang="de-DE" dirty="0">
                <a:solidFill>
                  <a:srgbClr val="0066FF"/>
                </a:solidFill>
                <a:cs typeface="Times New Roman" pitchFamily="18" charset="0"/>
              </a:rPr>
              <a:t>[</a:t>
            </a:r>
            <a:r>
              <a:rPr lang="de-DE" altLang="de-DE" dirty="0" err="1" smtClean="0">
                <a:solidFill>
                  <a:srgbClr val="0066FF"/>
                </a:solidFill>
                <a:cs typeface="Times New Roman" pitchFamily="18" charset="0"/>
              </a:rPr>
              <a:t>bisɛ</a:t>
            </a:r>
            <a:r>
              <a:rPr lang="de-DE" altLang="de-DE" dirty="0" smtClean="0">
                <a:solidFill>
                  <a:srgbClr val="0066FF"/>
                </a:solidFill>
                <a:cs typeface="Times New Roman" pitchFamily="18" charset="0"/>
              </a:rPr>
              <a:t>]</a:t>
            </a:r>
            <a:r>
              <a:rPr lang="de-DE" altLang="de-DE" dirty="0">
                <a:solidFill>
                  <a:srgbClr val="0066FF"/>
                </a:solidFill>
                <a:cs typeface="Times New Roman" pitchFamily="18" charset="0"/>
              </a:rPr>
              <a:t>	'Erde'		[</a:t>
            </a:r>
            <a:r>
              <a:rPr lang="de-DE" altLang="de-DE" dirty="0" err="1">
                <a:solidFill>
                  <a:srgbClr val="0066FF"/>
                </a:solidFill>
                <a:cs typeface="Times New Roman" pitchFamily="18" charset="0"/>
              </a:rPr>
              <a:t>tebgo</a:t>
            </a:r>
            <a:r>
              <a:rPr lang="de-DE" altLang="de-DE" dirty="0">
                <a:solidFill>
                  <a:srgbClr val="0066FF"/>
                </a:solidFill>
                <a:cs typeface="Times New Roman" pitchFamily="18" charset="0"/>
              </a:rPr>
              <a:t>]	'Papier'</a:t>
            </a:r>
          </a:p>
          <a:p>
            <a:pPr marL="0" indent="0">
              <a:buFont typeface="Wingdings 2" pitchFamily="18" charset="2"/>
              <a:buNone/>
              <a:tabLst>
                <a:tab pos="151765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poti</a:t>
            </a:r>
            <a:r>
              <a:rPr lang="de-DE" altLang="de-DE" dirty="0">
                <a:solidFill>
                  <a:srgbClr val="0066FF"/>
                </a:solidFill>
                <a:cs typeface="Times New Roman" pitchFamily="18" charset="0"/>
              </a:rPr>
              <a:t>]	'Bewegung'	[</a:t>
            </a:r>
            <a:r>
              <a:rPr lang="de-DE" altLang="de-DE" dirty="0" err="1">
                <a:solidFill>
                  <a:srgbClr val="0066FF"/>
                </a:solidFill>
                <a:cs typeface="Times New Roman" pitchFamily="18" charset="0"/>
              </a:rPr>
              <a:t>aga</a:t>
            </a:r>
            <a:r>
              <a:rPr lang="de-DE" altLang="de-DE" dirty="0">
                <a:solidFill>
                  <a:srgbClr val="0066FF"/>
                </a:solidFill>
                <a:cs typeface="Times New Roman" pitchFamily="18" charset="0"/>
              </a:rPr>
              <a:t>]		'herum'</a:t>
            </a:r>
          </a:p>
          <a:p>
            <a:pPr marL="0" indent="0">
              <a:buFont typeface="Wingdings 2" pitchFamily="18" charset="2"/>
              <a:buNone/>
              <a:tabLst>
                <a:tab pos="151765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kespo</a:t>
            </a:r>
            <a:r>
              <a:rPr lang="de-DE" altLang="de-DE" dirty="0">
                <a:solidFill>
                  <a:srgbClr val="0066FF"/>
                </a:solidFill>
                <a:cs typeface="Times New Roman" pitchFamily="18" charset="0"/>
              </a:rPr>
              <a:t>]	'Baum'		[</a:t>
            </a:r>
            <a:r>
              <a:rPr lang="de-DE" altLang="de-DE" dirty="0" err="1">
                <a:solidFill>
                  <a:srgbClr val="0066FF"/>
                </a:solidFill>
                <a:cs typeface="Times New Roman" pitchFamily="18" charset="0"/>
              </a:rPr>
              <a:t>pise</a:t>
            </a:r>
            <a:r>
              <a:rPr lang="de-DE" altLang="de-DE" dirty="0">
                <a:solidFill>
                  <a:srgbClr val="0066FF"/>
                </a:solidFill>
                <a:cs typeface="Times New Roman" pitchFamily="18" charset="0"/>
              </a:rPr>
              <a:t>]		'ängstlich'</a:t>
            </a:r>
          </a:p>
          <a:p>
            <a:pPr marL="0" indent="0">
              <a:buFont typeface="Wingdings 2" pitchFamily="18" charset="2"/>
              <a:buNone/>
              <a:tabLst>
                <a:tab pos="151765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bose</a:t>
            </a:r>
            <a:r>
              <a:rPr lang="de-DE" altLang="de-DE" dirty="0">
                <a:solidFill>
                  <a:srgbClr val="0066FF"/>
                </a:solidFill>
                <a:cs typeface="Times New Roman" pitchFamily="18" charset="0"/>
              </a:rPr>
              <a:t>]	'Haut'		[</a:t>
            </a:r>
            <a:r>
              <a:rPr lang="de-DE" altLang="de-DE" dirty="0" err="1">
                <a:solidFill>
                  <a:srgbClr val="0066FF"/>
                </a:solidFill>
                <a:cs typeface="Times New Roman" pitchFamily="18" charset="0"/>
              </a:rPr>
              <a:t>ketpo</a:t>
            </a:r>
            <a:r>
              <a:rPr lang="de-DE" altLang="de-DE" dirty="0">
                <a:solidFill>
                  <a:srgbClr val="0066FF"/>
                </a:solidFill>
                <a:cs typeface="Times New Roman" pitchFamily="18" charset="0"/>
              </a:rPr>
              <a:t>]	'irgendwer'</a:t>
            </a:r>
          </a:p>
          <a:p>
            <a:pPr marL="0" indent="0">
              <a:buFont typeface="Wingdings 2" pitchFamily="18" charset="2"/>
              <a:buNone/>
              <a:tabLst>
                <a:tab pos="1517650" algn="l"/>
              </a:tabLst>
            </a:pPr>
            <a:r>
              <a:rPr lang="de-DE" altLang="de-DE" dirty="0">
                <a:solidFill>
                  <a:srgbClr val="0066FF"/>
                </a:solidFill>
                <a:cs typeface="Times New Roman" pitchFamily="18" charset="0"/>
              </a:rPr>
              <a:t>[</a:t>
            </a:r>
            <a:r>
              <a:rPr lang="de-DE" altLang="de-DE" dirty="0" err="1" smtClean="0">
                <a:solidFill>
                  <a:srgbClr val="0066FF"/>
                </a:solidFill>
                <a:cs typeface="Times New Roman" pitchFamily="18" charset="0"/>
              </a:rPr>
              <a:t>dopɛ</a:t>
            </a:r>
            <a:r>
              <a:rPr lang="de-DE" altLang="de-DE" dirty="0" smtClean="0">
                <a:solidFill>
                  <a:srgbClr val="0066FF"/>
                </a:solidFill>
                <a:cs typeface="Times New Roman" pitchFamily="18" charset="0"/>
              </a:rPr>
              <a:t>]</a:t>
            </a:r>
            <a:r>
              <a:rPr lang="de-DE" altLang="de-DE" dirty="0">
                <a:solidFill>
                  <a:srgbClr val="0066FF"/>
                </a:solidFill>
                <a:cs typeface="Times New Roman" pitchFamily="18" charset="0"/>
              </a:rPr>
              <a:t>	'verletzen'	[</a:t>
            </a:r>
            <a:r>
              <a:rPr lang="de-DE" altLang="de-DE" dirty="0" err="1" smtClean="0">
                <a:solidFill>
                  <a:srgbClr val="0066FF"/>
                </a:solidFill>
                <a:cs typeface="Times New Roman" pitchFamily="18" charset="0"/>
              </a:rPr>
              <a:t>tɛbgo</a:t>
            </a:r>
            <a:r>
              <a:rPr lang="de-DE" altLang="de-DE" dirty="0">
                <a:solidFill>
                  <a:srgbClr val="0066FF"/>
                </a:solidFill>
                <a:cs typeface="Times New Roman" pitchFamily="18" charset="0"/>
              </a:rPr>
              <a:t>]	'Katze'</a:t>
            </a:r>
          </a:p>
          <a:p>
            <a:pPr marL="0" indent="0">
              <a:buFont typeface="Wingdings 2" pitchFamily="18" charset="2"/>
              <a:buNone/>
              <a:tabLst>
                <a:tab pos="151765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podi</a:t>
            </a:r>
            <a:r>
              <a:rPr lang="de-DE" altLang="de-DE" dirty="0">
                <a:solidFill>
                  <a:srgbClr val="0066FF"/>
                </a:solidFill>
                <a:cs typeface="Times New Roman" pitchFamily="18" charset="0"/>
              </a:rPr>
              <a:t>]	'väterlich'	[</a:t>
            </a:r>
            <a:r>
              <a:rPr lang="de-DE" altLang="de-DE" dirty="0" err="1">
                <a:solidFill>
                  <a:srgbClr val="0066FF"/>
                </a:solidFill>
                <a:cs typeface="Times New Roman" pitchFamily="18" charset="0"/>
              </a:rPr>
              <a:t>bosi</a:t>
            </a:r>
            <a:r>
              <a:rPr lang="de-DE" altLang="de-DE" dirty="0">
                <a:solidFill>
                  <a:srgbClr val="0066FF"/>
                </a:solidFill>
                <a:cs typeface="Times New Roman" pitchFamily="18" charset="0"/>
              </a:rPr>
              <a:t>]		'unfruchtbar'</a:t>
            </a:r>
          </a:p>
          <a:p>
            <a:pPr marL="0" indent="0">
              <a:buFont typeface="Wingdings 2" pitchFamily="18" charset="2"/>
              <a:buNone/>
              <a:tabLst>
                <a:tab pos="1517650" algn="l"/>
              </a:tabLst>
            </a:pPr>
            <a:r>
              <a:rPr lang="de-DE" altLang="de-DE" dirty="0">
                <a:solidFill>
                  <a:srgbClr val="0066FF"/>
                </a:solidFill>
                <a:cs typeface="Times New Roman" pitchFamily="18" charset="0"/>
              </a:rPr>
              <a:t>[aka]	'trampeln'	</a:t>
            </a:r>
            <a:r>
              <a:rPr lang="de-DE" altLang="de-DE" dirty="0">
                <a:solidFill>
                  <a:srgbClr val="0066FF"/>
                </a:solidFill>
                <a:latin typeface="SILDoulosIPA" pitchFamily="2" charset="2"/>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6963">
                                            <p:txEl>
                                              <p:pRg st="0" end="0"/>
                                            </p:txEl>
                                          </p:spTgt>
                                        </p:tgtEl>
                                        <p:attrNameLst>
                                          <p:attrName>style.visibility</p:attrName>
                                        </p:attrNameLst>
                                      </p:cBhvr>
                                      <p:to>
                                        <p:strVal val="visible"/>
                                      </p:to>
                                    </p:set>
                                    <p:animEffect transition="in" filter="wipe(left)">
                                      <p:cBhvr>
                                        <p:cTn id="7" dur="500"/>
                                        <p:tgtEl>
                                          <p:spTgt spid="296963">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96963">
                                            <p:txEl>
                                              <p:pRg st="1" end="1"/>
                                            </p:txEl>
                                          </p:spTgt>
                                        </p:tgtEl>
                                        <p:attrNameLst>
                                          <p:attrName>style.visibility</p:attrName>
                                        </p:attrNameLst>
                                      </p:cBhvr>
                                      <p:to>
                                        <p:strVal val="visible"/>
                                      </p:to>
                                    </p:set>
                                    <p:animEffect transition="in" filter="wipe(left)">
                                      <p:cBhvr>
                                        <p:cTn id="11" dur="500"/>
                                        <p:tgtEl>
                                          <p:spTgt spid="296963">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96963">
                                            <p:txEl>
                                              <p:pRg st="2" end="2"/>
                                            </p:txEl>
                                          </p:spTgt>
                                        </p:tgtEl>
                                        <p:attrNameLst>
                                          <p:attrName>style.visibility</p:attrName>
                                        </p:attrNameLst>
                                      </p:cBhvr>
                                      <p:to>
                                        <p:strVal val="visible"/>
                                      </p:to>
                                    </p:set>
                                    <p:animEffect transition="in" filter="wipe(left)">
                                      <p:cBhvr>
                                        <p:cTn id="15" dur="500"/>
                                        <p:tgtEl>
                                          <p:spTgt spid="296963">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96963">
                                            <p:txEl>
                                              <p:pRg st="3" end="3"/>
                                            </p:txEl>
                                          </p:spTgt>
                                        </p:tgtEl>
                                        <p:attrNameLst>
                                          <p:attrName>style.visibility</p:attrName>
                                        </p:attrNameLst>
                                      </p:cBhvr>
                                      <p:to>
                                        <p:strVal val="visible"/>
                                      </p:to>
                                    </p:set>
                                    <p:animEffect transition="in" filter="wipe(left)">
                                      <p:cBhvr>
                                        <p:cTn id="19" dur="500"/>
                                        <p:tgtEl>
                                          <p:spTgt spid="296963">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96963">
                                            <p:txEl>
                                              <p:pRg st="4" end="4"/>
                                            </p:txEl>
                                          </p:spTgt>
                                        </p:tgtEl>
                                        <p:attrNameLst>
                                          <p:attrName>style.visibility</p:attrName>
                                        </p:attrNameLst>
                                      </p:cBhvr>
                                      <p:to>
                                        <p:strVal val="visible"/>
                                      </p:to>
                                    </p:set>
                                    <p:animEffect transition="in" filter="wipe(left)">
                                      <p:cBhvr>
                                        <p:cTn id="23" dur="500"/>
                                        <p:tgtEl>
                                          <p:spTgt spid="296963">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96963">
                                            <p:txEl>
                                              <p:pRg st="5" end="5"/>
                                            </p:txEl>
                                          </p:spTgt>
                                        </p:tgtEl>
                                        <p:attrNameLst>
                                          <p:attrName>style.visibility</p:attrName>
                                        </p:attrNameLst>
                                      </p:cBhvr>
                                      <p:to>
                                        <p:strVal val="visible"/>
                                      </p:to>
                                    </p:set>
                                    <p:animEffect transition="in" filter="wipe(left)">
                                      <p:cBhvr>
                                        <p:cTn id="27" dur="500"/>
                                        <p:tgtEl>
                                          <p:spTgt spid="296963">
                                            <p:txEl>
                                              <p:pRg st="5" end="5"/>
                                            </p:txEl>
                                          </p:spTgt>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96963">
                                            <p:txEl>
                                              <p:pRg st="6" end="6"/>
                                            </p:txEl>
                                          </p:spTgt>
                                        </p:tgtEl>
                                        <p:attrNameLst>
                                          <p:attrName>style.visibility</p:attrName>
                                        </p:attrNameLst>
                                      </p:cBhvr>
                                      <p:to>
                                        <p:strVal val="visible"/>
                                      </p:to>
                                    </p:set>
                                    <p:animEffect transition="in" filter="wipe(left)">
                                      <p:cBhvr>
                                        <p:cTn id="31" dur="500"/>
                                        <p:tgtEl>
                                          <p:spTgt spid="2969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3" grpId="0" build="p" bldLvl="2"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de-DE" altLang="de-DE"/>
              <a:t>Analyseverfahren 1a: Aufgabe 1</a:t>
            </a:r>
          </a:p>
        </p:txBody>
      </p:sp>
      <p:sp>
        <p:nvSpPr>
          <p:cNvPr id="297987" name="Rectangle 3"/>
          <p:cNvSpPr>
            <a:spLocks noGrp="1" noChangeArrowheads="1"/>
          </p:cNvSpPr>
          <p:nvPr>
            <p:ph type="body" idx="1"/>
          </p:nvPr>
        </p:nvSpPr>
        <p:spPr>
          <a:xfrm>
            <a:off x="762000" y="1600200"/>
            <a:ext cx="7924800" cy="4495800"/>
          </a:xfrm>
        </p:spPr>
        <p:txBody>
          <a:bodyPr/>
          <a:lstStyle/>
          <a:p>
            <a:pPr marL="533400" indent="-533400" algn="just">
              <a:buFont typeface="Wingdings 2" pitchFamily="18" charset="2"/>
              <a:buNone/>
              <a:tabLst>
                <a:tab pos="1517650" algn="l"/>
              </a:tabLst>
            </a:pPr>
            <a:r>
              <a:rPr lang="de-DE" altLang="de-DE">
                <a:cs typeface="Times New Roman" pitchFamily="18" charset="0"/>
              </a:rPr>
              <a:t>Wende die Vorbereitungsverfahren 2 – 4 an:</a:t>
            </a:r>
          </a:p>
          <a:p>
            <a:pPr marL="533400" indent="-533400" algn="just">
              <a:buFont typeface="Wingdings" pitchFamily="2" charset="2"/>
              <a:buAutoNum type="arabicPeriod"/>
              <a:tabLst>
                <a:tab pos="1517650" algn="l"/>
              </a:tabLst>
            </a:pPr>
            <a:r>
              <a:rPr lang="de-DE" altLang="de-DE">
                <a:cs typeface="Times New Roman" pitchFamily="18" charset="0"/>
              </a:rPr>
              <a:t>Erstelle eine Lauttabelle</a:t>
            </a:r>
          </a:p>
          <a:p>
            <a:pPr marL="533400" indent="-533400" algn="just">
              <a:buFont typeface="Wingdings" pitchFamily="2" charset="2"/>
              <a:buAutoNum type="arabicPeriod"/>
              <a:tabLst>
                <a:tab pos="1517650" algn="l"/>
              </a:tabLst>
            </a:pPr>
            <a:r>
              <a:rPr lang="de-DE" altLang="de-DE">
                <a:cs typeface="Times New Roman" pitchFamily="18" charset="0"/>
              </a:rPr>
              <a:t>Liste die verdächtigen Lautpaare auf</a:t>
            </a:r>
          </a:p>
          <a:p>
            <a:pPr marL="533400" indent="-533400" algn="just">
              <a:buFont typeface="Wingdings" pitchFamily="2" charset="2"/>
              <a:buAutoNum type="arabicPeriod"/>
              <a:tabLst>
                <a:tab pos="1517650" algn="l"/>
              </a:tabLst>
            </a:pPr>
            <a:r>
              <a:rPr lang="de-DE" altLang="de-DE">
                <a:cs typeface="Times New Roman" pitchFamily="18" charset="0"/>
              </a:rPr>
              <a:t>Liste die unverdächtigen Lautsegmente auf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7987">
                                            <p:txEl>
                                              <p:pRg st="0" end="0"/>
                                            </p:txEl>
                                          </p:spTgt>
                                        </p:tgtEl>
                                        <p:attrNameLst>
                                          <p:attrName>style.visibility</p:attrName>
                                        </p:attrNameLst>
                                      </p:cBhvr>
                                      <p:to>
                                        <p:strVal val="visible"/>
                                      </p:to>
                                    </p:set>
                                    <p:animEffect transition="in" filter="wipe(left)">
                                      <p:cBhvr>
                                        <p:cTn id="7" dur="500"/>
                                        <p:tgtEl>
                                          <p:spTgt spid="297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7987">
                                            <p:txEl>
                                              <p:pRg st="1" end="1"/>
                                            </p:txEl>
                                          </p:spTgt>
                                        </p:tgtEl>
                                        <p:attrNameLst>
                                          <p:attrName>style.visibility</p:attrName>
                                        </p:attrNameLst>
                                      </p:cBhvr>
                                      <p:to>
                                        <p:strVal val="visible"/>
                                      </p:to>
                                    </p:set>
                                    <p:animEffect transition="in" filter="wipe(left)">
                                      <p:cBhvr>
                                        <p:cTn id="12" dur="500"/>
                                        <p:tgtEl>
                                          <p:spTgt spid="297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7987">
                                            <p:txEl>
                                              <p:pRg st="2" end="2"/>
                                            </p:txEl>
                                          </p:spTgt>
                                        </p:tgtEl>
                                        <p:attrNameLst>
                                          <p:attrName>style.visibility</p:attrName>
                                        </p:attrNameLst>
                                      </p:cBhvr>
                                      <p:to>
                                        <p:strVal val="visible"/>
                                      </p:to>
                                    </p:set>
                                    <p:animEffect transition="in" filter="wipe(left)">
                                      <p:cBhvr>
                                        <p:cTn id="17" dur="500"/>
                                        <p:tgtEl>
                                          <p:spTgt spid="297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7987">
                                            <p:txEl>
                                              <p:pRg st="3" end="3"/>
                                            </p:txEl>
                                          </p:spTgt>
                                        </p:tgtEl>
                                        <p:attrNameLst>
                                          <p:attrName>style.visibility</p:attrName>
                                        </p:attrNameLst>
                                      </p:cBhvr>
                                      <p:to>
                                        <p:strVal val="visible"/>
                                      </p:to>
                                    </p:set>
                                    <p:animEffect transition="in" filter="wipe(left)">
                                      <p:cBhvr>
                                        <p:cTn id="22" dur="500"/>
                                        <p:tgtEl>
                                          <p:spTgt spid="297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8548" name="Group 20"/>
          <p:cNvGrpSpPr>
            <a:grpSpLocks/>
          </p:cNvGrpSpPr>
          <p:nvPr/>
        </p:nvGrpSpPr>
        <p:grpSpPr bwMode="auto">
          <a:xfrm>
            <a:off x="4267200" y="4419600"/>
            <a:ext cx="2971800" cy="1581150"/>
            <a:chOff x="2688" y="2784"/>
            <a:chExt cx="1872" cy="996"/>
          </a:xfrm>
        </p:grpSpPr>
        <p:sp>
          <p:nvSpPr>
            <p:cNvPr id="278543" name="Line 15"/>
            <p:cNvSpPr>
              <a:spLocks noChangeShapeType="1"/>
            </p:cNvSpPr>
            <p:nvPr/>
          </p:nvSpPr>
          <p:spPr bwMode="auto">
            <a:xfrm>
              <a:off x="2688" y="2784"/>
              <a:ext cx="720" cy="52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278537" name="Text Box 9"/>
            <p:cNvSpPr txBox="1">
              <a:spLocks noChangeArrowheads="1"/>
            </p:cNvSpPr>
            <p:nvPr/>
          </p:nvSpPr>
          <p:spPr bwMode="auto">
            <a:xfrm>
              <a:off x="3024" y="3216"/>
              <a:ext cx="1536" cy="564"/>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komplementäre</a:t>
              </a:r>
            </a:p>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Distribution</a:t>
              </a:r>
            </a:p>
          </p:txBody>
        </p:sp>
      </p:grpSp>
      <p:sp>
        <p:nvSpPr>
          <p:cNvPr id="278533" name="Rectangle 5"/>
          <p:cNvSpPr>
            <a:spLocks noChangeArrowheads="1"/>
          </p:cNvSpPr>
          <p:nvPr/>
        </p:nvSpPr>
        <p:spPr bwMode="auto">
          <a:xfrm>
            <a:off x="1295400" y="2286000"/>
            <a:ext cx="3352800" cy="4572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78532" name="Rectangle 4"/>
          <p:cNvSpPr>
            <a:spLocks noChangeArrowheads="1"/>
          </p:cNvSpPr>
          <p:nvPr/>
        </p:nvSpPr>
        <p:spPr bwMode="auto">
          <a:xfrm>
            <a:off x="5867400" y="1905000"/>
            <a:ext cx="1905000" cy="4572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278530" name="Rectangle 2"/>
          <p:cNvSpPr>
            <a:spLocks noGrp="1" noChangeArrowheads="1"/>
          </p:cNvSpPr>
          <p:nvPr>
            <p:ph type="title"/>
          </p:nvPr>
        </p:nvSpPr>
        <p:spPr/>
        <p:txBody>
          <a:bodyPr/>
          <a:lstStyle/>
          <a:p>
            <a:r>
              <a:rPr lang="de-DE" altLang="de-DE"/>
              <a:t>Phonem als Klasse von Phontypen</a:t>
            </a:r>
          </a:p>
        </p:txBody>
      </p:sp>
      <p:sp>
        <p:nvSpPr>
          <p:cNvPr id="278531" name="Rectangle 3"/>
          <p:cNvSpPr>
            <a:spLocks noGrp="1" noChangeArrowheads="1"/>
          </p:cNvSpPr>
          <p:nvPr>
            <p:ph type="body" idx="1"/>
          </p:nvPr>
        </p:nvSpPr>
        <p:spPr>
          <a:xfrm>
            <a:off x="685800" y="1828800"/>
            <a:ext cx="8153400" cy="4191000"/>
          </a:xfrm>
        </p:spPr>
        <p:txBody>
          <a:bodyPr/>
          <a:lstStyle/>
          <a:p>
            <a:pPr marL="0" indent="0" algn="just">
              <a:buFont typeface="Wingdings 2" pitchFamily="18" charset="2"/>
              <a:buNone/>
            </a:pPr>
            <a:r>
              <a:rPr lang="de-DE" altLang="de-DE" sz="2800">
                <a:cs typeface="Times New Roman" pitchFamily="18" charset="0"/>
              </a:rPr>
              <a:t>Ein PHONEM ist eine Menge von Phontypen,	</a:t>
            </a:r>
            <a:br>
              <a:rPr lang="de-DE" altLang="de-DE" sz="2800">
                <a:cs typeface="Times New Roman" pitchFamily="18" charset="0"/>
              </a:rPr>
            </a:br>
            <a:r>
              <a:rPr lang="de-DE" altLang="de-DE" sz="2800">
                <a:cs typeface="Times New Roman" pitchFamily="18" charset="0"/>
              </a:rPr>
              <a:t>die funktional äquivalent sind.</a:t>
            </a:r>
          </a:p>
        </p:txBody>
      </p:sp>
      <p:grpSp>
        <p:nvGrpSpPr>
          <p:cNvPr id="278544" name="Group 16"/>
          <p:cNvGrpSpPr>
            <a:grpSpLocks/>
          </p:cNvGrpSpPr>
          <p:nvPr/>
        </p:nvGrpSpPr>
        <p:grpSpPr bwMode="auto">
          <a:xfrm>
            <a:off x="533400" y="2743200"/>
            <a:ext cx="2438400" cy="1733550"/>
            <a:chOff x="336" y="1728"/>
            <a:chExt cx="1536" cy="1092"/>
          </a:xfrm>
        </p:grpSpPr>
        <p:sp>
          <p:nvSpPr>
            <p:cNvPr id="278539" name="Line 11"/>
            <p:cNvSpPr>
              <a:spLocks noChangeShapeType="1"/>
            </p:cNvSpPr>
            <p:nvPr/>
          </p:nvSpPr>
          <p:spPr bwMode="auto">
            <a:xfrm flipH="1">
              <a:off x="912" y="1728"/>
              <a:ext cx="96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278534" name="Text Box 6"/>
            <p:cNvSpPr txBox="1">
              <a:spLocks noChangeArrowheads="1"/>
            </p:cNvSpPr>
            <p:nvPr/>
          </p:nvSpPr>
          <p:spPr bwMode="auto">
            <a:xfrm>
              <a:off x="336" y="2256"/>
              <a:ext cx="1139" cy="564"/>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phonetisch</a:t>
              </a:r>
            </a:p>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ähnlich</a:t>
              </a:r>
            </a:p>
          </p:txBody>
        </p:sp>
      </p:grpSp>
      <p:grpSp>
        <p:nvGrpSpPr>
          <p:cNvPr id="278545" name="Group 17"/>
          <p:cNvGrpSpPr>
            <a:grpSpLocks/>
          </p:cNvGrpSpPr>
          <p:nvPr/>
        </p:nvGrpSpPr>
        <p:grpSpPr bwMode="auto">
          <a:xfrm>
            <a:off x="2895600" y="2743200"/>
            <a:ext cx="2470150" cy="1733550"/>
            <a:chOff x="1824" y="1728"/>
            <a:chExt cx="1556" cy="1092"/>
          </a:xfrm>
        </p:grpSpPr>
        <p:sp>
          <p:nvSpPr>
            <p:cNvPr id="278541" name="Line 13"/>
            <p:cNvSpPr>
              <a:spLocks noChangeShapeType="1"/>
            </p:cNvSpPr>
            <p:nvPr/>
          </p:nvSpPr>
          <p:spPr bwMode="auto">
            <a:xfrm>
              <a:off x="1872" y="1728"/>
              <a:ext cx="720" cy="52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278535" name="Text Box 7"/>
            <p:cNvSpPr txBox="1">
              <a:spLocks noChangeArrowheads="1"/>
            </p:cNvSpPr>
            <p:nvPr/>
          </p:nvSpPr>
          <p:spPr bwMode="auto">
            <a:xfrm>
              <a:off x="1824" y="2256"/>
              <a:ext cx="1556" cy="564"/>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nicht-kontrastiv</a:t>
              </a:r>
            </a:p>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verteilt</a:t>
              </a:r>
            </a:p>
          </p:txBody>
        </p:sp>
      </p:grpSp>
      <p:grpSp>
        <p:nvGrpSpPr>
          <p:cNvPr id="278547" name="Group 19"/>
          <p:cNvGrpSpPr>
            <a:grpSpLocks/>
          </p:cNvGrpSpPr>
          <p:nvPr/>
        </p:nvGrpSpPr>
        <p:grpSpPr bwMode="auto">
          <a:xfrm>
            <a:off x="1371600" y="4495800"/>
            <a:ext cx="2216150" cy="1143000"/>
            <a:chOff x="864" y="2832"/>
            <a:chExt cx="1396" cy="720"/>
          </a:xfrm>
        </p:grpSpPr>
        <p:sp>
          <p:nvSpPr>
            <p:cNvPr id="278542" name="Line 14"/>
            <p:cNvSpPr>
              <a:spLocks noChangeShapeType="1"/>
            </p:cNvSpPr>
            <p:nvPr/>
          </p:nvSpPr>
          <p:spPr bwMode="auto">
            <a:xfrm flipH="1">
              <a:off x="1152" y="2832"/>
              <a:ext cx="96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278536" name="Text Box 8"/>
            <p:cNvSpPr txBox="1">
              <a:spLocks noChangeArrowheads="1"/>
            </p:cNvSpPr>
            <p:nvPr/>
          </p:nvSpPr>
          <p:spPr bwMode="auto">
            <a:xfrm>
              <a:off x="864" y="3264"/>
              <a:ext cx="1396" cy="288"/>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freie Variation</a:t>
              </a:r>
            </a:p>
          </p:txBody>
        </p:sp>
      </p:grpSp>
      <p:grpSp>
        <p:nvGrpSpPr>
          <p:cNvPr id="278546" name="Group 18"/>
          <p:cNvGrpSpPr>
            <a:grpSpLocks/>
          </p:cNvGrpSpPr>
          <p:nvPr/>
        </p:nvGrpSpPr>
        <p:grpSpPr bwMode="auto">
          <a:xfrm>
            <a:off x="5715000" y="2362200"/>
            <a:ext cx="2994025" cy="1733550"/>
            <a:chOff x="3600" y="1488"/>
            <a:chExt cx="1886" cy="1092"/>
          </a:xfrm>
        </p:grpSpPr>
        <p:sp>
          <p:nvSpPr>
            <p:cNvPr id="278540" name="Line 12"/>
            <p:cNvSpPr>
              <a:spLocks noChangeShapeType="1"/>
            </p:cNvSpPr>
            <p:nvPr/>
          </p:nvSpPr>
          <p:spPr bwMode="auto">
            <a:xfrm flipH="1">
              <a:off x="4512" y="1488"/>
              <a:ext cx="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278538" name="Text Box 10"/>
            <p:cNvSpPr txBox="1">
              <a:spLocks noChangeArrowheads="1"/>
            </p:cNvSpPr>
            <p:nvPr/>
          </p:nvSpPr>
          <p:spPr bwMode="auto">
            <a:xfrm>
              <a:off x="3600" y="2016"/>
              <a:ext cx="1886" cy="564"/>
            </a:xfrm>
            <a:prstGeom prst="rect">
              <a:avLst/>
            </a:prstGeom>
            <a:solidFill>
              <a:srgbClr val="33CC33"/>
            </a:solidFill>
            <a:ln>
              <a:noFill/>
            </a:ln>
            <a:effectLst/>
            <a:scene3d>
              <a:camera prst="legacyObliqueTopRight"/>
              <a:lightRig rig="legacyFlat3" dir="b"/>
            </a:scene3d>
            <a:sp3d extrusionH="125400" prstMaterial="legacyMatte">
              <a:bevelT w="13500" h="13500" prst="angle"/>
              <a:bevelB w="13500" h="13500" prst="angle"/>
              <a:extrusionClr>
                <a:srgbClr val="33CC33"/>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flatTx/>
            </a:bodyPr>
            <a:lstStyle/>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Klasse </a:t>
              </a:r>
            </a:p>
            <a:p>
              <a:pPr algn="just">
                <a:spcBef>
                  <a:spcPct val="20000"/>
                </a:spcBef>
                <a:buClr>
                  <a:schemeClr val="accent2"/>
                </a:buClr>
                <a:buSzPct val="80000"/>
                <a:buFont typeface="Wingdings" pitchFamily="2" charset="2"/>
                <a:buNone/>
              </a:pPr>
              <a:r>
                <a:rPr lang="de-DE" altLang="de-DE" b="1">
                  <a:solidFill>
                    <a:schemeClr val="accent1"/>
                  </a:solidFill>
                  <a:effectLst>
                    <a:outerShdw blurRad="38100" dist="38100" dir="2700000" algn="tl">
                      <a:srgbClr val="000000"/>
                    </a:outerShdw>
                  </a:effectLst>
                  <a:latin typeface="Arial" charset="0"/>
                  <a:cs typeface="Times New Roman" pitchFamily="18" charset="0"/>
                </a:rPr>
                <a:t>äquivalenter Phone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8532"/>
                                        </p:tgtEl>
                                        <p:attrNameLst>
                                          <p:attrName>style.visibility</p:attrName>
                                        </p:attrNameLst>
                                      </p:cBhvr>
                                      <p:to>
                                        <p:strVal val="visible"/>
                                      </p:to>
                                    </p:set>
                                    <p:animEffect transition="in" filter="box(out)">
                                      <p:cBhvr>
                                        <p:cTn id="7" dur="500"/>
                                        <p:tgtEl>
                                          <p:spTgt spid="278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8533"/>
                                        </p:tgtEl>
                                        <p:attrNameLst>
                                          <p:attrName>style.visibility</p:attrName>
                                        </p:attrNameLst>
                                      </p:cBhvr>
                                      <p:to>
                                        <p:strVal val="visible"/>
                                      </p:to>
                                    </p:set>
                                    <p:animEffect transition="in" filter="box(out)">
                                      <p:cBhvr>
                                        <p:cTn id="12" dur="500"/>
                                        <p:tgtEl>
                                          <p:spTgt spid="2785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78546"/>
                                        </p:tgtEl>
                                        <p:attrNameLst>
                                          <p:attrName>style.visibility</p:attrName>
                                        </p:attrNameLst>
                                      </p:cBhvr>
                                      <p:to>
                                        <p:strVal val="visible"/>
                                      </p:to>
                                    </p:set>
                                    <p:animEffect transition="in" filter="wipe(up)">
                                      <p:cBhvr>
                                        <p:cTn id="17" dur="500"/>
                                        <p:tgtEl>
                                          <p:spTgt spid="2785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78544"/>
                                        </p:tgtEl>
                                        <p:attrNameLst>
                                          <p:attrName>style.visibility</p:attrName>
                                        </p:attrNameLst>
                                      </p:cBhvr>
                                      <p:to>
                                        <p:strVal val="visible"/>
                                      </p:to>
                                    </p:set>
                                    <p:animEffect transition="in" filter="wipe(up)">
                                      <p:cBhvr>
                                        <p:cTn id="22" dur="500"/>
                                        <p:tgtEl>
                                          <p:spTgt spid="27854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78545"/>
                                        </p:tgtEl>
                                        <p:attrNameLst>
                                          <p:attrName>style.visibility</p:attrName>
                                        </p:attrNameLst>
                                      </p:cBhvr>
                                      <p:to>
                                        <p:strVal val="visible"/>
                                      </p:to>
                                    </p:set>
                                    <p:animEffect transition="in" filter="wipe(up)">
                                      <p:cBhvr>
                                        <p:cTn id="27" dur="500"/>
                                        <p:tgtEl>
                                          <p:spTgt spid="27854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78547"/>
                                        </p:tgtEl>
                                        <p:attrNameLst>
                                          <p:attrName>style.visibility</p:attrName>
                                        </p:attrNameLst>
                                      </p:cBhvr>
                                      <p:to>
                                        <p:strVal val="visible"/>
                                      </p:to>
                                    </p:set>
                                    <p:animEffect transition="in" filter="wipe(up)">
                                      <p:cBhvr>
                                        <p:cTn id="32" dur="500"/>
                                        <p:tgtEl>
                                          <p:spTgt spid="27854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78548"/>
                                        </p:tgtEl>
                                        <p:attrNameLst>
                                          <p:attrName>style.visibility</p:attrName>
                                        </p:attrNameLst>
                                      </p:cBhvr>
                                      <p:to>
                                        <p:strVal val="visible"/>
                                      </p:to>
                                    </p:set>
                                    <p:animEffect transition="in" filter="wipe(up)">
                                      <p:cBhvr>
                                        <p:cTn id="37" dur="500"/>
                                        <p:tgtEl>
                                          <p:spTgt spid="278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3" grpId="0" animBg="1"/>
      <p:bldP spid="278532"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de-DE" altLang="de-DE"/>
              <a:t>Analyseverfahren 1a: Aufgabe 1</a:t>
            </a:r>
          </a:p>
        </p:txBody>
      </p:sp>
      <p:sp>
        <p:nvSpPr>
          <p:cNvPr id="304131" name="Rectangle 3"/>
          <p:cNvSpPr>
            <a:spLocks noGrp="1" noChangeArrowheads="1"/>
          </p:cNvSpPr>
          <p:nvPr>
            <p:ph type="body" idx="1"/>
          </p:nvPr>
        </p:nvSpPr>
        <p:spPr>
          <a:xfrm>
            <a:off x="1547813" y="2781300"/>
            <a:ext cx="4364037" cy="3197225"/>
          </a:xfrm>
        </p:spPr>
        <p:txBody>
          <a:bodyPr/>
          <a:lstStyle/>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p	t			k</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b	d			g</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s</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i	</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e		o</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a:t>
            </a:r>
            <a:r>
              <a:rPr lang="de-DE" altLang="de-DE" dirty="0" smtClean="0">
                <a:cs typeface="Times New Roman" pitchFamily="18" charset="0"/>
              </a:rPr>
              <a:t>ɛ</a:t>
            </a:r>
            <a:endParaRPr lang="de-DE" altLang="de-DE" dirty="0">
              <a:cs typeface="Times New Roman" pitchFamily="18" charset="0"/>
            </a:endParaRP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a</a:t>
            </a:r>
          </a:p>
        </p:txBody>
      </p:sp>
      <p:sp>
        <p:nvSpPr>
          <p:cNvPr id="304132" name="Rectangle 4"/>
          <p:cNvSpPr>
            <a:spLocks noChangeArrowheads="1"/>
          </p:cNvSpPr>
          <p:nvPr/>
        </p:nvSpPr>
        <p:spPr bwMode="auto">
          <a:xfrm>
            <a:off x="1365250" y="2781300"/>
            <a:ext cx="685800" cy="914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4133" name="Rectangle 5"/>
          <p:cNvSpPr>
            <a:spLocks noChangeArrowheads="1"/>
          </p:cNvSpPr>
          <p:nvPr/>
        </p:nvSpPr>
        <p:spPr bwMode="auto">
          <a:xfrm>
            <a:off x="2843213" y="4508500"/>
            <a:ext cx="685800" cy="914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4135" name="Rectangle 7"/>
          <p:cNvSpPr>
            <a:spLocks noChangeArrowheads="1"/>
          </p:cNvSpPr>
          <p:nvPr/>
        </p:nvSpPr>
        <p:spPr bwMode="auto">
          <a:xfrm>
            <a:off x="2157413" y="2781300"/>
            <a:ext cx="685800" cy="914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4136" name="Rectangle 8"/>
          <p:cNvSpPr>
            <a:spLocks noChangeArrowheads="1"/>
          </p:cNvSpPr>
          <p:nvPr/>
        </p:nvSpPr>
        <p:spPr bwMode="auto">
          <a:xfrm>
            <a:off x="4391025" y="2781300"/>
            <a:ext cx="685800" cy="914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4137" name="Rectangle 9"/>
          <p:cNvSpPr>
            <a:spLocks noChangeArrowheads="1"/>
          </p:cNvSpPr>
          <p:nvPr/>
        </p:nvSpPr>
        <p:spPr bwMode="auto">
          <a:xfrm>
            <a:off x="2843213" y="4076700"/>
            <a:ext cx="685800" cy="914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4138" name="Text Box 10" descr="Pergament"/>
          <p:cNvSpPr txBox="1">
            <a:spLocks noChangeArrowheads="1"/>
          </p:cNvSpPr>
          <p:nvPr/>
        </p:nvSpPr>
        <p:spPr bwMode="auto">
          <a:xfrm>
            <a:off x="6011863" y="2565400"/>
            <a:ext cx="2952750" cy="3409950"/>
          </a:xfrm>
          <a:prstGeom prst="rect">
            <a:avLst/>
          </a:prstGeom>
          <a:blipFill dpi="0" rotWithShape="0">
            <a:blip r:embed="rId3"/>
            <a:srcRect/>
            <a:tile tx="0" ty="0" sx="100000" sy="100000" flip="none" algn="tl"/>
          </a:blipFill>
          <a:ln w="317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just">
              <a:spcBef>
                <a:spcPct val="50000"/>
              </a:spcBef>
              <a:buClr>
                <a:schemeClr val="accent2"/>
              </a:buClr>
              <a:buSzPct val="80000"/>
              <a:buFont typeface="Wingdings" pitchFamily="2" charset="2"/>
              <a:buNone/>
            </a:pPr>
            <a:r>
              <a:rPr lang="de-DE" altLang="de-DE" dirty="0">
                <a:effectLst/>
                <a:latin typeface="Tahoma" pitchFamily="34" charset="0"/>
                <a:cs typeface="Times New Roman" pitchFamily="18" charset="0"/>
              </a:rPr>
              <a:t>Liste alle Lautpaare auf, die "</a:t>
            </a:r>
            <a:r>
              <a:rPr lang="de-DE" altLang="de-DE" dirty="0" err="1">
                <a:effectLst/>
                <a:latin typeface="Tahoma" pitchFamily="34" charset="0"/>
                <a:cs typeface="Times New Roman" pitchFamily="18" charset="0"/>
              </a:rPr>
              <a:t>verdäch-tig</a:t>
            </a:r>
            <a:r>
              <a:rPr lang="de-DE" altLang="de-DE" dirty="0">
                <a:effectLst/>
                <a:latin typeface="Tahoma" pitchFamily="34" charset="0"/>
                <a:cs typeface="Times New Roman" pitchFamily="18" charset="0"/>
              </a:rPr>
              <a:t>" sind, weil sie hinreichend </a:t>
            </a:r>
            <a:r>
              <a:rPr lang="de-DE" altLang="de-DE" dirty="0" err="1">
                <a:effectLst/>
                <a:latin typeface="Tahoma" pitchFamily="34" charset="0"/>
                <a:cs typeface="Times New Roman" pitchFamily="18" charset="0"/>
              </a:rPr>
              <a:t>phone</a:t>
            </a:r>
            <a:r>
              <a:rPr lang="de-DE" altLang="de-DE" dirty="0">
                <a:effectLst/>
                <a:latin typeface="Tahoma" pitchFamily="34" charset="0"/>
                <a:cs typeface="Times New Roman" pitchFamily="18" charset="0"/>
              </a:rPr>
              <a:t>-tisch ähnlich sind und sich daher als Allophone eines einzigen Phonems erweisen könnten.</a:t>
            </a:r>
          </a:p>
        </p:txBody>
      </p:sp>
      <p:grpSp>
        <p:nvGrpSpPr>
          <p:cNvPr id="304145" name="Group 17"/>
          <p:cNvGrpSpPr>
            <a:grpSpLocks/>
          </p:cNvGrpSpPr>
          <p:nvPr/>
        </p:nvGrpSpPr>
        <p:grpSpPr bwMode="auto">
          <a:xfrm>
            <a:off x="2233613" y="2763838"/>
            <a:ext cx="609600" cy="1371600"/>
            <a:chOff x="864" y="1056"/>
            <a:chExt cx="384" cy="912"/>
          </a:xfrm>
        </p:grpSpPr>
        <p:sp>
          <p:nvSpPr>
            <p:cNvPr id="304142" name="Oval 14"/>
            <p:cNvSpPr>
              <a:spLocks noChangeArrowheads="1"/>
            </p:cNvSpPr>
            <p:nvPr/>
          </p:nvSpPr>
          <p:spPr bwMode="auto">
            <a:xfrm>
              <a:off x="864" y="1680"/>
              <a:ext cx="288" cy="288"/>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4143" name="Oval 15"/>
            <p:cNvSpPr>
              <a:spLocks noChangeArrowheads="1"/>
            </p:cNvSpPr>
            <p:nvPr/>
          </p:nvSpPr>
          <p:spPr bwMode="auto">
            <a:xfrm>
              <a:off x="864" y="1056"/>
              <a:ext cx="288" cy="288"/>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4144" name="Freeform 16"/>
            <p:cNvSpPr>
              <a:spLocks/>
            </p:cNvSpPr>
            <p:nvPr/>
          </p:nvSpPr>
          <p:spPr bwMode="auto">
            <a:xfrm>
              <a:off x="1152" y="1248"/>
              <a:ext cx="96" cy="576"/>
            </a:xfrm>
            <a:custGeom>
              <a:avLst/>
              <a:gdLst>
                <a:gd name="T0" fmla="*/ 0 w 240"/>
                <a:gd name="T1" fmla="*/ 0 h 576"/>
                <a:gd name="T2" fmla="*/ 240 w 240"/>
                <a:gd name="T3" fmla="*/ 288 h 576"/>
                <a:gd name="T4" fmla="*/ 0 w 240"/>
                <a:gd name="T5" fmla="*/ 576 h 576"/>
              </a:gdLst>
              <a:ahLst/>
              <a:cxnLst>
                <a:cxn ang="0">
                  <a:pos x="T0" y="T1"/>
                </a:cxn>
                <a:cxn ang="0">
                  <a:pos x="T2" y="T3"/>
                </a:cxn>
                <a:cxn ang="0">
                  <a:pos x="T4" y="T5"/>
                </a:cxn>
              </a:cxnLst>
              <a:rect l="0" t="0" r="r" b="b"/>
              <a:pathLst>
                <a:path w="240" h="576">
                  <a:moveTo>
                    <a:pt x="0" y="0"/>
                  </a:moveTo>
                  <a:cubicBezTo>
                    <a:pt x="120" y="96"/>
                    <a:pt x="240" y="192"/>
                    <a:pt x="240" y="288"/>
                  </a:cubicBezTo>
                  <a:cubicBezTo>
                    <a:pt x="240" y="384"/>
                    <a:pt x="120" y="480"/>
                    <a:pt x="0" y="576"/>
                  </a:cubicBezTo>
                </a:path>
              </a:pathLst>
            </a:custGeom>
            <a:noFill/>
            <a:ln w="28575" cap="flat" cmpd="sng">
              <a:solidFill>
                <a:srgbClr val="0066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grpSp>
      <p:sp>
        <p:nvSpPr>
          <p:cNvPr id="304146" name="Text Box 18"/>
          <p:cNvSpPr txBox="1">
            <a:spLocks noChangeArrowheads="1"/>
          </p:cNvSpPr>
          <p:nvPr/>
        </p:nvSpPr>
        <p:spPr bwMode="auto">
          <a:xfrm>
            <a:off x="1501775" y="1557338"/>
            <a:ext cx="549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Arial" charset="0"/>
                <a:cs typeface="Times New Roman" pitchFamily="18" charset="0"/>
              </a:rPr>
              <a:t>labial</a:t>
            </a:r>
          </a:p>
        </p:txBody>
      </p:sp>
      <p:sp>
        <p:nvSpPr>
          <p:cNvPr id="304147" name="Text Box 19"/>
          <p:cNvSpPr txBox="1">
            <a:spLocks noChangeArrowheads="1"/>
          </p:cNvSpPr>
          <p:nvPr/>
        </p:nvSpPr>
        <p:spPr bwMode="auto">
          <a:xfrm>
            <a:off x="4427538" y="1557338"/>
            <a:ext cx="549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Arial" charset="0"/>
                <a:cs typeface="Times New Roman" pitchFamily="18" charset="0"/>
              </a:rPr>
              <a:t>velar</a:t>
            </a:r>
          </a:p>
        </p:txBody>
      </p:sp>
      <p:sp>
        <p:nvSpPr>
          <p:cNvPr id="304148" name="Text Box 20"/>
          <p:cNvSpPr txBox="1">
            <a:spLocks noChangeArrowheads="1"/>
          </p:cNvSpPr>
          <p:nvPr/>
        </p:nvSpPr>
        <p:spPr bwMode="auto">
          <a:xfrm>
            <a:off x="2217738" y="1484313"/>
            <a:ext cx="914400" cy="122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Arial" charset="0"/>
                <a:cs typeface="Times New Roman" pitchFamily="18" charset="0"/>
              </a:rPr>
              <a:t>dent-alveolar</a:t>
            </a:r>
          </a:p>
        </p:txBody>
      </p:sp>
      <p:sp>
        <p:nvSpPr>
          <p:cNvPr id="304149" name="Text Box 21"/>
          <p:cNvSpPr txBox="1">
            <a:spLocks noChangeArrowheads="1"/>
          </p:cNvSpPr>
          <p:nvPr/>
        </p:nvSpPr>
        <p:spPr bwMode="auto">
          <a:xfrm>
            <a:off x="250825" y="2852738"/>
            <a:ext cx="96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dirty="0">
                <a:effectLst/>
                <a:latin typeface="Arial" charset="0"/>
                <a:cs typeface="Times New Roman" pitchFamily="18" charset="0"/>
              </a:rPr>
              <a:t>plosiv</a:t>
            </a:r>
          </a:p>
        </p:txBody>
      </p:sp>
      <p:sp>
        <p:nvSpPr>
          <p:cNvPr id="304150" name="Text Box 22"/>
          <p:cNvSpPr txBox="1">
            <a:spLocks noChangeArrowheads="1"/>
          </p:cNvSpPr>
          <p:nvPr/>
        </p:nvSpPr>
        <p:spPr bwMode="auto">
          <a:xfrm>
            <a:off x="250825" y="3763963"/>
            <a:ext cx="1065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Arial" charset="0"/>
                <a:cs typeface="Times New Roman" pitchFamily="18" charset="0"/>
              </a:rPr>
              <a:t>frikativ</a:t>
            </a:r>
          </a:p>
        </p:txBody>
      </p:sp>
      <p:sp>
        <p:nvSpPr>
          <p:cNvPr id="304152" name="Line 24"/>
          <p:cNvSpPr>
            <a:spLocks noChangeShapeType="1"/>
          </p:cNvSpPr>
          <p:nvPr/>
        </p:nvSpPr>
        <p:spPr bwMode="auto">
          <a:xfrm>
            <a:off x="323850" y="2708275"/>
            <a:ext cx="53276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04153" name="Line 25"/>
          <p:cNvSpPr>
            <a:spLocks noChangeShapeType="1"/>
          </p:cNvSpPr>
          <p:nvPr/>
        </p:nvSpPr>
        <p:spPr bwMode="auto">
          <a:xfrm>
            <a:off x="1258888" y="1557338"/>
            <a:ext cx="0" cy="3816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4131">
                                            <p:txEl>
                                              <p:pRg st="0" end="0"/>
                                            </p:txEl>
                                          </p:spTgt>
                                        </p:tgtEl>
                                        <p:attrNameLst>
                                          <p:attrName>style.visibility</p:attrName>
                                        </p:attrNameLst>
                                      </p:cBhvr>
                                      <p:to>
                                        <p:strVal val="visible"/>
                                      </p:to>
                                    </p:set>
                                    <p:animEffect transition="in" filter="wipe(left)">
                                      <p:cBhvr>
                                        <p:cTn id="7" dur="500"/>
                                        <p:tgtEl>
                                          <p:spTgt spid="30413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4131">
                                            <p:txEl>
                                              <p:pRg st="1" end="1"/>
                                            </p:txEl>
                                          </p:spTgt>
                                        </p:tgtEl>
                                        <p:attrNameLst>
                                          <p:attrName>style.visibility</p:attrName>
                                        </p:attrNameLst>
                                      </p:cBhvr>
                                      <p:to>
                                        <p:strVal val="visible"/>
                                      </p:to>
                                    </p:set>
                                    <p:animEffect transition="in" filter="wipe(left)">
                                      <p:cBhvr>
                                        <p:cTn id="11" dur="500"/>
                                        <p:tgtEl>
                                          <p:spTgt spid="304131">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04131">
                                            <p:txEl>
                                              <p:pRg st="2" end="2"/>
                                            </p:txEl>
                                          </p:spTgt>
                                        </p:tgtEl>
                                        <p:attrNameLst>
                                          <p:attrName>style.visibility</p:attrName>
                                        </p:attrNameLst>
                                      </p:cBhvr>
                                      <p:to>
                                        <p:strVal val="visible"/>
                                      </p:to>
                                    </p:set>
                                    <p:animEffect transition="in" filter="wipe(left)">
                                      <p:cBhvr>
                                        <p:cTn id="15" dur="500"/>
                                        <p:tgtEl>
                                          <p:spTgt spid="304131">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04131">
                                            <p:txEl>
                                              <p:pRg st="3" end="3"/>
                                            </p:txEl>
                                          </p:spTgt>
                                        </p:tgtEl>
                                        <p:attrNameLst>
                                          <p:attrName>style.visibility</p:attrName>
                                        </p:attrNameLst>
                                      </p:cBhvr>
                                      <p:to>
                                        <p:strVal val="visible"/>
                                      </p:to>
                                    </p:set>
                                    <p:animEffect transition="in" filter="wipe(left)">
                                      <p:cBhvr>
                                        <p:cTn id="19" dur="500"/>
                                        <p:tgtEl>
                                          <p:spTgt spid="304131">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04131">
                                            <p:txEl>
                                              <p:pRg st="4" end="4"/>
                                            </p:txEl>
                                          </p:spTgt>
                                        </p:tgtEl>
                                        <p:attrNameLst>
                                          <p:attrName>style.visibility</p:attrName>
                                        </p:attrNameLst>
                                      </p:cBhvr>
                                      <p:to>
                                        <p:strVal val="visible"/>
                                      </p:to>
                                    </p:set>
                                    <p:animEffect transition="in" filter="wipe(left)">
                                      <p:cBhvr>
                                        <p:cTn id="23" dur="500"/>
                                        <p:tgtEl>
                                          <p:spTgt spid="304131">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04131">
                                            <p:txEl>
                                              <p:pRg st="5" end="5"/>
                                            </p:txEl>
                                          </p:spTgt>
                                        </p:tgtEl>
                                        <p:attrNameLst>
                                          <p:attrName>style.visibility</p:attrName>
                                        </p:attrNameLst>
                                      </p:cBhvr>
                                      <p:to>
                                        <p:strVal val="visible"/>
                                      </p:to>
                                    </p:set>
                                    <p:animEffect transition="in" filter="wipe(left)">
                                      <p:cBhvr>
                                        <p:cTn id="27" dur="500"/>
                                        <p:tgtEl>
                                          <p:spTgt spid="304131">
                                            <p:txEl>
                                              <p:pRg st="5" end="5"/>
                                            </p:txEl>
                                          </p:spTgt>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04131">
                                            <p:txEl>
                                              <p:pRg st="6" end="6"/>
                                            </p:txEl>
                                          </p:spTgt>
                                        </p:tgtEl>
                                        <p:attrNameLst>
                                          <p:attrName>style.visibility</p:attrName>
                                        </p:attrNameLst>
                                      </p:cBhvr>
                                      <p:to>
                                        <p:strVal val="visible"/>
                                      </p:to>
                                    </p:set>
                                    <p:animEffect transition="in" filter="wipe(left)">
                                      <p:cBhvr>
                                        <p:cTn id="31" dur="500"/>
                                        <p:tgtEl>
                                          <p:spTgt spid="304131">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32" fill="hold" grpId="0" nodeType="clickEffect">
                                  <p:stCondLst>
                                    <p:cond delay="0"/>
                                  </p:stCondLst>
                                  <p:childTnLst>
                                    <p:set>
                                      <p:cBhvr>
                                        <p:cTn id="35" dur="1" fill="hold">
                                          <p:stCondLst>
                                            <p:cond delay="0"/>
                                          </p:stCondLst>
                                        </p:cTn>
                                        <p:tgtEl>
                                          <p:spTgt spid="304138"/>
                                        </p:tgtEl>
                                        <p:attrNameLst>
                                          <p:attrName>style.visibility</p:attrName>
                                        </p:attrNameLst>
                                      </p:cBhvr>
                                      <p:to>
                                        <p:strVal val="visible"/>
                                      </p:to>
                                    </p:set>
                                    <p:animEffect transition="in" filter="box(out)">
                                      <p:cBhvr>
                                        <p:cTn id="36" dur="500"/>
                                        <p:tgtEl>
                                          <p:spTgt spid="30413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9" presetClass="entr" presetSubtype="10" fill="hold" grpId="0" nodeType="clickEffect">
                                  <p:stCondLst>
                                    <p:cond delay="0"/>
                                  </p:stCondLst>
                                  <p:childTnLst>
                                    <p:set>
                                      <p:cBhvr>
                                        <p:cTn id="40" dur="1" fill="hold">
                                          <p:stCondLst>
                                            <p:cond delay="0"/>
                                          </p:stCondLst>
                                        </p:cTn>
                                        <p:tgtEl>
                                          <p:spTgt spid="304132"/>
                                        </p:tgtEl>
                                        <p:attrNameLst>
                                          <p:attrName>style.visibility</p:attrName>
                                        </p:attrNameLst>
                                      </p:cBhvr>
                                      <p:to>
                                        <p:strVal val="visible"/>
                                      </p:to>
                                    </p:set>
                                    <p:anim calcmode="lin" valueType="num">
                                      <p:cBhvr>
                                        <p:cTn id="41" dur="5000" fill="hold"/>
                                        <p:tgtEl>
                                          <p:spTgt spid="304132"/>
                                        </p:tgtEl>
                                        <p:attrNameLst>
                                          <p:attrName>ppt_w</p:attrName>
                                        </p:attrNameLst>
                                      </p:cBhvr>
                                      <p:tavLst>
                                        <p:tav tm="0" fmla="#ppt_w*sin(2.5*pi*$)">
                                          <p:val>
                                            <p:fltVal val="0"/>
                                          </p:val>
                                        </p:tav>
                                        <p:tav tm="100000">
                                          <p:val>
                                            <p:fltVal val="1"/>
                                          </p:val>
                                        </p:tav>
                                      </p:tavLst>
                                    </p:anim>
                                    <p:anim calcmode="lin" valueType="num">
                                      <p:cBhvr>
                                        <p:cTn id="42" dur="5000" fill="hold"/>
                                        <p:tgtEl>
                                          <p:spTgt spid="304132"/>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9" presetClass="entr" presetSubtype="10" fill="hold" grpId="0" nodeType="clickEffect">
                                  <p:stCondLst>
                                    <p:cond delay="0"/>
                                  </p:stCondLst>
                                  <p:childTnLst>
                                    <p:set>
                                      <p:cBhvr>
                                        <p:cTn id="46" dur="1" fill="hold">
                                          <p:stCondLst>
                                            <p:cond delay="0"/>
                                          </p:stCondLst>
                                        </p:cTn>
                                        <p:tgtEl>
                                          <p:spTgt spid="304135"/>
                                        </p:tgtEl>
                                        <p:attrNameLst>
                                          <p:attrName>style.visibility</p:attrName>
                                        </p:attrNameLst>
                                      </p:cBhvr>
                                      <p:to>
                                        <p:strVal val="visible"/>
                                      </p:to>
                                    </p:set>
                                    <p:anim calcmode="lin" valueType="num">
                                      <p:cBhvr>
                                        <p:cTn id="47" dur="5000" fill="hold"/>
                                        <p:tgtEl>
                                          <p:spTgt spid="304135"/>
                                        </p:tgtEl>
                                        <p:attrNameLst>
                                          <p:attrName>ppt_w</p:attrName>
                                        </p:attrNameLst>
                                      </p:cBhvr>
                                      <p:tavLst>
                                        <p:tav tm="0" fmla="#ppt_w*sin(2.5*pi*$)">
                                          <p:val>
                                            <p:fltVal val="0"/>
                                          </p:val>
                                        </p:tav>
                                        <p:tav tm="100000">
                                          <p:val>
                                            <p:fltVal val="1"/>
                                          </p:val>
                                        </p:tav>
                                      </p:tavLst>
                                    </p:anim>
                                    <p:anim calcmode="lin" valueType="num">
                                      <p:cBhvr>
                                        <p:cTn id="48" dur="5000" fill="hold"/>
                                        <p:tgtEl>
                                          <p:spTgt spid="304135"/>
                                        </p:tgtEl>
                                        <p:attrNameLst>
                                          <p:attrName>ppt_h</p:attrName>
                                        </p:attrNameLst>
                                      </p:cBhvr>
                                      <p:tavLst>
                                        <p:tav tm="0">
                                          <p:val>
                                            <p:strVal val="#ppt_h"/>
                                          </p:val>
                                        </p:tav>
                                        <p:tav tm="100000">
                                          <p:val>
                                            <p:strVal val="#ppt_h"/>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9" presetClass="entr" presetSubtype="10" fill="hold" grpId="0" nodeType="clickEffect">
                                  <p:stCondLst>
                                    <p:cond delay="0"/>
                                  </p:stCondLst>
                                  <p:childTnLst>
                                    <p:set>
                                      <p:cBhvr>
                                        <p:cTn id="52" dur="1" fill="hold">
                                          <p:stCondLst>
                                            <p:cond delay="0"/>
                                          </p:stCondLst>
                                        </p:cTn>
                                        <p:tgtEl>
                                          <p:spTgt spid="304136"/>
                                        </p:tgtEl>
                                        <p:attrNameLst>
                                          <p:attrName>style.visibility</p:attrName>
                                        </p:attrNameLst>
                                      </p:cBhvr>
                                      <p:to>
                                        <p:strVal val="visible"/>
                                      </p:to>
                                    </p:set>
                                    <p:anim calcmode="lin" valueType="num">
                                      <p:cBhvr>
                                        <p:cTn id="53" dur="5000" fill="hold"/>
                                        <p:tgtEl>
                                          <p:spTgt spid="304136"/>
                                        </p:tgtEl>
                                        <p:attrNameLst>
                                          <p:attrName>ppt_w</p:attrName>
                                        </p:attrNameLst>
                                      </p:cBhvr>
                                      <p:tavLst>
                                        <p:tav tm="0" fmla="#ppt_w*sin(2.5*pi*$)">
                                          <p:val>
                                            <p:fltVal val="0"/>
                                          </p:val>
                                        </p:tav>
                                        <p:tav tm="100000">
                                          <p:val>
                                            <p:fltVal val="1"/>
                                          </p:val>
                                        </p:tav>
                                      </p:tavLst>
                                    </p:anim>
                                    <p:anim calcmode="lin" valueType="num">
                                      <p:cBhvr>
                                        <p:cTn id="54" dur="5000" fill="hold"/>
                                        <p:tgtEl>
                                          <p:spTgt spid="304136"/>
                                        </p:tgtEl>
                                        <p:attrNameLst>
                                          <p:attrName>ppt_h</p:attrName>
                                        </p:attrNameLst>
                                      </p:cBhvr>
                                      <p:tavLst>
                                        <p:tav tm="0">
                                          <p:val>
                                            <p:strVal val="#ppt_h"/>
                                          </p:val>
                                        </p:tav>
                                        <p:tav tm="100000">
                                          <p:val>
                                            <p:strVal val="#ppt_h"/>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9" presetClass="entr" presetSubtype="10" fill="hold" nodeType="clickEffect">
                                  <p:stCondLst>
                                    <p:cond delay="0"/>
                                  </p:stCondLst>
                                  <p:childTnLst>
                                    <p:set>
                                      <p:cBhvr>
                                        <p:cTn id="58" dur="1" fill="hold">
                                          <p:stCondLst>
                                            <p:cond delay="0"/>
                                          </p:stCondLst>
                                        </p:cTn>
                                        <p:tgtEl>
                                          <p:spTgt spid="304145"/>
                                        </p:tgtEl>
                                        <p:attrNameLst>
                                          <p:attrName>style.visibility</p:attrName>
                                        </p:attrNameLst>
                                      </p:cBhvr>
                                      <p:to>
                                        <p:strVal val="visible"/>
                                      </p:to>
                                    </p:set>
                                    <p:anim calcmode="lin" valueType="num">
                                      <p:cBhvr>
                                        <p:cTn id="59" dur="5000" fill="hold"/>
                                        <p:tgtEl>
                                          <p:spTgt spid="304145"/>
                                        </p:tgtEl>
                                        <p:attrNameLst>
                                          <p:attrName>ppt_w</p:attrName>
                                        </p:attrNameLst>
                                      </p:cBhvr>
                                      <p:tavLst>
                                        <p:tav tm="0" fmla="#ppt_w*sin(2.5*pi*$)">
                                          <p:val>
                                            <p:fltVal val="0"/>
                                          </p:val>
                                        </p:tav>
                                        <p:tav tm="100000">
                                          <p:val>
                                            <p:fltVal val="1"/>
                                          </p:val>
                                        </p:tav>
                                      </p:tavLst>
                                    </p:anim>
                                    <p:anim calcmode="lin" valueType="num">
                                      <p:cBhvr>
                                        <p:cTn id="60" dur="5000" fill="hold"/>
                                        <p:tgtEl>
                                          <p:spTgt spid="304145"/>
                                        </p:tgtEl>
                                        <p:attrNameLst>
                                          <p:attrName>ppt_h</p:attrName>
                                        </p:attrNameLst>
                                      </p:cBhvr>
                                      <p:tavLst>
                                        <p:tav tm="0">
                                          <p:val>
                                            <p:strVal val="#ppt_h"/>
                                          </p:val>
                                        </p:tav>
                                        <p:tav tm="100000">
                                          <p:val>
                                            <p:strVal val="#ppt_h"/>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19" presetClass="entr" presetSubtype="10" fill="hold" grpId="0" nodeType="clickEffect">
                                  <p:stCondLst>
                                    <p:cond delay="0"/>
                                  </p:stCondLst>
                                  <p:childTnLst>
                                    <p:set>
                                      <p:cBhvr>
                                        <p:cTn id="64" dur="1" fill="hold">
                                          <p:stCondLst>
                                            <p:cond delay="0"/>
                                          </p:stCondLst>
                                        </p:cTn>
                                        <p:tgtEl>
                                          <p:spTgt spid="304137"/>
                                        </p:tgtEl>
                                        <p:attrNameLst>
                                          <p:attrName>style.visibility</p:attrName>
                                        </p:attrNameLst>
                                      </p:cBhvr>
                                      <p:to>
                                        <p:strVal val="visible"/>
                                      </p:to>
                                    </p:set>
                                    <p:anim calcmode="lin" valueType="num">
                                      <p:cBhvr>
                                        <p:cTn id="65" dur="5000" fill="hold"/>
                                        <p:tgtEl>
                                          <p:spTgt spid="304137"/>
                                        </p:tgtEl>
                                        <p:attrNameLst>
                                          <p:attrName>ppt_w</p:attrName>
                                        </p:attrNameLst>
                                      </p:cBhvr>
                                      <p:tavLst>
                                        <p:tav tm="0" fmla="#ppt_w*sin(2.5*pi*$)">
                                          <p:val>
                                            <p:fltVal val="0"/>
                                          </p:val>
                                        </p:tav>
                                        <p:tav tm="100000">
                                          <p:val>
                                            <p:fltVal val="1"/>
                                          </p:val>
                                        </p:tav>
                                      </p:tavLst>
                                    </p:anim>
                                    <p:anim calcmode="lin" valueType="num">
                                      <p:cBhvr>
                                        <p:cTn id="66" dur="5000" fill="hold"/>
                                        <p:tgtEl>
                                          <p:spTgt spid="304137"/>
                                        </p:tgtEl>
                                        <p:attrNameLst>
                                          <p:attrName>ppt_h</p:attrName>
                                        </p:attrNameLst>
                                      </p:cBhvr>
                                      <p:tavLst>
                                        <p:tav tm="0">
                                          <p:val>
                                            <p:strVal val="#ppt_h"/>
                                          </p:val>
                                        </p:tav>
                                        <p:tav tm="100000">
                                          <p:val>
                                            <p:strVal val="#ppt_h"/>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9" presetClass="entr" presetSubtype="10" fill="hold" grpId="0" nodeType="clickEffect">
                                  <p:stCondLst>
                                    <p:cond delay="0"/>
                                  </p:stCondLst>
                                  <p:childTnLst>
                                    <p:set>
                                      <p:cBhvr>
                                        <p:cTn id="70" dur="1" fill="hold">
                                          <p:stCondLst>
                                            <p:cond delay="0"/>
                                          </p:stCondLst>
                                        </p:cTn>
                                        <p:tgtEl>
                                          <p:spTgt spid="304133"/>
                                        </p:tgtEl>
                                        <p:attrNameLst>
                                          <p:attrName>style.visibility</p:attrName>
                                        </p:attrNameLst>
                                      </p:cBhvr>
                                      <p:to>
                                        <p:strVal val="visible"/>
                                      </p:to>
                                    </p:set>
                                    <p:anim calcmode="lin" valueType="num">
                                      <p:cBhvr>
                                        <p:cTn id="71" dur="5000" fill="hold"/>
                                        <p:tgtEl>
                                          <p:spTgt spid="304133"/>
                                        </p:tgtEl>
                                        <p:attrNameLst>
                                          <p:attrName>ppt_w</p:attrName>
                                        </p:attrNameLst>
                                      </p:cBhvr>
                                      <p:tavLst>
                                        <p:tav tm="0" fmla="#ppt_w*sin(2.5*pi*$)">
                                          <p:val>
                                            <p:fltVal val="0"/>
                                          </p:val>
                                        </p:tav>
                                        <p:tav tm="100000">
                                          <p:val>
                                            <p:fltVal val="1"/>
                                          </p:val>
                                        </p:tav>
                                      </p:tavLst>
                                    </p:anim>
                                    <p:anim calcmode="lin" valueType="num">
                                      <p:cBhvr>
                                        <p:cTn id="72" dur="5000" fill="hold"/>
                                        <p:tgtEl>
                                          <p:spTgt spid="30413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build="p" bldLvl="2" autoUpdateAnimBg="0" advAuto="0"/>
      <p:bldP spid="304132" grpId="0" animBg="1"/>
      <p:bldP spid="304133" grpId="0" animBg="1"/>
      <p:bldP spid="304135" grpId="0" animBg="1"/>
      <p:bldP spid="304136" grpId="0" animBg="1"/>
      <p:bldP spid="304137" grpId="0" animBg="1"/>
      <p:bldP spid="304138"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de-DE" altLang="de-DE"/>
              <a:t>Analyseverfahren 1a: Aufgabe 1</a:t>
            </a:r>
          </a:p>
        </p:txBody>
      </p:sp>
      <p:sp>
        <p:nvSpPr>
          <p:cNvPr id="299011" name="Rectangle 3"/>
          <p:cNvSpPr>
            <a:spLocks noGrp="1" noChangeArrowheads="1"/>
          </p:cNvSpPr>
          <p:nvPr>
            <p:ph type="body" idx="1"/>
          </p:nvPr>
        </p:nvSpPr>
        <p:spPr>
          <a:xfrm>
            <a:off x="609600" y="1600200"/>
            <a:ext cx="8077200" cy="4495800"/>
          </a:xfrm>
        </p:spPr>
        <p:txBody>
          <a:bodyPr/>
          <a:lstStyle/>
          <a:p>
            <a:pPr marL="0" indent="0" algn="just">
              <a:buFont typeface="Wingdings 2" pitchFamily="18" charset="2"/>
              <a:buNone/>
              <a:tabLst>
                <a:tab pos="1517650" algn="l"/>
              </a:tabLst>
            </a:pPr>
            <a:r>
              <a:rPr lang="de-DE" altLang="de-DE">
                <a:cs typeface="Times New Roman" pitchFamily="18" charset="0"/>
              </a:rPr>
              <a:t>Wende die Trennungsprozedur 1a. an, d.h.: Führe für jedes verdächtige Paar, dessen Laute in identischen Umgebungen vorkommen, folgende Schritte aus:</a:t>
            </a:r>
          </a:p>
          <a:p>
            <a:pPr marL="1152525" lvl="1" indent="-479425" algn="just">
              <a:buFont typeface="Wingdings" pitchFamily="2" charset="2"/>
              <a:buAutoNum type="arabicPeriod"/>
              <a:tabLst>
                <a:tab pos="1517650" algn="l"/>
              </a:tabLst>
            </a:pPr>
            <a:r>
              <a:rPr lang="de-DE" altLang="de-DE">
                <a:cs typeface="Times New Roman" pitchFamily="18" charset="0"/>
              </a:rPr>
              <a:t>Liste das Paar auf;</a:t>
            </a:r>
          </a:p>
          <a:p>
            <a:pPr marL="1152525" lvl="1" indent="-479425" algn="just">
              <a:buFont typeface="Wingdings" pitchFamily="2" charset="2"/>
              <a:buAutoNum type="arabicPeriod"/>
              <a:tabLst>
                <a:tab pos="1517650" algn="l"/>
              </a:tabLst>
            </a:pPr>
            <a:r>
              <a:rPr lang="de-DE" altLang="de-DE">
                <a:cs typeface="Times New Roman" pitchFamily="18" charset="0"/>
              </a:rPr>
              <a:t>stelle fest, dass die beteiligten Laute in identischen Umgebungen vorkommen; </a:t>
            </a:r>
          </a:p>
          <a:p>
            <a:pPr marL="1152525" lvl="1" indent="-479425" algn="just">
              <a:buFont typeface="Wingdings" pitchFamily="2" charset="2"/>
              <a:buAutoNum type="arabicPeriod"/>
              <a:tabLst>
                <a:tab pos="1517650" algn="l"/>
              </a:tabLst>
            </a:pPr>
            <a:r>
              <a:rPr lang="de-DE" altLang="de-DE">
                <a:cs typeface="Times New Roman" pitchFamily="18" charset="0"/>
              </a:rPr>
              <a:t>lege die Beweise vor;</a:t>
            </a:r>
          </a:p>
          <a:p>
            <a:pPr marL="1152525" lvl="1" indent="-479425" algn="just">
              <a:buFont typeface="Wingdings" pitchFamily="2" charset="2"/>
              <a:buAutoNum type="arabicPeriod"/>
              <a:tabLst>
                <a:tab pos="1517650" algn="l"/>
              </a:tabLst>
            </a:pPr>
            <a:r>
              <a:rPr lang="de-DE" altLang="de-DE">
                <a:cs typeface="Times New Roman" pitchFamily="18" charset="0"/>
              </a:rPr>
              <a:t>ziehe den Schluss, dass sie Allophone verschiedener Phoneme sind.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9011">
                                            <p:txEl>
                                              <p:pRg st="0" end="0"/>
                                            </p:txEl>
                                          </p:spTgt>
                                        </p:tgtEl>
                                        <p:attrNameLst>
                                          <p:attrName>style.visibility</p:attrName>
                                        </p:attrNameLst>
                                      </p:cBhvr>
                                      <p:to>
                                        <p:strVal val="visible"/>
                                      </p:to>
                                    </p:set>
                                    <p:animEffect transition="in" filter="wipe(left)">
                                      <p:cBhvr>
                                        <p:cTn id="7" dur="500"/>
                                        <p:tgtEl>
                                          <p:spTgt spid="299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9011">
                                            <p:txEl>
                                              <p:pRg st="1" end="1"/>
                                            </p:txEl>
                                          </p:spTgt>
                                        </p:tgtEl>
                                        <p:attrNameLst>
                                          <p:attrName>style.visibility</p:attrName>
                                        </p:attrNameLst>
                                      </p:cBhvr>
                                      <p:to>
                                        <p:strVal val="visible"/>
                                      </p:to>
                                    </p:set>
                                    <p:animEffect transition="in" filter="wipe(left)">
                                      <p:cBhvr>
                                        <p:cTn id="12" dur="500"/>
                                        <p:tgtEl>
                                          <p:spTgt spid="2990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9011">
                                            <p:txEl>
                                              <p:pRg st="2" end="2"/>
                                            </p:txEl>
                                          </p:spTgt>
                                        </p:tgtEl>
                                        <p:attrNameLst>
                                          <p:attrName>style.visibility</p:attrName>
                                        </p:attrNameLst>
                                      </p:cBhvr>
                                      <p:to>
                                        <p:strVal val="visible"/>
                                      </p:to>
                                    </p:set>
                                    <p:animEffect transition="in" filter="wipe(left)">
                                      <p:cBhvr>
                                        <p:cTn id="17" dur="500"/>
                                        <p:tgtEl>
                                          <p:spTgt spid="2990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9011">
                                            <p:txEl>
                                              <p:pRg st="3" end="3"/>
                                            </p:txEl>
                                          </p:spTgt>
                                        </p:tgtEl>
                                        <p:attrNameLst>
                                          <p:attrName>style.visibility</p:attrName>
                                        </p:attrNameLst>
                                      </p:cBhvr>
                                      <p:to>
                                        <p:strVal val="visible"/>
                                      </p:to>
                                    </p:set>
                                    <p:animEffect transition="in" filter="wipe(left)">
                                      <p:cBhvr>
                                        <p:cTn id="22" dur="500"/>
                                        <p:tgtEl>
                                          <p:spTgt spid="2990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9011">
                                            <p:txEl>
                                              <p:pRg st="4" end="4"/>
                                            </p:txEl>
                                          </p:spTgt>
                                        </p:tgtEl>
                                        <p:attrNameLst>
                                          <p:attrName>style.visibility</p:attrName>
                                        </p:attrNameLst>
                                      </p:cBhvr>
                                      <p:to>
                                        <p:strVal val="visible"/>
                                      </p:to>
                                    </p:set>
                                    <p:animEffect transition="in" filter="wipe(left)">
                                      <p:cBhvr>
                                        <p:cTn id="27" dur="500"/>
                                        <p:tgtEl>
                                          <p:spTgt spid="299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1"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r>
              <a:rPr lang="de-DE" altLang="de-DE"/>
              <a:t>Analyseverfahren 1a: Beispiel</a:t>
            </a:r>
          </a:p>
        </p:txBody>
      </p:sp>
      <p:sp>
        <p:nvSpPr>
          <p:cNvPr id="305155" name="Rectangle 3"/>
          <p:cNvSpPr>
            <a:spLocks noGrp="1" noChangeArrowheads="1"/>
          </p:cNvSpPr>
          <p:nvPr>
            <p:ph type="body" idx="1"/>
          </p:nvPr>
        </p:nvSpPr>
        <p:spPr>
          <a:xfrm>
            <a:off x="2670175" y="2781300"/>
            <a:ext cx="3773488" cy="3168650"/>
          </a:xfrm>
        </p:spPr>
        <p:txBody>
          <a:bodyPr/>
          <a:lstStyle/>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p	t			k</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b	d			g</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s</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i	</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e		o</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ɛ</a:t>
            </a:r>
          </a:p>
          <a:p>
            <a:pPr marL="0" indent="0" algn="just">
              <a:buFont typeface="Wingdings 2" pitchFamily="18" charset="2"/>
              <a:buNone/>
              <a:tabLst>
                <a:tab pos="758825" algn="l"/>
                <a:tab pos="1517650" algn="l"/>
                <a:tab pos="2292350" algn="l"/>
                <a:tab pos="3051175" algn="l"/>
              </a:tabLst>
            </a:pPr>
            <a:r>
              <a:rPr lang="de-DE" altLang="de-DE" dirty="0">
                <a:cs typeface="Times New Roman" pitchFamily="18" charset="0"/>
              </a:rPr>
              <a:t>			a</a:t>
            </a:r>
          </a:p>
        </p:txBody>
      </p:sp>
      <p:sp>
        <p:nvSpPr>
          <p:cNvPr id="305156" name="Rectangle 4"/>
          <p:cNvSpPr>
            <a:spLocks noChangeArrowheads="1"/>
          </p:cNvSpPr>
          <p:nvPr/>
        </p:nvSpPr>
        <p:spPr bwMode="auto">
          <a:xfrm>
            <a:off x="2517775" y="2857500"/>
            <a:ext cx="685800" cy="7620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5157" name="Rectangle 5"/>
          <p:cNvSpPr>
            <a:spLocks noChangeArrowheads="1"/>
          </p:cNvSpPr>
          <p:nvPr/>
        </p:nvSpPr>
        <p:spPr bwMode="auto">
          <a:xfrm>
            <a:off x="4030663" y="4610100"/>
            <a:ext cx="685800" cy="914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5158" name="Rectangle 6"/>
          <p:cNvSpPr>
            <a:spLocks noChangeArrowheads="1"/>
          </p:cNvSpPr>
          <p:nvPr/>
        </p:nvSpPr>
        <p:spPr bwMode="auto">
          <a:xfrm>
            <a:off x="3309938" y="2857500"/>
            <a:ext cx="685800" cy="7620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5159" name="Rectangle 7"/>
          <p:cNvSpPr>
            <a:spLocks noChangeArrowheads="1"/>
          </p:cNvSpPr>
          <p:nvPr/>
        </p:nvSpPr>
        <p:spPr bwMode="auto">
          <a:xfrm>
            <a:off x="5580063" y="2857500"/>
            <a:ext cx="685800" cy="7620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5160" name="Rectangle 8"/>
          <p:cNvSpPr>
            <a:spLocks noChangeArrowheads="1"/>
          </p:cNvSpPr>
          <p:nvPr/>
        </p:nvSpPr>
        <p:spPr bwMode="auto">
          <a:xfrm>
            <a:off x="4030663" y="4152900"/>
            <a:ext cx="685800" cy="914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5162" name="Text Box 10"/>
          <p:cNvSpPr txBox="1">
            <a:spLocks noChangeArrowheads="1"/>
          </p:cNvSpPr>
          <p:nvPr/>
        </p:nvSpPr>
        <p:spPr bwMode="auto">
          <a:xfrm>
            <a:off x="7019925" y="1981200"/>
            <a:ext cx="15621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dirty="0">
                <a:effectLst>
                  <a:outerShdw blurRad="38100" dist="38100" dir="2700000" algn="tl">
                    <a:srgbClr val="C0C0C0"/>
                  </a:outerShdw>
                </a:effectLst>
                <a:latin typeface="Tahoma" pitchFamily="34" charset="0"/>
                <a:cs typeface="Times New Roman" pitchFamily="18" charset="0"/>
              </a:rPr>
              <a:t>t – d</a:t>
            </a:r>
            <a:br>
              <a:rPr lang="de-DE" altLang="de-DE" dirty="0">
                <a:effectLst>
                  <a:outerShdw blurRad="38100" dist="38100" dir="2700000" algn="tl">
                    <a:srgbClr val="C0C0C0"/>
                  </a:outerShdw>
                </a:effectLst>
                <a:latin typeface="Tahoma" pitchFamily="34" charset="0"/>
                <a:cs typeface="Times New Roman" pitchFamily="18" charset="0"/>
              </a:rPr>
            </a:br>
            <a:r>
              <a:rPr lang="de-DE" altLang="de-DE" dirty="0" err="1">
                <a:solidFill>
                  <a:srgbClr val="009999"/>
                </a:solidFill>
                <a:effectLst>
                  <a:outerShdw blurRad="38100" dist="38100" dir="2700000" algn="tl">
                    <a:srgbClr val="C0C0C0"/>
                  </a:outerShdw>
                </a:effectLst>
                <a:latin typeface="Tahoma" pitchFamily="34" charset="0"/>
                <a:cs typeface="Times New Roman" pitchFamily="18" charset="0"/>
              </a:rPr>
              <a:t>poti</a:t>
            </a:r>
            <a:r>
              <a:rPr lang="de-DE" altLang="de-DE" dirty="0">
                <a:solidFill>
                  <a:srgbClr val="009999"/>
                </a:solidFill>
                <a:effectLst>
                  <a:outerShdw blurRad="38100" dist="38100" dir="2700000" algn="tl">
                    <a:srgbClr val="C0C0C0"/>
                  </a:outerShdw>
                </a:effectLst>
                <a:latin typeface="Tahoma" pitchFamily="34" charset="0"/>
                <a:cs typeface="Times New Roman" pitchFamily="18" charset="0"/>
              </a:rPr>
              <a:t> - </a:t>
            </a:r>
            <a:r>
              <a:rPr lang="de-DE" altLang="de-DE" dirty="0" err="1">
                <a:solidFill>
                  <a:srgbClr val="009999"/>
                </a:solidFill>
                <a:effectLst>
                  <a:outerShdw blurRad="38100" dist="38100" dir="2700000" algn="tl">
                    <a:srgbClr val="C0C0C0"/>
                  </a:outerShdw>
                </a:effectLst>
                <a:latin typeface="Tahoma" pitchFamily="34" charset="0"/>
                <a:cs typeface="Times New Roman" pitchFamily="18" charset="0"/>
              </a:rPr>
              <a:t>podi</a:t>
            </a:r>
            <a:endParaRPr lang="de-DE" altLang="de-DE" dirty="0">
              <a:solidFill>
                <a:srgbClr val="009999"/>
              </a:solidFill>
              <a:effectLst>
                <a:outerShdw blurRad="38100" dist="38100" dir="2700000" algn="tl">
                  <a:srgbClr val="C0C0C0"/>
                </a:outerShdw>
              </a:effectLst>
              <a:latin typeface="Tahoma" pitchFamily="34" charset="0"/>
              <a:cs typeface="Times New Roman" pitchFamily="18" charset="0"/>
            </a:endParaRPr>
          </a:p>
        </p:txBody>
      </p:sp>
      <p:grpSp>
        <p:nvGrpSpPr>
          <p:cNvPr id="305163" name="Group 11"/>
          <p:cNvGrpSpPr>
            <a:grpSpLocks/>
          </p:cNvGrpSpPr>
          <p:nvPr/>
        </p:nvGrpSpPr>
        <p:grpSpPr bwMode="auto">
          <a:xfrm>
            <a:off x="3390900" y="2828925"/>
            <a:ext cx="533400" cy="1295400"/>
            <a:chOff x="864" y="1056"/>
            <a:chExt cx="384" cy="912"/>
          </a:xfrm>
        </p:grpSpPr>
        <p:sp>
          <p:nvSpPr>
            <p:cNvPr id="305164" name="Oval 12"/>
            <p:cNvSpPr>
              <a:spLocks noChangeArrowheads="1"/>
            </p:cNvSpPr>
            <p:nvPr/>
          </p:nvSpPr>
          <p:spPr bwMode="auto">
            <a:xfrm>
              <a:off x="864" y="1680"/>
              <a:ext cx="288" cy="288"/>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5165" name="Oval 13"/>
            <p:cNvSpPr>
              <a:spLocks noChangeArrowheads="1"/>
            </p:cNvSpPr>
            <p:nvPr/>
          </p:nvSpPr>
          <p:spPr bwMode="auto">
            <a:xfrm>
              <a:off x="864" y="1056"/>
              <a:ext cx="288" cy="288"/>
            </a:xfrm>
            <a:prstGeom prst="ellipse">
              <a:avLst/>
            </a:prstGeom>
            <a:noFill/>
            <a:ln w="2857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5166" name="Freeform 14"/>
            <p:cNvSpPr>
              <a:spLocks/>
            </p:cNvSpPr>
            <p:nvPr/>
          </p:nvSpPr>
          <p:spPr bwMode="auto">
            <a:xfrm>
              <a:off x="1152" y="1248"/>
              <a:ext cx="96" cy="576"/>
            </a:xfrm>
            <a:custGeom>
              <a:avLst/>
              <a:gdLst>
                <a:gd name="T0" fmla="*/ 0 w 240"/>
                <a:gd name="T1" fmla="*/ 0 h 576"/>
                <a:gd name="T2" fmla="*/ 240 w 240"/>
                <a:gd name="T3" fmla="*/ 288 h 576"/>
                <a:gd name="T4" fmla="*/ 0 w 240"/>
                <a:gd name="T5" fmla="*/ 576 h 576"/>
              </a:gdLst>
              <a:ahLst/>
              <a:cxnLst>
                <a:cxn ang="0">
                  <a:pos x="T0" y="T1"/>
                </a:cxn>
                <a:cxn ang="0">
                  <a:pos x="T2" y="T3"/>
                </a:cxn>
                <a:cxn ang="0">
                  <a:pos x="T4" y="T5"/>
                </a:cxn>
              </a:cxnLst>
              <a:rect l="0" t="0" r="r" b="b"/>
              <a:pathLst>
                <a:path w="240" h="576">
                  <a:moveTo>
                    <a:pt x="0" y="0"/>
                  </a:moveTo>
                  <a:cubicBezTo>
                    <a:pt x="120" y="96"/>
                    <a:pt x="240" y="192"/>
                    <a:pt x="240" y="288"/>
                  </a:cubicBezTo>
                  <a:cubicBezTo>
                    <a:pt x="240" y="384"/>
                    <a:pt x="120" y="480"/>
                    <a:pt x="0" y="576"/>
                  </a:cubicBezTo>
                </a:path>
              </a:pathLst>
            </a:custGeom>
            <a:noFill/>
            <a:ln w="28575" cap="flat" cmpd="sng">
              <a:solidFill>
                <a:srgbClr val="0066FF"/>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grpSp>
      <p:sp>
        <p:nvSpPr>
          <p:cNvPr id="305167" name="Text Box 15"/>
          <p:cNvSpPr txBox="1">
            <a:spLocks noChangeArrowheads="1"/>
          </p:cNvSpPr>
          <p:nvPr/>
        </p:nvSpPr>
        <p:spPr bwMode="auto">
          <a:xfrm>
            <a:off x="7019925" y="2830513"/>
            <a:ext cx="1447800"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PhonSymbol" pitchFamily="82" charset="0"/>
              <a:buNone/>
            </a:pPr>
            <a:r>
              <a:rPr lang="de-DE" altLang="de-DE" dirty="0">
                <a:effectLst>
                  <a:outerShdw blurRad="38100" dist="38100" dir="2700000" algn="tl">
                    <a:srgbClr val="C0C0C0"/>
                  </a:outerShdw>
                </a:effectLst>
                <a:latin typeface="Tahoma" pitchFamily="34" charset="0"/>
                <a:cs typeface="Times New Roman" pitchFamily="18" charset="0"/>
              </a:rPr>
              <a:t>k– g</a:t>
            </a:r>
          </a:p>
          <a:p>
            <a:pPr algn="just">
              <a:spcBef>
                <a:spcPct val="20000"/>
              </a:spcBef>
              <a:buClr>
                <a:schemeClr val="accent2"/>
              </a:buClr>
              <a:buSzPct val="80000"/>
              <a:buFont typeface="PhonSymbol" pitchFamily="82" charset="0"/>
              <a:buNone/>
            </a:pPr>
            <a:r>
              <a:rPr lang="de-DE" altLang="de-DE" dirty="0">
                <a:solidFill>
                  <a:srgbClr val="009999"/>
                </a:solidFill>
                <a:effectLst>
                  <a:outerShdw blurRad="38100" dist="38100" dir="2700000" algn="tl">
                    <a:srgbClr val="C0C0C0"/>
                  </a:outerShdw>
                </a:effectLst>
                <a:latin typeface="Tahoma" pitchFamily="34" charset="0"/>
                <a:cs typeface="Times New Roman" pitchFamily="18" charset="0"/>
              </a:rPr>
              <a:t>aka - </a:t>
            </a:r>
            <a:r>
              <a:rPr lang="de-DE" altLang="de-DE" dirty="0" err="1">
                <a:solidFill>
                  <a:srgbClr val="009999"/>
                </a:solidFill>
                <a:effectLst>
                  <a:outerShdw blurRad="38100" dist="38100" dir="2700000" algn="tl">
                    <a:srgbClr val="C0C0C0"/>
                  </a:outerShdw>
                </a:effectLst>
                <a:latin typeface="Tahoma" pitchFamily="34" charset="0"/>
                <a:cs typeface="Times New Roman" pitchFamily="18" charset="0"/>
              </a:rPr>
              <a:t>aga</a:t>
            </a:r>
            <a:endParaRPr lang="de-DE" altLang="de-DE" dirty="0">
              <a:solidFill>
                <a:srgbClr val="009999"/>
              </a:solidFill>
              <a:effectLst>
                <a:outerShdw blurRad="38100" dist="38100" dir="2700000" algn="tl">
                  <a:srgbClr val="C0C0C0"/>
                </a:outerShdw>
              </a:effectLst>
              <a:latin typeface="Tahoma" pitchFamily="34" charset="0"/>
              <a:cs typeface="Times New Roman" pitchFamily="18" charset="0"/>
            </a:endParaRPr>
          </a:p>
        </p:txBody>
      </p:sp>
      <p:sp>
        <p:nvSpPr>
          <p:cNvPr id="305168" name="Text Box 16"/>
          <p:cNvSpPr txBox="1">
            <a:spLocks noChangeArrowheads="1"/>
          </p:cNvSpPr>
          <p:nvPr/>
        </p:nvSpPr>
        <p:spPr bwMode="auto">
          <a:xfrm>
            <a:off x="7019925" y="3592513"/>
            <a:ext cx="20161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dirty="0">
                <a:effectLst>
                  <a:outerShdw blurRad="38100" dist="38100" dir="2700000" algn="tl">
                    <a:srgbClr val="C0C0C0"/>
                  </a:outerShdw>
                </a:effectLst>
                <a:latin typeface="Tahoma" pitchFamily="34" charset="0"/>
                <a:cs typeface="Times New Roman" pitchFamily="18" charset="0"/>
              </a:rPr>
              <a:t>t – s</a:t>
            </a:r>
            <a:br>
              <a:rPr lang="de-DE" altLang="de-DE" dirty="0">
                <a:effectLst>
                  <a:outerShdw blurRad="38100" dist="38100" dir="2700000" algn="tl">
                    <a:srgbClr val="C0C0C0"/>
                  </a:outerShdw>
                </a:effectLst>
                <a:latin typeface="Tahoma" pitchFamily="34" charset="0"/>
                <a:cs typeface="Times New Roman" pitchFamily="18" charset="0"/>
              </a:rPr>
            </a:br>
            <a:r>
              <a:rPr lang="de-DE" altLang="de-DE" dirty="0" err="1">
                <a:solidFill>
                  <a:srgbClr val="009999"/>
                </a:solidFill>
                <a:effectLst>
                  <a:outerShdw blurRad="38100" dist="38100" dir="2700000" algn="tl">
                    <a:srgbClr val="C0C0C0"/>
                  </a:outerShdw>
                </a:effectLst>
                <a:latin typeface="Tahoma" pitchFamily="34" charset="0"/>
                <a:cs typeface="Times New Roman" pitchFamily="18" charset="0"/>
              </a:rPr>
              <a:t>ketpo</a:t>
            </a:r>
            <a:r>
              <a:rPr lang="de-DE" altLang="de-DE" dirty="0">
                <a:solidFill>
                  <a:srgbClr val="009999"/>
                </a:solidFill>
                <a:effectLst>
                  <a:outerShdw blurRad="38100" dist="38100" dir="2700000" algn="tl">
                    <a:srgbClr val="C0C0C0"/>
                  </a:outerShdw>
                </a:effectLst>
                <a:latin typeface="Tahoma" pitchFamily="34" charset="0"/>
                <a:cs typeface="Times New Roman" pitchFamily="18" charset="0"/>
              </a:rPr>
              <a:t> - </a:t>
            </a:r>
            <a:r>
              <a:rPr lang="de-DE" altLang="de-DE" dirty="0" err="1">
                <a:solidFill>
                  <a:srgbClr val="009999"/>
                </a:solidFill>
                <a:effectLst>
                  <a:outerShdw blurRad="38100" dist="38100" dir="2700000" algn="tl">
                    <a:srgbClr val="C0C0C0"/>
                  </a:outerShdw>
                </a:effectLst>
                <a:latin typeface="Tahoma" pitchFamily="34" charset="0"/>
                <a:cs typeface="Times New Roman" pitchFamily="18" charset="0"/>
              </a:rPr>
              <a:t>kespo</a:t>
            </a:r>
            <a:endParaRPr lang="de-DE" altLang="de-DE" dirty="0">
              <a:solidFill>
                <a:srgbClr val="009999"/>
              </a:solidFill>
              <a:effectLst>
                <a:outerShdw blurRad="38100" dist="38100" dir="2700000" algn="tl">
                  <a:srgbClr val="C0C0C0"/>
                </a:outerShdw>
              </a:effectLst>
              <a:latin typeface="Tahoma" pitchFamily="34" charset="0"/>
              <a:cs typeface="Times New Roman" pitchFamily="18" charset="0"/>
            </a:endParaRPr>
          </a:p>
        </p:txBody>
      </p:sp>
      <p:sp>
        <p:nvSpPr>
          <p:cNvPr id="305169" name="Text Box 17"/>
          <p:cNvSpPr txBox="1">
            <a:spLocks noChangeArrowheads="1"/>
          </p:cNvSpPr>
          <p:nvPr/>
        </p:nvSpPr>
        <p:spPr bwMode="auto">
          <a:xfrm>
            <a:off x="6992471" y="5307013"/>
            <a:ext cx="2066271"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dirty="0">
                <a:effectLst>
                  <a:outerShdw blurRad="38100" dist="38100" dir="2700000" algn="tl">
                    <a:srgbClr val="C0C0C0"/>
                  </a:outerShdw>
                </a:effectLst>
                <a:latin typeface="Tahoma" pitchFamily="34" charset="0"/>
                <a:cs typeface="Times New Roman" pitchFamily="18" charset="0"/>
              </a:rPr>
              <a:t>e – </a:t>
            </a:r>
            <a:r>
              <a:rPr lang="de-DE" altLang="de-DE" dirty="0">
                <a:effectLst>
                  <a:outerShdw blurRad="38100" dist="38100" dir="2700000" algn="tl">
                    <a:srgbClr val="C0C0C0"/>
                  </a:outerShdw>
                </a:effectLst>
                <a:latin typeface="SILSophia IPA93" pitchFamily="2" charset="2"/>
                <a:cs typeface="Times New Roman" pitchFamily="18" charset="0"/>
              </a:rPr>
              <a:t>E</a:t>
            </a:r>
            <a:r>
              <a:rPr lang="de-DE" altLang="de-DE" dirty="0">
                <a:effectLst>
                  <a:outerShdw blurRad="38100" dist="38100" dir="2700000" algn="tl">
                    <a:srgbClr val="C0C0C0"/>
                  </a:outerShdw>
                </a:effectLst>
                <a:latin typeface="Tahoma" pitchFamily="34" charset="0"/>
                <a:cs typeface="Times New Roman" pitchFamily="18" charset="0"/>
              </a:rPr>
              <a:t/>
            </a:r>
            <a:br>
              <a:rPr lang="de-DE" altLang="de-DE" dirty="0">
                <a:effectLst>
                  <a:outerShdw blurRad="38100" dist="38100" dir="2700000" algn="tl">
                    <a:srgbClr val="C0C0C0"/>
                  </a:outerShdw>
                </a:effectLst>
                <a:latin typeface="Tahoma" pitchFamily="34" charset="0"/>
                <a:cs typeface="Times New Roman" pitchFamily="18" charset="0"/>
              </a:rPr>
            </a:br>
            <a:r>
              <a:rPr lang="de-DE" altLang="de-DE" dirty="0" err="1">
                <a:solidFill>
                  <a:srgbClr val="009999"/>
                </a:solidFill>
                <a:effectLst>
                  <a:outerShdw blurRad="38100" dist="38100" dir="2700000" algn="tl">
                    <a:srgbClr val="C0C0C0"/>
                  </a:outerShdw>
                </a:effectLst>
                <a:latin typeface="Tahoma" pitchFamily="34" charset="0"/>
                <a:cs typeface="Times New Roman" pitchFamily="18" charset="0"/>
              </a:rPr>
              <a:t>tebgo</a:t>
            </a:r>
            <a:r>
              <a:rPr lang="de-DE" altLang="de-DE" dirty="0">
                <a:solidFill>
                  <a:srgbClr val="009999"/>
                </a:solidFill>
                <a:effectLst>
                  <a:outerShdw blurRad="38100" dist="38100" dir="2700000" algn="tl">
                    <a:srgbClr val="C0C0C0"/>
                  </a:outerShdw>
                </a:effectLst>
                <a:latin typeface="Tahoma" pitchFamily="34" charset="0"/>
                <a:cs typeface="Times New Roman" pitchFamily="18" charset="0"/>
              </a:rPr>
              <a:t> </a:t>
            </a:r>
            <a:r>
              <a:rPr lang="de-DE" altLang="de-DE" dirty="0" smtClean="0">
                <a:solidFill>
                  <a:srgbClr val="009999"/>
                </a:solidFill>
                <a:effectLst>
                  <a:outerShdw blurRad="38100" dist="38100" dir="2700000" algn="tl">
                    <a:srgbClr val="C0C0C0"/>
                  </a:outerShdw>
                </a:effectLst>
                <a:latin typeface="Tahoma" pitchFamily="34" charset="0"/>
                <a:cs typeface="Times New Roman" pitchFamily="18" charset="0"/>
              </a:rPr>
              <a:t>– </a:t>
            </a:r>
            <a:r>
              <a:rPr lang="de-DE" altLang="de-DE" dirty="0" err="1" smtClean="0">
                <a:solidFill>
                  <a:srgbClr val="009999"/>
                </a:solidFill>
                <a:effectLst>
                  <a:outerShdw blurRad="38100" dist="38100" dir="2700000" algn="tl">
                    <a:srgbClr val="C0C0C0"/>
                  </a:outerShdw>
                </a:effectLst>
                <a:latin typeface="Tahoma" pitchFamily="34" charset="0"/>
                <a:cs typeface="Times New Roman" pitchFamily="18" charset="0"/>
              </a:rPr>
              <a:t>t</a:t>
            </a:r>
            <a:r>
              <a:rPr lang="de-DE" altLang="de-DE" dirty="0" err="1" smtClean="0">
                <a:solidFill>
                  <a:srgbClr val="009999"/>
                </a:solidFill>
                <a:effectLst>
                  <a:outerShdw blurRad="38100" dist="38100" dir="2700000" algn="tl">
                    <a:srgbClr val="C0C0C0"/>
                  </a:outerShdw>
                </a:effectLst>
                <a:latin typeface="+mn-lt"/>
                <a:cs typeface="Times New Roman" pitchFamily="18" charset="0"/>
              </a:rPr>
              <a:t>ɛ</a:t>
            </a:r>
            <a:r>
              <a:rPr lang="de-DE" altLang="de-DE" dirty="0" err="1" smtClean="0">
                <a:solidFill>
                  <a:srgbClr val="009999"/>
                </a:solidFill>
                <a:effectLst>
                  <a:outerShdw blurRad="38100" dist="38100" dir="2700000" algn="tl">
                    <a:srgbClr val="C0C0C0"/>
                  </a:outerShdw>
                </a:effectLst>
                <a:latin typeface="Tahoma" pitchFamily="34" charset="0"/>
                <a:cs typeface="Times New Roman" pitchFamily="18" charset="0"/>
              </a:rPr>
              <a:t>bgo</a:t>
            </a:r>
            <a:endParaRPr lang="de-DE" altLang="de-DE" dirty="0">
              <a:solidFill>
                <a:srgbClr val="009999"/>
              </a:solidFill>
              <a:effectLst>
                <a:outerShdw blurRad="38100" dist="38100" dir="2700000" algn="tl">
                  <a:srgbClr val="C0C0C0"/>
                </a:outerShdw>
              </a:effectLst>
              <a:latin typeface="Tahoma" pitchFamily="34" charset="0"/>
              <a:cs typeface="Times New Roman" pitchFamily="18" charset="0"/>
            </a:endParaRPr>
          </a:p>
        </p:txBody>
      </p:sp>
      <p:sp>
        <p:nvSpPr>
          <p:cNvPr id="305170" name="Text Box 18"/>
          <p:cNvSpPr txBox="1">
            <a:spLocks noChangeArrowheads="1"/>
          </p:cNvSpPr>
          <p:nvPr/>
        </p:nvSpPr>
        <p:spPr bwMode="auto">
          <a:xfrm>
            <a:off x="7019925" y="4430713"/>
            <a:ext cx="16557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dirty="0">
                <a:effectLst>
                  <a:outerShdw blurRad="38100" dist="38100" dir="2700000" algn="tl">
                    <a:srgbClr val="C0C0C0"/>
                  </a:outerShdw>
                </a:effectLst>
                <a:latin typeface="Tahoma" pitchFamily="34" charset="0"/>
                <a:cs typeface="Times New Roman" pitchFamily="18" charset="0"/>
              </a:rPr>
              <a:t>i – e</a:t>
            </a:r>
            <a:br>
              <a:rPr lang="de-DE" altLang="de-DE" dirty="0">
                <a:effectLst>
                  <a:outerShdw blurRad="38100" dist="38100" dir="2700000" algn="tl">
                    <a:srgbClr val="C0C0C0"/>
                  </a:outerShdw>
                </a:effectLst>
                <a:latin typeface="Tahoma" pitchFamily="34" charset="0"/>
                <a:cs typeface="Times New Roman" pitchFamily="18" charset="0"/>
              </a:rPr>
            </a:br>
            <a:r>
              <a:rPr lang="de-DE" altLang="de-DE" dirty="0" err="1">
                <a:solidFill>
                  <a:srgbClr val="009999"/>
                </a:solidFill>
                <a:effectLst>
                  <a:outerShdw blurRad="38100" dist="38100" dir="2700000" algn="tl">
                    <a:srgbClr val="C0C0C0"/>
                  </a:outerShdw>
                </a:effectLst>
                <a:latin typeface="Tahoma" pitchFamily="34" charset="0"/>
                <a:cs typeface="Times New Roman" pitchFamily="18" charset="0"/>
              </a:rPr>
              <a:t>bosi</a:t>
            </a:r>
            <a:r>
              <a:rPr lang="de-DE" altLang="de-DE" dirty="0">
                <a:solidFill>
                  <a:srgbClr val="009999"/>
                </a:solidFill>
                <a:effectLst>
                  <a:outerShdw blurRad="38100" dist="38100" dir="2700000" algn="tl">
                    <a:srgbClr val="C0C0C0"/>
                  </a:outerShdw>
                </a:effectLst>
                <a:latin typeface="Tahoma" pitchFamily="34" charset="0"/>
                <a:cs typeface="Times New Roman" pitchFamily="18" charset="0"/>
              </a:rPr>
              <a:t> - </a:t>
            </a:r>
            <a:r>
              <a:rPr lang="de-DE" altLang="de-DE" dirty="0" err="1">
                <a:solidFill>
                  <a:srgbClr val="009999"/>
                </a:solidFill>
                <a:effectLst>
                  <a:outerShdw blurRad="38100" dist="38100" dir="2700000" algn="tl">
                    <a:srgbClr val="C0C0C0"/>
                  </a:outerShdw>
                </a:effectLst>
                <a:latin typeface="Tahoma" pitchFamily="34" charset="0"/>
                <a:cs typeface="Times New Roman" pitchFamily="18" charset="0"/>
              </a:rPr>
              <a:t>bose</a:t>
            </a:r>
            <a:endParaRPr lang="de-DE" altLang="de-DE" dirty="0">
              <a:solidFill>
                <a:srgbClr val="009999"/>
              </a:solidFill>
              <a:effectLst>
                <a:outerShdw blurRad="38100" dist="38100" dir="2700000" algn="tl">
                  <a:srgbClr val="C0C0C0"/>
                </a:outerShdw>
              </a:effectLst>
              <a:latin typeface="Tahoma" pitchFamily="34" charset="0"/>
              <a:cs typeface="Times New Roman" pitchFamily="18" charset="0"/>
            </a:endParaRPr>
          </a:p>
        </p:txBody>
      </p:sp>
      <p:sp>
        <p:nvSpPr>
          <p:cNvPr id="305171" name="Text Box 19"/>
          <p:cNvSpPr txBox="1">
            <a:spLocks noChangeArrowheads="1"/>
          </p:cNvSpPr>
          <p:nvPr/>
        </p:nvSpPr>
        <p:spPr bwMode="auto">
          <a:xfrm>
            <a:off x="2582863" y="1557338"/>
            <a:ext cx="549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Tahoma" pitchFamily="34" charset="0"/>
                <a:cs typeface="Times New Roman" pitchFamily="18" charset="0"/>
              </a:rPr>
              <a:t>labial</a:t>
            </a:r>
          </a:p>
        </p:txBody>
      </p:sp>
      <p:sp>
        <p:nvSpPr>
          <p:cNvPr id="305172" name="Text Box 20"/>
          <p:cNvSpPr txBox="1">
            <a:spLocks noChangeArrowheads="1"/>
          </p:cNvSpPr>
          <p:nvPr/>
        </p:nvSpPr>
        <p:spPr bwMode="auto">
          <a:xfrm>
            <a:off x="5607050" y="1557338"/>
            <a:ext cx="54927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Tahoma" pitchFamily="34" charset="0"/>
                <a:cs typeface="Times New Roman" pitchFamily="18" charset="0"/>
              </a:rPr>
              <a:t>velar</a:t>
            </a:r>
          </a:p>
        </p:txBody>
      </p:sp>
      <p:sp>
        <p:nvSpPr>
          <p:cNvPr id="305173" name="Text Box 21"/>
          <p:cNvSpPr txBox="1">
            <a:spLocks noChangeArrowheads="1"/>
          </p:cNvSpPr>
          <p:nvPr/>
        </p:nvSpPr>
        <p:spPr bwMode="auto">
          <a:xfrm>
            <a:off x="3298825" y="1484313"/>
            <a:ext cx="914400" cy="122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Tahoma" pitchFamily="34" charset="0"/>
                <a:cs typeface="Times New Roman" pitchFamily="18" charset="0"/>
              </a:rPr>
              <a:t>dent-alveolar</a:t>
            </a:r>
          </a:p>
        </p:txBody>
      </p:sp>
      <p:sp>
        <p:nvSpPr>
          <p:cNvPr id="305174" name="Text Box 22"/>
          <p:cNvSpPr txBox="1">
            <a:spLocks noChangeArrowheads="1"/>
          </p:cNvSpPr>
          <p:nvPr/>
        </p:nvSpPr>
        <p:spPr bwMode="auto">
          <a:xfrm>
            <a:off x="1331913" y="2846388"/>
            <a:ext cx="946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Tahoma" pitchFamily="34" charset="0"/>
                <a:cs typeface="Times New Roman" pitchFamily="18" charset="0"/>
              </a:rPr>
              <a:t>plosiv</a:t>
            </a:r>
          </a:p>
        </p:txBody>
      </p:sp>
      <p:sp>
        <p:nvSpPr>
          <p:cNvPr id="305175" name="Text Box 23"/>
          <p:cNvSpPr txBox="1">
            <a:spLocks noChangeArrowheads="1"/>
          </p:cNvSpPr>
          <p:nvPr/>
        </p:nvSpPr>
        <p:spPr bwMode="auto">
          <a:xfrm>
            <a:off x="1331913" y="3998913"/>
            <a:ext cx="10969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Tahoma" pitchFamily="34" charset="0"/>
                <a:cs typeface="Times New Roman" pitchFamily="18" charset="0"/>
              </a:rPr>
              <a:t>frikativ</a:t>
            </a:r>
          </a:p>
        </p:txBody>
      </p:sp>
      <p:sp>
        <p:nvSpPr>
          <p:cNvPr id="305176" name="Text Box 24"/>
          <p:cNvSpPr txBox="1">
            <a:spLocks noChangeArrowheads="1"/>
          </p:cNvSpPr>
          <p:nvPr/>
        </p:nvSpPr>
        <p:spPr bwMode="auto">
          <a:xfrm>
            <a:off x="1331913" y="4791075"/>
            <a:ext cx="881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Tahoma" pitchFamily="34" charset="0"/>
                <a:cs typeface="Times New Roman" pitchFamily="18" charset="0"/>
              </a:rPr>
              <a:t>nasal</a:t>
            </a:r>
          </a:p>
        </p:txBody>
      </p:sp>
      <p:sp>
        <p:nvSpPr>
          <p:cNvPr id="305177" name="Line 25"/>
          <p:cNvSpPr>
            <a:spLocks noChangeShapeType="1"/>
          </p:cNvSpPr>
          <p:nvPr/>
        </p:nvSpPr>
        <p:spPr bwMode="auto">
          <a:xfrm>
            <a:off x="1404938" y="2708275"/>
            <a:ext cx="53276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05178" name="Line 26"/>
          <p:cNvSpPr>
            <a:spLocks noChangeShapeType="1"/>
          </p:cNvSpPr>
          <p:nvPr/>
        </p:nvSpPr>
        <p:spPr bwMode="auto">
          <a:xfrm>
            <a:off x="2339975" y="1557338"/>
            <a:ext cx="0" cy="3816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5162"/>
                                        </p:tgtEl>
                                        <p:attrNameLst>
                                          <p:attrName>style.visibility</p:attrName>
                                        </p:attrNameLst>
                                      </p:cBhvr>
                                      <p:to>
                                        <p:strVal val="visible"/>
                                      </p:to>
                                    </p:set>
                                    <p:animEffect transition="in" filter="wipe(up)">
                                      <p:cBhvr>
                                        <p:cTn id="7" dur="500"/>
                                        <p:tgtEl>
                                          <p:spTgt spid="3051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5167"/>
                                        </p:tgtEl>
                                        <p:attrNameLst>
                                          <p:attrName>style.visibility</p:attrName>
                                        </p:attrNameLst>
                                      </p:cBhvr>
                                      <p:to>
                                        <p:strVal val="visible"/>
                                      </p:to>
                                    </p:set>
                                    <p:animEffect transition="in" filter="wipe(up)">
                                      <p:cBhvr>
                                        <p:cTn id="12" dur="500"/>
                                        <p:tgtEl>
                                          <p:spTgt spid="3051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5168"/>
                                        </p:tgtEl>
                                        <p:attrNameLst>
                                          <p:attrName>style.visibility</p:attrName>
                                        </p:attrNameLst>
                                      </p:cBhvr>
                                      <p:to>
                                        <p:strVal val="visible"/>
                                      </p:to>
                                    </p:set>
                                    <p:animEffect transition="in" filter="wipe(up)">
                                      <p:cBhvr>
                                        <p:cTn id="17" dur="500"/>
                                        <p:tgtEl>
                                          <p:spTgt spid="3051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5170"/>
                                        </p:tgtEl>
                                        <p:attrNameLst>
                                          <p:attrName>style.visibility</p:attrName>
                                        </p:attrNameLst>
                                      </p:cBhvr>
                                      <p:to>
                                        <p:strVal val="visible"/>
                                      </p:to>
                                    </p:set>
                                    <p:animEffect transition="in" filter="wipe(up)">
                                      <p:cBhvr>
                                        <p:cTn id="22" dur="500"/>
                                        <p:tgtEl>
                                          <p:spTgt spid="30517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5169"/>
                                        </p:tgtEl>
                                        <p:attrNameLst>
                                          <p:attrName>style.visibility</p:attrName>
                                        </p:attrNameLst>
                                      </p:cBhvr>
                                      <p:to>
                                        <p:strVal val="visible"/>
                                      </p:to>
                                    </p:set>
                                    <p:animEffect transition="in" filter="wipe(up)">
                                      <p:cBhvr>
                                        <p:cTn id="27" dur="500"/>
                                        <p:tgtEl>
                                          <p:spTgt spid="305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62" grpId="0" autoUpdateAnimBg="0"/>
      <p:bldP spid="305167" grpId="0" autoUpdateAnimBg="0"/>
      <p:bldP spid="305168" grpId="0" autoUpdateAnimBg="0"/>
      <p:bldP spid="305169" grpId="0" autoUpdateAnimBg="0"/>
      <p:bldP spid="305170"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r>
              <a:rPr lang="de-DE" altLang="de-DE"/>
              <a:t>Analyseverfahren 1b</a:t>
            </a:r>
          </a:p>
        </p:txBody>
      </p:sp>
      <p:sp>
        <p:nvSpPr>
          <p:cNvPr id="300035" name="Rectangle 3"/>
          <p:cNvSpPr>
            <a:spLocks noGrp="1" noChangeArrowheads="1"/>
          </p:cNvSpPr>
          <p:nvPr>
            <p:ph type="body" idx="1"/>
          </p:nvPr>
        </p:nvSpPr>
        <p:spPr>
          <a:xfrm>
            <a:off x="762000" y="1600200"/>
            <a:ext cx="7924800" cy="4495800"/>
          </a:xfrm>
        </p:spPr>
        <p:txBody>
          <a:bodyPr/>
          <a:lstStyle/>
          <a:p>
            <a:pPr marL="0" indent="0" algn="just">
              <a:buFont typeface="Wingdings 2" pitchFamily="18" charset="2"/>
              <a:buNone/>
            </a:pPr>
            <a:r>
              <a:rPr lang="de-DE" altLang="de-DE" dirty="0">
                <a:solidFill>
                  <a:srgbClr val="0066FF"/>
                </a:solidFill>
                <a:cs typeface="Times New Roman" pitchFamily="18" charset="0"/>
              </a:rPr>
              <a:t>Die Trennung zweier ähnlicher Segmente, die in analogen Umgebungen kontrastieren.</a:t>
            </a:r>
          </a:p>
          <a:p>
            <a:pPr marL="0" indent="0" algn="just">
              <a:buFont typeface="Wingdings 2" pitchFamily="18" charset="2"/>
              <a:buNone/>
            </a:pPr>
            <a:r>
              <a:rPr lang="de-DE" altLang="de-DE" dirty="0">
                <a:solidFill>
                  <a:schemeClr val="hlink"/>
                </a:solidFill>
                <a:cs typeface="Times New Roman" pitchFamily="18" charset="0"/>
              </a:rPr>
              <a:t>Analoge Umgebungen</a:t>
            </a:r>
            <a:r>
              <a:rPr lang="de-DE" altLang="de-DE" dirty="0">
                <a:cs typeface="Times New Roman" pitchFamily="18" charset="0"/>
              </a:rPr>
              <a:t> sind nicht völlig identisch, sondern sie unterscheiden sich in mindestens einem Segment. Das Paar </a:t>
            </a:r>
            <a:r>
              <a:rPr lang="de-DE" altLang="de-DE" i="1" dirty="0" err="1">
                <a:solidFill>
                  <a:srgbClr val="009999"/>
                </a:solidFill>
                <a:cs typeface="Times New Roman" pitchFamily="18" charset="0"/>
              </a:rPr>
              <a:t>spin</a:t>
            </a:r>
            <a:r>
              <a:rPr lang="de-DE" altLang="de-DE" dirty="0">
                <a:cs typeface="Times New Roman" pitchFamily="18" charset="0"/>
              </a:rPr>
              <a:t> </a:t>
            </a:r>
            <a:r>
              <a:rPr lang="de-DE" altLang="de-DE" dirty="0">
                <a:solidFill>
                  <a:srgbClr val="009999"/>
                </a:solidFill>
                <a:cs typeface="Times New Roman" pitchFamily="18" charset="0"/>
              </a:rPr>
              <a:t>[</a:t>
            </a:r>
            <a:r>
              <a:rPr lang="de-DE" altLang="de-DE" dirty="0" err="1" smtClean="0">
                <a:solidFill>
                  <a:srgbClr val="009999"/>
                </a:solidFill>
                <a:cs typeface="Times New Roman" pitchFamily="18" charset="0"/>
              </a:rPr>
              <a:t>spɪn</a:t>
            </a:r>
            <a:r>
              <a:rPr lang="de-DE" altLang="de-DE" dirty="0">
                <a:solidFill>
                  <a:srgbClr val="009999"/>
                </a:solidFill>
                <a:cs typeface="Times New Roman" pitchFamily="18" charset="0"/>
              </a:rPr>
              <a:t>]</a:t>
            </a:r>
            <a:r>
              <a:rPr lang="de-DE" altLang="de-DE" dirty="0">
                <a:cs typeface="Times New Roman" pitchFamily="18" charset="0"/>
              </a:rPr>
              <a:t> und </a:t>
            </a:r>
            <a:r>
              <a:rPr lang="de-DE" altLang="de-DE" i="1" dirty="0" err="1">
                <a:solidFill>
                  <a:srgbClr val="009999"/>
                </a:solidFill>
                <a:cs typeface="Times New Roman" pitchFamily="18" charset="0"/>
              </a:rPr>
              <a:t>spend</a:t>
            </a:r>
            <a:r>
              <a:rPr lang="de-DE" altLang="de-DE" dirty="0">
                <a:solidFill>
                  <a:srgbClr val="009999"/>
                </a:solidFill>
                <a:cs typeface="Times New Roman" pitchFamily="18" charset="0"/>
              </a:rPr>
              <a:t> [</a:t>
            </a:r>
            <a:r>
              <a:rPr lang="de-DE" altLang="de-DE" dirty="0" err="1" smtClean="0">
                <a:solidFill>
                  <a:srgbClr val="009999"/>
                </a:solidFill>
                <a:cs typeface="Times New Roman" pitchFamily="18" charset="0"/>
              </a:rPr>
              <a:t>spɛnd</a:t>
            </a:r>
            <a:r>
              <a:rPr lang="de-DE" altLang="de-DE" dirty="0">
                <a:solidFill>
                  <a:srgbClr val="009999"/>
                </a:solidFill>
                <a:cs typeface="Times New Roman" pitchFamily="18" charset="0"/>
              </a:rPr>
              <a:t>]</a:t>
            </a:r>
            <a:r>
              <a:rPr lang="de-DE" altLang="de-DE" dirty="0">
                <a:cs typeface="Times New Roman" pitchFamily="18" charset="0"/>
              </a:rPr>
              <a:t> ist ein analoges Paar, es unterscheidet sich nicht nur in den Vokalen </a:t>
            </a:r>
            <a:r>
              <a:rPr lang="de-DE" altLang="de-DE" dirty="0" smtClean="0">
                <a:solidFill>
                  <a:srgbClr val="009999"/>
                </a:solidFill>
                <a:cs typeface="Times New Roman" pitchFamily="18" charset="0"/>
              </a:rPr>
              <a:t>[ɪ]</a:t>
            </a:r>
            <a:r>
              <a:rPr lang="de-DE" altLang="de-DE" dirty="0" smtClean="0">
                <a:cs typeface="Times New Roman" pitchFamily="18" charset="0"/>
              </a:rPr>
              <a:t> </a:t>
            </a:r>
            <a:r>
              <a:rPr lang="de-DE" altLang="de-DE" dirty="0">
                <a:cs typeface="Times New Roman" pitchFamily="18" charset="0"/>
              </a:rPr>
              <a:t>vs. </a:t>
            </a:r>
            <a:r>
              <a:rPr lang="de-DE" altLang="de-DE" dirty="0" smtClean="0">
                <a:solidFill>
                  <a:srgbClr val="009999"/>
                </a:solidFill>
                <a:cs typeface="Times New Roman" pitchFamily="18" charset="0"/>
              </a:rPr>
              <a:t>[ɛ]</a:t>
            </a:r>
            <a:r>
              <a:rPr lang="de-DE" altLang="de-DE" dirty="0" smtClean="0">
                <a:cs typeface="Times New Roman" pitchFamily="18" charset="0"/>
              </a:rPr>
              <a:t> </a:t>
            </a:r>
            <a:r>
              <a:rPr lang="de-DE" altLang="de-DE" dirty="0">
                <a:cs typeface="Times New Roman" pitchFamily="18" charset="0"/>
              </a:rPr>
              <a:t>sondern auch dadurch, </a:t>
            </a:r>
            <a:r>
              <a:rPr lang="de-DE" altLang="de-DE" dirty="0" err="1">
                <a:cs typeface="Times New Roman" pitchFamily="18" charset="0"/>
              </a:rPr>
              <a:t>daß</a:t>
            </a:r>
            <a:r>
              <a:rPr lang="de-DE" altLang="de-DE" dirty="0">
                <a:cs typeface="Times New Roman" pitchFamily="18" charset="0"/>
              </a:rPr>
              <a:t> bei </a:t>
            </a:r>
            <a:r>
              <a:rPr lang="de-DE" altLang="de-DE" i="1" dirty="0">
                <a:cs typeface="Times New Roman" pitchFamily="18" charset="0"/>
              </a:rPr>
              <a:t>send</a:t>
            </a:r>
            <a:r>
              <a:rPr lang="de-DE" altLang="de-DE" dirty="0">
                <a:cs typeface="Times New Roman" pitchFamily="18" charset="0"/>
              </a:rPr>
              <a:t> noch ein auslautendes </a:t>
            </a:r>
            <a:r>
              <a:rPr lang="de-DE" altLang="de-DE" dirty="0">
                <a:solidFill>
                  <a:srgbClr val="009999"/>
                </a:solidFill>
                <a:cs typeface="Times New Roman" pitchFamily="18" charset="0"/>
              </a:rPr>
              <a:t>[d]</a:t>
            </a:r>
            <a:r>
              <a:rPr lang="de-DE" altLang="de-DE" dirty="0">
                <a:cs typeface="Times New Roman" pitchFamily="18" charset="0"/>
              </a:rPr>
              <a:t> hinzukommt.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0035">
                                            <p:txEl>
                                              <p:pRg st="0" end="0"/>
                                            </p:txEl>
                                          </p:spTgt>
                                        </p:tgtEl>
                                        <p:attrNameLst>
                                          <p:attrName>style.visibility</p:attrName>
                                        </p:attrNameLst>
                                      </p:cBhvr>
                                      <p:to>
                                        <p:strVal val="visible"/>
                                      </p:to>
                                    </p:set>
                                    <p:animEffect transition="in" filter="wipe(left)">
                                      <p:cBhvr>
                                        <p:cTn id="7" dur="500"/>
                                        <p:tgtEl>
                                          <p:spTgt spid="300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0035">
                                            <p:txEl>
                                              <p:pRg st="1" end="1"/>
                                            </p:txEl>
                                          </p:spTgt>
                                        </p:tgtEl>
                                        <p:attrNameLst>
                                          <p:attrName>style.visibility</p:attrName>
                                        </p:attrNameLst>
                                      </p:cBhvr>
                                      <p:to>
                                        <p:strVal val="visible"/>
                                      </p:to>
                                    </p:set>
                                    <p:animEffect transition="in" filter="wipe(left)">
                                      <p:cBhvr>
                                        <p:cTn id="12" dur="500"/>
                                        <p:tgtEl>
                                          <p:spTgt spid="300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5"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de-DE" altLang="de-DE"/>
              <a:t>Analyseverfahren 1b</a:t>
            </a:r>
          </a:p>
        </p:txBody>
      </p:sp>
      <p:sp>
        <p:nvSpPr>
          <p:cNvPr id="301059" name="Rectangle 3"/>
          <p:cNvSpPr>
            <a:spLocks noGrp="1" noChangeArrowheads="1"/>
          </p:cNvSpPr>
          <p:nvPr>
            <p:ph type="body" idx="1"/>
          </p:nvPr>
        </p:nvSpPr>
        <p:spPr>
          <a:xfrm>
            <a:off x="762000" y="1600200"/>
            <a:ext cx="7924800" cy="4495800"/>
          </a:xfrm>
        </p:spPr>
        <p:txBody>
          <a:bodyPr/>
          <a:lstStyle/>
          <a:p>
            <a:pPr marL="0" indent="0" algn="just">
              <a:buFont typeface="Wingdings 2" pitchFamily="18" charset="2"/>
              <a:buNone/>
            </a:pPr>
            <a:r>
              <a:rPr lang="de-DE" altLang="de-DE">
                <a:cs typeface="Times New Roman" pitchFamily="18" charset="0"/>
              </a:rPr>
              <a:t>Das Verfahren, das hier zur Anwendung kommt, ist das der </a:t>
            </a:r>
            <a:r>
              <a:rPr lang="de-DE" altLang="de-DE" i="1">
                <a:solidFill>
                  <a:schemeClr val="hlink"/>
                </a:solidFill>
                <a:cs typeface="Times New Roman" pitchFamily="18" charset="0"/>
              </a:rPr>
              <a:t>reductio ad absurdum</a:t>
            </a:r>
            <a:r>
              <a:rPr lang="de-DE" altLang="de-DE">
                <a:cs typeface="Times New Roman" pitchFamily="18" charset="0"/>
              </a:rPr>
              <a:t>, die Herbeiführung eines Widerspruchs. </a:t>
            </a:r>
          </a:p>
          <a:p>
            <a:pPr marL="0" indent="0" algn="just">
              <a:buFont typeface="Wingdings 2" pitchFamily="18" charset="2"/>
              <a:buNone/>
            </a:pPr>
            <a:r>
              <a:rPr lang="de-DE" altLang="de-DE">
                <a:cs typeface="Times New Roman" pitchFamily="18" charset="0"/>
              </a:rPr>
              <a:t>Es besteht darin, dass man zunächst das Gegenteil dessen annimmt, was man beweisen will, und dann zeigt, daß diese Annahme zu einem Widerspruch führt.</a:t>
            </a:r>
          </a:p>
          <a:p>
            <a:pPr marL="0" indent="0" algn="just">
              <a:buFont typeface="Wingdings 2" pitchFamily="18" charset="2"/>
              <a:buNone/>
            </a:pPr>
            <a:endParaRPr lang="de-DE" altLang="de-DE">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1059">
                                            <p:txEl>
                                              <p:pRg st="0" end="0"/>
                                            </p:txEl>
                                          </p:spTgt>
                                        </p:tgtEl>
                                        <p:attrNameLst>
                                          <p:attrName>style.visibility</p:attrName>
                                        </p:attrNameLst>
                                      </p:cBhvr>
                                      <p:to>
                                        <p:strVal val="visible"/>
                                      </p:to>
                                    </p:set>
                                    <p:animEffect transition="in" filter="wipe(left)">
                                      <p:cBhvr>
                                        <p:cTn id="7" dur="500"/>
                                        <p:tgtEl>
                                          <p:spTgt spid="301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1059">
                                            <p:txEl>
                                              <p:pRg st="1" end="1"/>
                                            </p:txEl>
                                          </p:spTgt>
                                        </p:tgtEl>
                                        <p:attrNameLst>
                                          <p:attrName>style.visibility</p:attrName>
                                        </p:attrNameLst>
                                      </p:cBhvr>
                                      <p:to>
                                        <p:strVal val="visible"/>
                                      </p:to>
                                    </p:set>
                                    <p:animEffect transition="in" filter="wipe(left)">
                                      <p:cBhvr>
                                        <p:cTn id="12" dur="500"/>
                                        <p:tgtEl>
                                          <p:spTgt spid="301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de-DE" altLang="de-DE"/>
              <a:t>Analyseverfahren 1b</a:t>
            </a:r>
          </a:p>
        </p:txBody>
      </p:sp>
      <p:sp>
        <p:nvSpPr>
          <p:cNvPr id="302083" name="Rectangle 3"/>
          <p:cNvSpPr>
            <a:spLocks noGrp="1" noChangeArrowheads="1"/>
          </p:cNvSpPr>
          <p:nvPr>
            <p:ph type="body" idx="1"/>
          </p:nvPr>
        </p:nvSpPr>
        <p:spPr>
          <a:xfrm>
            <a:off x="762000" y="1600200"/>
            <a:ext cx="7924800" cy="4495800"/>
          </a:xfrm>
        </p:spPr>
        <p:txBody>
          <a:bodyPr/>
          <a:lstStyle/>
          <a:p>
            <a:pPr marL="0" indent="0" algn="just" defTabSz="1339850">
              <a:buFont typeface="Wingdings 2" pitchFamily="18" charset="2"/>
              <a:buNone/>
              <a:tabLst>
                <a:tab pos="1517650" algn="l"/>
                <a:tab pos="3333750" algn="l"/>
              </a:tabLst>
            </a:pPr>
            <a:r>
              <a:rPr lang="de-DE" altLang="de-DE" dirty="0">
                <a:cs typeface="Times New Roman" pitchFamily="18" charset="0"/>
              </a:rPr>
              <a:t>Beispiel 2: </a:t>
            </a:r>
            <a:r>
              <a:rPr lang="de-DE" altLang="de-DE" dirty="0" err="1">
                <a:cs typeface="Times New Roman" pitchFamily="18" charset="0"/>
              </a:rPr>
              <a:t>Kalaba</a:t>
            </a:r>
            <a:r>
              <a:rPr lang="de-DE" altLang="de-DE" dirty="0">
                <a:cs typeface="Times New Roman" pitchFamily="18" charset="0"/>
              </a:rPr>
              <a:t> Dialekt E </a:t>
            </a:r>
          </a:p>
          <a:p>
            <a:pPr marL="0" indent="0" algn="just" defTabSz="1339850">
              <a:buFont typeface="Wingdings 2" pitchFamily="18" charset="2"/>
              <a:buNone/>
              <a:tabLst>
                <a:tab pos="1517650" algn="l"/>
                <a:tab pos="3333750" algn="l"/>
              </a:tabLst>
            </a:pPr>
            <a:r>
              <a:rPr lang="de-DE" altLang="de-DE" dirty="0">
                <a:cs typeface="Times New Roman" pitchFamily="18" charset="0"/>
              </a:rPr>
              <a:t>Phonetische Daten, wobei [q] ein uvularer Plosiv ist:</a:t>
            </a:r>
          </a:p>
          <a:p>
            <a:pPr marL="0" indent="0" defTabSz="1339850">
              <a:buFont typeface="Wingdings 2" pitchFamily="18" charset="2"/>
              <a:buNone/>
              <a:tabLst>
                <a:tab pos="1517650" algn="l"/>
                <a:tab pos="333375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sama</a:t>
            </a:r>
            <a:r>
              <a:rPr lang="de-DE" altLang="de-DE" dirty="0">
                <a:solidFill>
                  <a:srgbClr val="0066FF"/>
                </a:solidFill>
                <a:cs typeface="Times New Roman" pitchFamily="18" charset="0"/>
              </a:rPr>
              <a:t>]	'Mann'	[</a:t>
            </a:r>
            <a:r>
              <a:rPr lang="de-DE" altLang="de-DE" dirty="0" err="1">
                <a:solidFill>
                  <a:srgbClr val="0066FF"/>
                </a:solidFill>
                <a:cs typeface="Times New Roman" pitchFamily="18" charset="0"/>
              </a:rPr>
              <a:t>esa</a:t>
            </a:r>
            <a:r>
              <a:rPr lang="de-DE" altLang="de-DE" dirty="0">
                <a:solidFill>
                  <a:srgbClr val="0066FF"/>
                </a:solidFill>
                <a:cs typeface="Times New Roman" pitchFamily="18" charset="0"/>
              </a:rPr>
              <a:t>]	'Blatt'</a:t>
            </a:r>
          </a:p>
          <a:p>
            <a:pPr marL="0" indent="0" defTabSz="1339850">
              <a:buFont typeface="Wingdings 2" pitchFamily="18" charset="2"/>
              <a:buNone/>
              <a:tabLst>
                <a:tab pos="1517650" algn="l"/>
                <a:tab pos="3333750" algn="l"/>
              </a:tabLst>
            </a:pPr>
            <a:r>
              <a:rPr lang="de-DE" altLang="de-DE" dirty="0" smtClean="0">
                <a:solidFill>
                  <a:srgbClr val="0066FF"/>
                </a:solidFill>
                <a:cs typeface="Times New Roman" pitchFamily="18" charset="0"/>
              </a:rPr>
              <a:t>[</a:t>
            </a:r>
            <a:r>
              <a:rPr lang="de-DE" altLang="de-DE" dirty="0" err="1" smtClean="0">
                <a:solidFill>
                  <a:srgbClr val="0066FF"/>
                </a:solidFill>
                <a:cs typeface="Times New Roman" pitchFamily="18" charset="0"/>
              </a:rPr>
              <a:t>ɛqa</a:t>
            </a:r>
            <a:r>
              <a:rPr lang="de-DE" altLang="de-DE" dirty="0">
                <a:solidFill>
                  <a:srgbClr val="0066FF"/>
                </a:solidFill>
                <a:cs typeface="Times New Roman" pitchFamily="18" charset="0"/>
              </a:rPr>
              <a:t>]	'Stamm'	[</a:t>
            </a:r>
            <a:r>
              <a:rPr lang="de-DE" altLang="de-DE" dirty="0" err="1">
                <a:solidFill>
                  <a:srgbClr val="0066FF"/>
                </a:solidFill>
                <a:cs typeface="Times New Roman" pitchFamily="18" charset="0"/>
              </a:rPr>
              <a:t>zama</a:t>
            </a:r>
            <a:r>
              <a:rPr lang="de-DE" altLang="de-DE" dirty="0">
                <a:solidFill>
                  <a:srgbClr val="0066FF"/>
                </a:solidFill>
                <a:cs typeface="Times New Roman" pitchFamily="18" charset="0"/>
              </a:rPr>
              <a:t>]	'Saat'</a:t>
            </a:r>
          </a:p>
          <a:p>
            <a:pPr marL="0" indent="0" defTabSz="1339850">
              <a:buFont typeface="Wingdings 2" pitchFamily="18" charset="2"/>
              <a:buNone/>
              <a:tabLst>
                <a:tab pos="1517650" algn="l"/>
                <a:tab pos="333375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tamza</a:t>
            </a:r>
            <a:r>
              <a:rPr lang="de-DE" altLang="de-DE" dirty="0">
                <a:solidFill>
                  <a:srgbClr val="0066FF"/>
                </a:solidFill>
                <a:cs typeface="Times New Roman" pitchFamily="18" charset="0"/>
              </a:rPr>
              <a:t>]	'Pollen'	[</a:t>
            </a:r>
            <a:r>
              <a:rPr lang="de-DE" altLang="de-DE" dirty="0" err="1">
                <a:solidFill>
                  <a:srgbClr val="0066FF"/>
                </a:solidFill>
                <a:cs typeface="Times New Roman" pitchFamily="18" charset="0"/>
              </a:rPr>
              <a:t>tadza</a:t>
            </a:r>
            <a:r>
              <a:rPr lang="de-DE" altLang="de-DE" dirty="0">
                <a:solidFill>
                  <a:srgbClr val="0066FF"/>
                </a:solidFill>
                <a:cs typeface="Times New Roman" pitchFamily="18" charset="0"/>
              </a:rPr>
              <a:t>]	'Zweig'</a:t>
            </a:r>
          </a:p>
          <a:p>
            <a:pPr marL="0" indent="0" defTabSz="1339850">
              <a:buFont typeface="Wingdings 2" pitchFamily="18" charset="2"/>
              <a:buNone/>
              <a:tabLst>
                <a:tab pos="1517650" algn="l"/>
                <a:tab pos="333375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tatsa</a:t>
            </a:r>
            <a:r>
              <a:rPr lang="de-DE" altLang="de-DE" dirty="0">
                <a:solidFill>
                  <a:srgbClr val="0066FF"/>
                </a:solidFill>
                <a:cs typeface="Times New Roman" pitchFamily="18" charset="0"/>
              </a:rPr>
              <a:t>]	'Blume'	[</a:t>
            </a:r>
            <a:r>
              <a:rPr lang="de-DE" altLang="de-DE" dirty="0" err="1">
                <a:solidFill>
                  <a:srgbClr val="0066FF"/>
                </a:solidFill>
                <a:cs typeface="Times New Roman" pitchFamily="18" charset="0"/>
              </a:rPr>
              <a:t>qsama</a:t>
            </a:r>
            <a:r>
              <a:rPr lang="de-DE" altLang="de-DE" dirty="0">
                <a:solidFill>
                  <a:srgbClr val="0066FF"/>
                </a:solidFill>
                <a:cs typeface="Times New Roman" pitchFamily="18" charset="0"/>
              </a:rPr>
              <a:t>]	'Blütenblatt'</a:t>
            </a:r>
          </a:p>
          <a:p>
            <a:pPr marL="0" indent="0" defTabSz="1339850">
              <a:buFont typeface="Wingdings 2" pitchFamily="18" charset="2"/>
              <a:buNone/>
              <a:tabLst>
                <a:tab pos="1517650" algn="l"/>
                <a:tab pos="333375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eqe</a:t>
            </a:r>
            <a:r>
              <a:rPr lang="de-DE" altLang="de-DE" dirty="0">
                <a:solidFill>
                  <a:srgbClr val="0066FF"/>
                </a:solidFill>
                <a:cs typeface="Times New Roman" pitchFamily="18" charset="0"/>
              </a:rPr>
              <a:t>]	'Saft'	</a:t>
            </a:r>
            <a:r>
              <a:rPr lang="de-DE" altLang="de-DE" dirty="0">
                <a:solidFill>
                  <a:srgbClr val="0066FF"/>
                </a:solidFill>
                <a:latin typeface="SILDoulosIPA" pitchFamily="2" charset="2"/>
                <a:cs typeface="Times New Roman" pitchFamily="18"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1026"/>
          <p:cNvSpPr>
            <a:spLocks noGrp="1" noChangeArrowheads="1"/>
          </p:cNvSpPr>
          <p:nvPr>
            <p:ph type="title"/>
          </p:nvPr>
        </p:nvSpPr>
        <p:spPr/>
        <p:txBody>
          <a:bodyPr/>
          <a:lstStyle/>
          <a:p>
            <a:r>
              <a:rPr lang="de-DE" altLang="de-DE"/>
              <a:t>Analyseverfahren 1b</a:t>
            </a:r>
          </a:p>
        </p:txBody>
      </p:sp>
      <p:sp>
        <p:nvSpPr>
          <p:cNvPr id="303107" name="Rectangle 1027"/>
          <p:cNvSpPr>
            <a:spLocks noGrp="1" noChangeArrowheads="1"/>
          </p:cNvSpPr>
          <p:nvPr>
            <p:ph type="body" idx="1"/>
          </p:nvPr>
        </p:nvSpPr>
        <p:spPr>
          <a:xfrm>
            <a:off x="762000" y="1600200"/>
            <a:ext cx="7924800" cy="4495800"/>
          </a:xfrm>
        </p:spPr>
        <p:txBody>
          <a:bodyPr/>
          <a:lstStyle/>
          <a:p>
            <a:pPr marL="533400" indent="-533400" algn="just" defTabSz="1339850">
              <a:buFont typeface="Wingdings 2" pitchFamily="18" charset="2"/>
              <a:buNone/>
              <a:tabLst>
                <a:tab pos="1517650" algn="l"/>
                <a:tab pos="3333750" algn="l"/>
              </a:tabLst>
            </a:pPr>
            <a:r>
              <a:rPr lang="de-DE" altLang="de-DE">
                <a:cs typeface="Times New Roman" pitchFamily="18" charset="0"/>
              </a:rPr>
              <a:t>Vorbereitungsarbeiten:</a:t>
            </a:r>
          </a:p>
          <a:p>
            <a:pPr marL="533400" indent="-533400" algn="just" defTabSz="1339850">
              <a:buFont typeface="Wingdings" pitchFamily="2" charset="2"/>
              <a:buAutoNum type="arabicPeriod"/>
              <a:tabLst>
                <a:tab pos="1517650" algn="l"/>
                <a:tab pos="3333750" algn="l"/>
              </a:tabLst>
            </a:pPr>
            <a:r>
              <a:rPr lang="de-DE" altLang="de-DE">
                <a:cs typeface="Times New Roman" pitchFamily="18" charset="0"/>
              </a:rPr>
              <a:t>Erstelle eine Lauttabelle aller vorkommenden Laut-typen:</a:t>
            </a:r>
          </a:p>
          <a:p>
            <a:pPr marL="533400" indent="-533400" algn="just" defTabSz="1339850">
              <a:buFont typeface="Wingdings" pitchFamily="2" charset="2"/>
              <a:buAutoNum type="arabicPeriod"/>
              <a:tabLst>
                <a:tab pos="1517650" algn="l"/>
                <a:tab pos="3333750" algn="l"/>
              </a:tabLst>
            </a:pPr>
            <a:r>
              <a:rPr lang="de-DE" altLang="de-DE">
                <a:cs typeface="Times New Roman" pitchFamily="18" charset="0"/>
              </a:rPr>
              <a:t>Liste alle Segmentpaare auf, die verdächtig sind, weil sie phonetische ähnlich sind.</a:t>
            </a:r>
          </a:p>
          <a:p>
            <a:pPr marL="533400" indent="-533400" algn="just" defTabSz="1339850">
              <a:buFont typeface="Wingdings" pitchFamily="2" charset="2"/>
              <a:buAutoNum type="arabicPeriod"/>
              <a:tabLst>
                <a:tab pos="1517650" algn="l"/>
                <a:tab pos="3333750" algn="l"/>
              </a:tabLst>
            </a:pPr>
            <a:r>
              <a:rPr lang="de-DE" altLang="de-DE">
                <a:cs typeface="Times New Roman" pitchFamily="18" charset="0"/>
              </a:rPr>
              <a:t>Liste die Segmente auf, die unverdächtig sind, weil sie phonetisch hinreichend verschieden sind und nicht in verdächtigen Paaren vorkommen. </a:t>
            </a:r>
          </a:p>
          <a:p>
            <a:pPr marL="533400" indent="-533400" algn="just" defTabSz="1339850">
              <a:buFont typeface="Wingdings" pitchFamily="2" charset="2"/>
              <a:buAutoNum type="arabicPeriod"/>
              <a:tabLst>
                <a:tab pos="1517650" algn="l"/>
                <a:tab pos="3333750" algn="l"/>
              </a:tabLst>
            </a:pPr>
            <a:r>
              <a:rPr lang="de-DE" altLang="de-DE">
                <a:cs typeface="Times New Roman" pitchFamily="18" charset="0"/>
              </a:rPr>
              <a:t>Wende die Trennungsverfahren an.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animEffect transition="in" filter="wipe(left)">
                                      <p:cBhvr>
                                        <p:cTn id="7" dur="500"/>
                                        <p:tgtEl>
                                          <p:spTgt spid="303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3107">
                                            <p:txEl>
                                              <p:pRg st="1" end="1"/>
                                            </p:txEl>
                                          </p:spTgt>
                                        </p:tgtEl>
                                        <p:attrNameLst>
                                          <p:attrName>style.visibility</p:attrName>
                                        </p:attrNameLst>
                                      </p:cBhvr>
                                      <p:to>
                                        <p:strVal val="visible"/>
                                      </p:to>
                                    </p:set>
                                    <p:animEffect transition="in" filter="wipe(left)">
                                      <p:cBhvr>
                                        <p:cTn id="12" dur="500"/>
                                        <p:tgtEl>
                                          <p:spTgt spid="303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3107">
                                            <p:txEl>
                                              <p:pRg st="2" end="2"/>
                                            </p:txEl>
                                          </p:spTgt>
                                        </p:tgtEl>
                                        <p:attrNameLst>
                                          <p:attrName>style.visibility</p:attrName>
                                        </p:attrNameLst>
                                      </p:cBhvr>
                                      <p:to>
                                        <p:strVal val="visible"/>
                                      </p:to>
                                    </p:set>
                                    <p:animEffect transition="in" filter="wipe(left)">
                                      <p:cBhvr>
                                        <p:cTn id="17" dur="500"/>
                                        <p:tgtEl>
                                          <p:spTgt spid="3031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3107">
                                            <p:txEl>
                                              <p:pRg st="3" end="3"/>
                                            </p:txEl>
                                          </p:spTgt>
                                        </p:tgtEl>
                                        <p:attrNameLst>
                                          <p:attrName>style.visibility</p:attrName>
                                        </p:attrNameLst>
                                      </p:cBhvr>
                                      <p:to>
                                        <p:strVal val="visible"/>
                                      </p:to>
                                    </p:set>
                                    <p:animEffect transition="in" filter="wipe(left)">
                                      <p:cBhvr>
                                        <p:cTn id="22" dur="500"/>
                                        <p:tgtEl>
                                          <p:spTgt spid="30310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3107">
                                            <p:txEl>
                                              <p:pRg st="4" end="4"/>
                                            </p:txEl>
                                          </p:spTgt>
                                        </p:tgtEl>
                                        <p:attrNameLst>
                                          <p:attrName>style.visibility</p:attrName>
                                        </p:attrNameLst>
                                      </p:cBhvr>
                                      <p:to>
                                        <p:strVal val="visible"/>
                                      </p:to>
                                    </p:set>
                                    <p:animEffect transition="in" filter="wipe(left)">
                                      <p:cBhvr>
                                        <p:cTn id="27" dur="500"/>
                                        <p:tgtEl>
                                          <p:spTgt spid="3031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build="p" bldLvl="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de-DE" altLang="de-DE"/>
              <a:t>Analyseverfahren 1b</a:t>
            </a:r>
          </a:p>
        </p:txBody>
      </p:sp>
      <p:sp>
        <p:nvSpPr>
          <p:cNvPr id="306179" name="Rectangle 3"/>
          <p:cNvSpPr>
            <a:spLocks noGrp="1" noChangeArrowheads="1"/>
          </p:cNvSpPr>
          <p:nvPr>
            <p:ph type="body" idx="1"/>
          </p:nvPr>
        </p:nvSpPr>
        <p:spPr>
          <a:xfrm>
            <a:off x="2268538" y="2681288"/>
            <a:ext cx="3810000" cy="3700462"/>
          </a:xfrm>
        </p:spPr>
        <p:txBody>
          <a:bodyPr/>
          <a:lstStyle/>
          <a:p>
            <a:pPr marL="0" indent="0" algn="just" defTabSz="1339850">
              <a:buFont typeface="Wingdings 2" pitchFamily="18" charset="2"/>
              <a:buNone/>
              <a:tabLst>
                <a:tab pos="758825" algn="l"/>
                <a:tab pos="1517650" algn="l"/>
                <a:tab pos="2292350" algn="l"/>
                <a:tab pos="3140075" algn="l"/>
              </a:tabLst>
            </a:pPr>
            <a:r>
              <a:rPr lang="de-DE" altLang="de-DE" dirty="0">
                <a:latin typeface="SILSophia IPA93" pitchFamily="2" charset="2"/>
                <a:cs typeface="Times New Roman" pitchFamily="18" charset="0"/>
              </a:rPr>
              <a:t>	</a:t>
            </a:r>
            <a:r>
              <a:rPr lang="de-DE" altLang="de-DE" dirty="0">
                <a:cs typeface="Times New Roman" pitchFamily="18" charset="0"/>
              </a:rPr>
              <a:t>t			q</a:t>
            </a:r>
          </a:p>
          <a:p>
            <a:pPr marL="0" indent="0" algn="just" defTabSz="1339850">
              <a:buFont typeface="Wingdings 2" pitchFamily="18" charset="2"/>
              <a:buNone/>
              <a:tabLst>
                <a:tab pos="758825" algn="l"/>
                <a:tab pos="1517650" algn="l"/>
                <a:tab pos="2292350" algn="l"/>
                <a:tab pos="3140075" algn="l"/>
              </a:tabLst>
            </a:pPr>
            <a:r>
              <a:rPr lang="de-DE" altLang="de-DE" dirty="0">
                <a:cs typeface="Times New Roman" pitchFamily="18" charset="0"/>
              </a:rPr>
              <a:t>	d</a:t>
            </a:r>
          </a:p>
          <a:p>
            <a:pPr marL="0" indent="0" algn="just" defTabSz="1339850">
              <a:buFont typeface="Wingdings 2" pitchFamily="18" charset="2"/>
              <a:buNone/>
              <a:tabLst>
                <a:tab pos="758825" algn="l"/>
                <a:tab pos="1517650" algn="l"/>
                <a:tab pos="2292350" algn="l"/>
                <a:tab pos="3140075" algn="l"/>
              </a:tabLst>
            </a:pPr>
            <a:r>
              <a:rPr lang="de-DE" altLang="de-DE" dirty="0">
                <a:cs typeface="Times New Roman" pitchFamily="18" charset="0"/>
              </a:rPr>
              <a:t>	s</a:t>
            </a:r>
          </a:p>
          <a:p>
            <a:pPr marL="0" indent="0" algn="just" defTabSz="1339850">
              <a:buFont typeface="Wingdings 2" pitchFamily="18" charset="2"/>
              <a:buNone/>
              <a:tabLst>
                <a:tab pos="758825" algn="l"/>
                <a:tab pos="1517650" algn="l"/>
                <a:tab pos="2292350" algn="l"/>
                <a:tab pos="3140075" algn="l"/>
              </a:tabLst>
            </a:pPr>
            <a:r>
              <a:rPr lang="de-DE" altLang="de-DE" dirty="0">
                <a:cs typeface="Times New Roman" pitchFamily="18" charset="0"/>
              </a:rPr>
              <a:t>	z</a:t>
            </a:r>
          </a:p>
          <a:p>
            <a:pPr marL="0" indent="0" algn="just" defTabSz="1339850">
              <a:buFont typeface="Wingdings 2" pitchFamily="18" charset="2"/>
              <a:buNone/>
              <a:tabLst>
                <a:tab pos="758825" algn="l"/>
                <a:tab pos="1517650" algn="l"/>
                <a:tab pos="2292350" algn="l"/>
                <a:tab pos="3140075" algn="l"/>
              </a:tabLst>
            </a:pPr>
            <a:r>
              <a:rPr lang="de-DE" altLang="de-DE" dirty="0">
                <a:cs typeface="Times New Roman" pitchFamily="18" charset="0"/>
              </a:rPr>
              <a:t>m</a:t>
            </a:r>
          </a:p>
          <a:p>
            <a:pPr marL="0" indent="0" algn="just" defTabSz="1339850">
              <a:buFont typeface="Wingdings 2" pitchFamily="18" charset="2"/>
              <a:buNone/>
              <a:tabLst>
                <a:tab pos="758825" algn="l"/>
                <a:tab pos="1517650" algn="l"/>
                <a:tab pos="2292350" algn="l"/>
                <a:tab pos="3140075" algn="l"/>
              </a:tabLst>
            </a:pPr>
            <a:r>
              <a:rPr lang="de-DE" altLang="de-DE" dirty="0">
                <a:cs typeface="Times New Roman" pitchFamily="18" charset="0"/>
              </a:rPr>
              <a:t>		e</a:t>
            </a:r>
          </a:p>
          <a:p>
            <a:pPr marL="0" indent="0" algn="just" defTabSz="1339850">
              <a:buFont typeface="Wingdings 2" pitchFamily="18" charset="2"/>
              <a:buNone/>
              <a:tabLst>
                <a:tab pos="758825" algn="l"/>
                <a:tab pos="1517650" algn="l"/>
                <a:tab pos="2292350" algn="l"/>
                <a:tab pos="3140075" algn="l"/>
              </a:tabLst>
            </a:pPr>
            <a:r>
              <a:rPr lang="de-DE" altLang="de-DE" dirty="0">
                <a:cs typeface="Times New Roman" pitchFamily="18" charset="0"/>
              </a:rPr>
              <a:t>			</a:t>
            </a:r>
            <a:r>
              <a:rPr lang="de-DE" altLang="de-DE" dirty="0" smtClean="0">
                <a:cs typeface="Times New Roman" pitchFamily="18" charset="0"/>
              </a:rPr>
              <a:t>ɛ</a:t>
            </a:r>
            <a:endParaRPr lang="de-DE" altLang="de-DE" dirty="0">
              <a:cs typeface="Times New Roman" pitchFamily="18" charset="0"/>
            </a:endParaRPr>
          </a:p>
          <a:p>
            <a:pPr marL="0" indent="0" algn="just" defTabSz="1339850">
              <a:buFont typeface="Wingdings 2" pitchFamily="18" charset="2"/>
              <a:buNone/>
              <a:tabLst>
                <a:tab pos="758825" algn="l"/>
                <a:tab pos="1517650" algn="l"/>
                <a:tab pos="2292350" algn="l"/>
                <a:tab pos="3140075" algn="l"/>
              </a:tabLst>
            </a:pPr>
            <a:r>
              <a:rPr lang="de-DE" altLang="de-DE" dirty="0">
                <a:cs typeface="Times New Roman" pitchFamily="18" charset="0"/>
              </a:rPr>
              <a:t>				a</a:t>
            </a:r>
          </a:p>
        </p:txBody>
      </p:sp>
      <p:sp>
        <p:nvSpPr>
          <p:cNvPr id="306180" name="Rectangle 4"/>
          <p:cNvSpPr>
            <a:spLocks noChangeArrowheads="1"/>
          </p:cNvSpPr>
          <p:nvPr/>
        </p:nvSpPr>
        <p:spPr bwMode="auto">
          <a:xfrm>
            <a:off x="2954338" y="2757488"/>
            <a:ext cx="533400" cy="7620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6181" name="Rectangle 5"/>
          <p:cNvSpPr>
            <a:spLocks noChangeArrowheads="1"/>
          </p:cNvSpPr>
          <p:nvPr/>
        </p:nvSpPr>
        <p:spPr bwMode="auto">
          <a:xfrm>
            <a:off x="2954338" y="3671888"/>
            <a:ext cx="533400" cy="7620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6182" name="Rectangle 6"/>
          <p:cNvSpPr>
            <a:spLocks noChangeArrowheads="1"/>
          </p:cNvSpPr>
          <p:nvPr/>
        </p:nvSpPr>
        <p:spPr bwMode="auto">
          <a:xfrm>
            <a:off x="3792538" y="4891088"/>
            <a:ext cx="1066800" cy="8382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06183" name="Text Box 7" descr="Pergament"/>
          <p:cNvSpPr txBox="1">
            <a:spLocks noChangeArrowheads="1"/>
          </p:cNvSpPr>
          <p:nvPr/>
        </p:nvSpPr>
        <p:spPr bwMode="auto">
          <a:xfrm>
            <a:off x="6156325" y="2827338"/>
            <a:ext cx="2987675" cy="3409950"/>
          </a:xfrm>
          <a:prstGeom prst="rect">
            <a:avLst/>
          </a:prstGeom>
          <a:blipFill dpi="0" rotWithShape="0">
            <a:blip r:embed="rId3"/>
            <a:srcRect/>
            <a:tile tx="0" ty="0" sx="100000" sy="100000" flip="none" algn="tl"/>
          </a:blipFill>
          <a:ln w="317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just">
              <a:spcBef>
                <a:spcPct val="50000"/>
              </a:spcBef>
              <a:buClr>
                <a:schemeClr val="accent2"/>
              </a:buClr>
              <a:buSzPct val="80000"/>
              <a:buFont typeface="Wingdings" pitchFamily="2" charset="2"/>
              <a:buNone/>
            </a:pPr>
            <a:r>
              <a:rPr lang="de-DE" altLang="de-DE" dirty="0">
                <a:effectLst>
                  <a:outerShdw blurRad="38100" dist="38100" dir="2700000" algn="tl">
                    <a:srgbClr val="FFFFFF"/>
                  </a:outerShdw>
                </a:effectLst>
                <a:latin typeface="Tahoma" pitchFamily="34" charset="0"/>
                <a:cs typeface="Times New Roman" pitchFamily="18" charset="0"/>
              </a:rPr>
              <a:t>Liste alle Lautpaare auf, die "verdächtig" sind, weil sie </a:t>
            </a:r>
            <a:r>
              <a:rPr lang="de-DE" altLang="de-DE" dirty="0" err="1">
                <a:effectLst>
                  <a:outerShdw blurRad="38100" dist="38100" dir="2700000" algn="tl">
                    <a:srgbClr val="FFFFFF"/>
                  </a:outerShdw>
                </a:effectLst>
                <a:latin typeface="Tahoma" pitchFamily="34" charset="0"/>
                <a:cs typeface="Times New Roman" pitchFamily="18" charset="0"/>
              </a:rPr>
              <a:t>phone</a:t>
            </a:r>
            <a:r>
              <a:rPr lang="de-DE" altLang="de-DE" dirty="0">
                <a:effectLst>
                  <a:outerShdw blurRad="38100" dist="38100" dir="2700000" algn="tl">
                    <a:srgbClr val="FFFFFF"/>
                  </a:outerShdw>
                </a:effectLst>
                <a:latin typeface="Tahoma" pitchFamily="34" charset="0"/>
                <a:cs typeface="Times New Roman" pitchFamily="18" charset="0"/>
              </a:rPr>
              <a:t>-tisch hinreichend </a:t>
            </a:r>
            <a:r>
              <a:rPr lang="de-DE" altLang="de-DE" dirty="0" smtClean="0">
                <a:effectLst>
                  <a:outerShdw blurRad="38100" dist="38100" dir="2700000" algn="tl">
                    <a:srgbClr val="FFFFFF"/>
                  </a:outerShdw>
                </a:effectLst>
                <a:latin typeface="Tahoma" pitchFamily="34" charset="0"/>
                <a:cs typeface="Times New Roman" pitchFamily="18" charset="0"/>
              </a:rPr>
              <a:t>ähnlich </a:t>
            </a:r>
            <a:r>
              <a:rPr lang="de-DE" altLang="de-DE" dirty="0">
                <a:effectLst>
                  <a:outerShdw blurRad="38100" dist="38100" dir="2700000" algn="tl">
                    <a:srgbClr val="FFFFFF"/>
                  </a:outerShdw>
                </a:effectLst>
                <a:latin typeface="Tahoma" pitchFamily="34" charset="0"/>
                <a:cs typeface="Times New Roman" pitchFamily="18" charset="0"/>
              </a:rPr>
              <a:t>sind und sich daher als </a:t>
            </a:r>
            <a:r>
              <a:rPr lang="de-DE" altLang="de-DE" dirty="0" err="1" smtClean="0">
                <a:effectLst>
                  <a:outerShdw blurRad="38100" dist="38100" dir="2700000" algn="tl">
                    <a:srgbClr val="FFFFFF"/>
                  </a:outerShdw>
                </a:effectLst>
                <a:latin typeface="Tahoma" pitchFamily="34" charset="0"/>
                <a:cs typeface="Times New Roman" pitchFamily="18" charset="0"/>
              </a:rPr>
              <a:t>Allo-phone</a:t>
            </a:r>
            <a:r>
              <a:rPr lang="de-DE" altLang="de-DE" dirty="0" smtClean="0">
                <a:effectLst>
                  <a:outerShdw blurRad="38100" dist="38100" dir="2700000" algn="tl">
                    <a:srgbClr val="FFFFFF"/>
                  </a:outerShdw>
                </a:effectLst>
                <a:latin typeface="Tahoma" pitchFamily="34" charset="0"/>
                <a:cs typeface="Times New Roman" pitchFamily="18" charset="0"/>
              </a:rPr>
              <a:t> </a:t>
            </a:r>
            <a:r>
              <a:rPr lang="de-DE" altLang="de-DE" dirty="0">
                <a:effectLst>
                  <a:outerShdw blurRad="38100" dist="38100" dir="2700000" algn="tl">
                    <a:srgbClr val="FFFFFF"/>
                  </a:outerShdw>
                </a:effectLst>
                <a:latin typeface="Tahoma" pitchFamily="34" charset="0"/>
                <a:cs typeface="Times New Roman" pitchFamily="18" charset="0"/>
              </a:rPr>
              <a:t>eines </a:t>
            </a:r>
            <a:r>
              <a:rPr lang="de-DE" altLang="de-DE" dirty="0" err="1" smtClean="0">
                <a:effectLst>
                  <a:outerShdw blurRad="38100" dist="38100" dir="2700000" algn="tl">
                    <a:srgbClr val="FFFFFF"/>
                  </a:outerShdw>
                </a:effectLst>
                <a:latin typeface="Tahoma" pitchFamily="34" charset="0"/>
                <a:cs typeface="Times New Roman" pitchFamily="18" charset="0"/>
              </a:rPr>
              <a:t>einzi</a:t>
            </a:r>
            <a:r>
              <a:rPr lang="de-DE" altLang="de-DE" dirty="0" smtClean="0">
                <a:effectLst>
                  <a:outerShdw blurRad="38100" dist="38100" dir="2700000" algn="tl">
                    <a:srgbClr val="FFFFFF"/>
                  </a:outerShdw>
                </a:effectLst>
                <a:latin typeface="Tahoma" pitchFamily="34" charset="0"/>
                <a:cs typeface="Times New Roman" pitchFamily="18" charset="0"/>
              </a:rPr>
              <a:t>-gen </a:t>
            </a:r>
            <a:r>
              <a:rPr lang="de-DE" altLang="de-DE" dirty="0">
                <a:effectLst>
                  <a:outerShdw blurRad="38100" dist="38100" dir="2700000" algn="tl">
                    <a:srgbClr val="FFFFFF"/>
                  </a:outerShdw>
                </a:effectLst>
                <a:latin typeface="Tahoma" pitchFamily="34" charset="0"/>
                <a:cs typeface="Times New Roman" pitchFamily="18" charset="0"/>
              </a:rPr>
              <a:t>Phonems </a:t>
            </a:r>
            <a:r>
              <a:rPr lang="de-DE" altLang="de-DE" dirty="0" err="1" smtClean="0">
                <a:effectLst>
                  <a:outerShdw blurRad="38100" dist="38100" dir="2700000" algn="tl">
                    <a:srgbClr val="FFFFFF"/>
                  </a:outerShdw>
                </a:effectLst>
                <a:latin typeface="Tahoma" pitchFamily="34" charset="0"/>
                <a:cs typeface="Times New Roman" pitchFamily="18" charset="0"/>
              </a:rPr>
              <a:t>erwei-sen</a:t>
            </a:r>
            <a:r>
              <a:rPr lang="de-DE" altLang="de-DE" dirty="0" smtClean="0">
                <a:effectLst>
                  <a:outerShdw blurRad="38100" dist="38100" dir="2700000" algn="tl">
                    <a:srgbClr val="FFFFFF"/>
                  </a:outerShdw>
                </a:effectLst>
                <a:latin typeface="Tahoma" pitchFamily="34" charset="0"/>
                <a:cs typeface="Times New Roman" pitchFamily="18" charset="0"/>
              </a:rPr>
              <a:t> </a:t>
            </a:r>
            <a:r>
              <a:rPr lang="de-DE" altLang="de-DE" dirty="0">
                <a:effectLst>
                  <a:outerShdw blurRad="38100" dist="38100" dir="2700000" algn="tl">
                    <a:srgbClr val="FFFFFF"/>
                  </a:outerShdw>
                </a:effectLst>
                <a:latin typeface="Tahoma" pitchFamily="34" charset="0"/>
                <a:cs typeface="Times New Roman" pitchFamily="18" charset="0"/>
              </a:rPr>
              <a:t>könnten.</a:t>
            </a:r>
          </a:p>
        </p:txBody>
      </p:sp>
      <p:sp>
        <p:nvSpPr>
          <p:cNvPr id="306184" name="Text Box 8"/>
          <p:cNvSpPr txBox="1">
            <a:spLocks noChangeArrowheads="1"/>
          </p:cNvSpPr>
          <p:nvPr/>
        </p:nvSpPr>
        <p:spPr bwMode="auto">
          <a:xfrm>
            <a:off x="2246313" y="1530350"/>
            <a:ext cx="549275"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Tahoma" pitchFamily="34" charset="0"/>
                <a:cs typeface="Times New Roman" pitchFamily="18" charset="0"/>
              </a:rPr>
              <a:t>labial</a:t>
            </a:r>
          </a:p>
        </p:txBody>
      </p:sp>
      <p:sp>
        <p:nvSpPr>
          <p:cNvPr id="306185" name="Text Box 9"/>
          <p:cNvSpPr txBox="1">
            <a:spLocks noChangeArrowheads="1"/>
          </p:cNvSpPr>
          <p:nvPr/>
        </p:nvSpPr>
        <p:spPr bwMode="auto">
          <a:xfrm>
            <a:off x="5318125" y="1530350"/>
            <a:ext cx="549275" cy="103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Tahoma" pitchFamily="34" charset="0"/>
                <a:cs typeface="Times New Roman" pitchFamily="18" charset="0"/>
              </a:rPr>
              <a:t>uvular</a:t>
            </a:r>
          </a:p>
        </p:txBody>
      </p:sp>
      <p:sp>
        <p:nvSpPr>
          <p:cNvPr id="306186" name="Text Box 10"/>
          <p:cNvSpPr txBox="1">
            <a:spLocks noChangeArrowheads="1"/>
          </p:cNvSpPr>
          <p:nvPr/>
        </p:nvSpPr>
        <p:spPr bwMode="auto">
          <a:xfrm>
            <a:off x="2771775" y="1457325"/>
            <a:ext cx="91440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lIns="92075" tIns="46038" rIns="92075" bIns="46038">
            <a:spAutoFit/>
          </a:bodyPr>
          <a:lstStyle/>
          <a:p>
            <a:pPr algn="just">
              <a:spcBef>
                <a:spcPct val="50000"/>
              </a:spcBef>
              <a:buClr>
                <a:schemeClr val="accent2"/>
              </a:buClr>
              <a:buSzPct val="80000"/>
              <a:buFont typeface="Wingdings" pitchFamily="2" charset="2"/>
              <a:buNone/>
            </a:pPr>
            <a:r>
              <a:rPr lang="de-DE" altLang="de-DE">
                <a:effectLst/>
                <a:latin typeface="Tahoma" pitchFamily="34" charset="0"/>
                <a:cs typeface="Times New Roman" pitchFamily="18" charset="0"/>
              </a:rPr>
              <a:t>dent-alveolar</a:t>
            </a:r>
          </a:p>
        </p:txBody>
      </p:sp>
      <p:sp>
        <p:nvSpPr>
          <p:cNvPr id="306187" name="Text Box 11"/>
          <p:cNvSpPr txBox="1">
            <a:spLocks noChangeArrowheads="1"/>
          </p:cNvSpPr>
          <p:nvPr/>
        </p:nvSpPr>
        <p:spPr bwMode="auto">
          <a:xfrm>
            <a:off x="1165225" y="2819400"/>
            <a:ext cx="946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Tahoma" pitchFamily="34" charset="0"/>
                <a:cs typeface="Times New Roman" pitchFamily="18" charset="0"/>
              </a:rPr>
              <a:t>plosiv</a:t>
            </a:r>
          </a:p>
        </p:txBody>
      </p:sp>
      <p:sp>
        <p:nvSpPr>
          <p:cNvPr id="306188" name="Text Box 12"/>
          <p:cNvSpPr txBox="1">
            <a:spLocks noChangeArrowheads="1"/>
          </p:cNvSpPr>
          <p:nvPr/>
        </p:nvSpPr>
        <p:spPr bwMode="auto">
          <a:xfrm>
            <a:off x="1165225" y="3567113"/>
            <a:ext cx="1096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Tahoma" pitchFamily="34" charset="0"/>
                <a:cs typeface="Times New Roman" pitchFamily="18" charset="0"/>
              </a:rPr>
              <a:t>frikativ</a:t>
            </a:r>
          </a:p>
        </p:txBody>
      </p:sp>
      <p:sp>
        <p:nvSpPr>
          <p:cNvPr id="306189" name="Text Box 13"/>
          <p:cNvSpPr txBox="1">
            <a:spLocks noChangeArrowheads="1"/>
          </p:cNvSpPr>
          <p:nvPr/>
        </p:nvSpPr>
        <p:spPr bwMode="auto">
          <a:xfrm>
            <a:off x="1165225" y="4430713"/>
            <a:ext cx="881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spAutoFit/>
          </a:bodyPr>
          <a:lstStyle/>
          <a:p>
            <a:pPr algn="just">
              <a:spcBef>
                <a:spcPct val="20000"/>
              </a:spcBef>
              <a:buClr>
                <a:schemeClr val="accent2"/>
              </a:buClr>
              <a:buSzPct val="80000"/>
              <a:buFont typeface="Wingdings" pitchFamily="2" charset="2"/>
              <a:buNone/>
            </a:pPr>
            <a:r>
              <a:rPr lang="de-DE" altLang="de-DE">
                <a:effectLst/>
                <a:latin typeface="Tahoma" pitchFamily="34" charset="0"/>
                <a:cs typeface="Times New Roman" pitchFamily="18" charset="0"/>
              </a:rPr>
              <a:t>nasal</a:t>
            </a:r>
          </a:p>
        </p:txBody>
      </p:sp>
      <p:sp>
        <p:nvSpPr>
          <p:cNvPr id="306190" name="Line 14"/>
          <p:cNvSpPr>
            <a:spLocks noChangeShapeType="1"/>
          </p:cNvSpPr>
          <p:nvPr/>
        </p:nvSpPr>
        <p:spPr bwMode="auto">
          <a:xfrm>
            <a:off x="1238250" y="2681288"/>
            <a:ext cx="53276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06191" name="Line 15"/>
          <p:cNvSpPr>
            <a:spLocks noChangeShapeType="1"/>
          </p:cNvSpPr>
          <p:nvPr/>
        </p:nvSpPr>
        <p:spPr bwMode="auto">
          <a:xfrm>
            <a:off x="2173288" y="1530350"/>
            <a:ext cx="0" cy="3816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6179">
                                            <p:txEl>
                                              <p:pRg st="0" end="0"/>
                                            </p:txEl>
                                          </p:spTgt>
                                        </p:tgtEl>
                                        <p:attrNameLst>
                                          <p:attrName>style.visibility</p:attrName>
                                        </p:attrNameLst>
                                      </p:cBhvr>
                                      <p:to>
                                        <p:strVal val="visible"/>
                                      </p:to>
                                    </p:set>
                                    <p:animEffect transition="in" filter="wipe(left)">
                                      <p:cBhvr>
                                        <p:cTn id="7" dur="500"/>
                                        <p:tgtEl>
                                          <p:spTgt spid="30617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6179">
                                            <p:txEl>
                                              <p:pRg st="1" end="1"/>
                                            </p:txEl>
                                          </p:spTgt>
                                        </p:tgtEl>
                                        <p:attrNameLst>
                                          <p:attrName>style.visibility</p:attrName>
                                        </p:attrNameLst>
                                      </p:cBhvr>
                                      <p:to>
                                        <p:strVal val="visible"/>
                                      </p:to>
                                    </p:set>
                                    <p:animEffect transition="in" filter="wipe(left)">
                                      <p:cBhvr>
                                        <p:cTn id="11" dur="500"/>
                                        <p:tgtEl>
                                          <p:spTgt spid="306179">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06179">
                                            <p:txEl>
                                              <p:pRg st="2" end="2"/>
                                            </p:txEl>
                                          </p:spTgt>
                                        </p:tgtEl>
                                        <p:attrNameLst>
                                          <p:attrName>style.visibility</p:attrName>
                                        </p:attrNameLst>
                                      </p:cBhvr>
                                      <p:to>
                                        <p:strVal val="visible"/>
                                      </p:to>
                                    </p:set>
                                    <p:animEffect transition="in" filter="wipe(left)">
                                      <p:cBhvr>
                                        <p:cTn id="15" dur="500"/>
                                        <p:tgtEl>
                                          <p:spTgt spid="306179">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06179">
                                            <p:txEl>
                                              <p:pRg st="3" end="3"/>
                                            </p:txEl>
                                          </p:spTgt>
                                        </p:tgtEl>
                                        <p:attrNameLst>
                                          <p:attrName>style.visibility</p:attrName>
                                        </p:attrNameLst>
                                      </p:cBhvr>
                                      <p:to>
                                        <p:strVal val="visible"/>
                                      </p:to>
                                    </p:set>
                                    <p:animEffect transition="in" filter="wipe(left)">
                                      <p:cBhvr>
                                        <p:cTn id="19" dur="500"/>
                                        <p:tgtEl>
                                          <p:spTgt spid="306179">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06179">
                                            <p:txEl>
                                              <p:pRg st="4" end="4"/>
                                            </p:txEl>
                                          </p:spTgt>
                                        </p:tgtEl>
                                        <p:attrNameLst>
                                          <p:attrName>style.visibility</p:attrName>
                                        </p:attrNameLst>
                                      </p:cBhvr>
                                      <p:to>
                                        <p:strVal val="visible"/>
                                      </p:to>
                                    </p:set>
                                    <p:animEffect transition="in" filter="wipe(left)">
                                      <p:cBhvr>
                                        <p:cTn id="23" dur="500"/>
                                        <p:tgtEl>
                                          <p:spTgt spid="306179">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06179">
                                            <p:txEl>
                                              <p:pRg st="5" end="5"/>
                                            </p:txEl>
                                          </p:spTgt>
                                        </p:tgtEl>
                                        <p:attrNameLst>
                                          <p:attrName>style.visibility</p:attrName>
                                        </p:attrNameLst>
                                      </p:cBhvr>
                                      <p:to>
                                        <p:strVal val="visible"/>
                                      </p:to>
                                    </p:set>
                                    <p:animEffect transition="in" filter="wipe(left)">
                                      <p:cBhvr>
                                        <p:cTn id="27" dur="500"/>
                                        <p:tgtEl>
                                          <p:spTgt spid="306179">
                                            <p:txEl>
                                              <p:pRg st="5" end="5"/>
                                            </p:txEl>
                                          </p:spTgt>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06179">
                                            <p:txEl>
                                              <p:pRg st="6" end="6"/>
                                            </p:txEl>
                                          </p:spTgt>
                                        </p:tgtEl>
                                        <p:attrNameLst>
                                          <p:attrName>style.visibility</p:attrName>
                                        </p:attrNameLst>
                                      </p:cBhvr>
                                      <p:to>
                                        <p:strVal val="visible"/>
                                      </p:to>
                                    </p:set>
                                    <p:animEffect transition="in" filter="wipe(left)">
                                      <p:cBhvr>
                                        <p:cTn id="31" dur="500"/>
                                        <p:tgtEl>
                                          <p:spTgt spid="306179">
                                            <p:txEl>
                                              <p:pRg st="6" end="6"/>
                                            </p:txEl>
                                          </p:spTgt>
                                        </p:tgtEl>
                                      </p:cBhvr>
                                    </p:animEffect>
                                  </p:childTnLst>
                                </p:cTn>
                              </p:par>
                            </p:childTnLst>
                          </p:cTn>
                        </p:par>
                        <p:par>
                          <p:cTn id="32" fill="hold" nodeType="afterGroup">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06179">
                                            <p:txEl>
                                              <p:pRg st="7" end="7"/>
                                            </p:txEl>
                                          </p:spTgt>
                                        </p:tgtEl>
                                        <p:attrNameLst>
                                          <p:attrName>style.visibility</p:attrName>
                                        </p:attrNameLst>
                                      </p:cBhvr>
                                      <p:to>
                                        <p:strVal val="visible"/>
                                      </p:to>
                                    </p:set>
                                    <p:animEffect transition="in" filter="wipe(left)">
                                      <p:cBhvr>
                                        <p:cTn id="35" dur="500"/>
                                        <p:tgtEl>
                                          <p:spTgt spid="306179">
                                            <p:txEl>
                                              <p:pRg st="7" end="7"/>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306183"/>
                                        </p:tgtEl>
                                        <p:attrNameLst>
                                          <p:attrName>style.visibility</p:attrName>
                                        </p:attrNameLst>
                                      </p:cBhvr>
                                      <p:to>
                                        <p:strVal val="visible"/>
                                      </p:to>
                                    </p:set>
                                    <p:animEffect transition="in" filter="box(out)">
                                      <p:cBhvr>
                                        <p:cTn id="40" dur="500"/>
                                        <p:tgtEl>
                                          <p:spTgt spid="30618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9" presetClass="entr" presetSubtype="10" fill="hold" grpId="0" nodeType="clickEffect">
                                  <p:stCondLst>
                                    <p:cond delay="0"/>
                                  </p:stCondLst>
                                  <p:childTnLst>
                                    <p:set>
                                      <p:cBhvr>
                                        <p:cTn id="44" dur="1" fill="hold">
                                          <p:stCondLst>
                                            <p:cond delay="0"/>
                                          </p:stCondLst>
                                        </p:cTn>
                                        <p:tgtEl>
                                          <p:spTgt spid="306180"/>
                                        </p:tgtEl>
                                        <p:attrNameLst>
                                          <p:attrName>style.visibility</p:attrName>
                                        </p:attrNameLst>
                                      </p:cBhvr>
                                      <p:to>
                                        <p:strVal val="visible"/>
                                      </p:to>
                                    </p:set>
                                    <p:anim calcmode="lin" valueType="num">
                                      <p:cBhvr>
                                        <p:cTn id="45" dur="5000" fill="hold"/>
                                        <p:tgtEl>
                                          <p:spTgt spid="306180"/>
                                        </p:tgtEl>
                                        <p:attrNameLst>
                                          <p:attrName>ppt_w</p:attrName>
                                        </p:attrNameLst>
                                      </p:cBhvr>
                                      <p:tavLst>
                                        <p:tav tm="0" fmla="#ppt_w*sin(2.5*pi*$)">
                                          <p:val>
                                            <p:fltVal val="0"/>
                                          </p:val>
                                        </p:tav>
                                        <p:tav tm="100000">
                                          <p:val>
                                            <p:fltVal val="1"/>
                                          </p:val>
                                        </p:tav>
                                      </p:tavLst>
                                    </p:anim>
                                    <p:anim calcmode="lin" valueType="num">
                                      <p:cBhvr>
                                        <p:cTn id="46" dur="5000" fill="hold"/>
                                        <p:tgtEl>
                                          <p:spTgt spid="306180"/>
                                        </p:tgtEl>
                                        <p:attrNameLst>
                                          <p:attrName>ppt_h</p:attrName>
                                        </p:attrNameLst>
                                      </p:cBhvr>
                                      <p:tavLst>
                                        <p:tav tm="0">
                                          <p:val>
                                            <p:strVal val="#ppt_h"/>
                                          </p:val>
                                        </p:tav>
                                        <p:tav tm="100000">
                                          <p:val>
                                            <p:strVal val="#ppt_h"/>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19" presetClass="entr" presetSubtype="10" fill="hold" grpId="0" nodeType="clickEffect">
                                  <p:stCondLst>
                                    <p:cond delay="0"/>
                                  </p:stCondLst>
                                  <p:childTnLst>
                                    <p:set>
                                      <p:cBhvr>
                                        <p:cTn id="50" dur="1" fill="hold">
                                          <p:stCondLst>
                                            <p:cond delay="0"/>
                                          </p:stCondLst>
                                        </p:cTn>
                                        <p:tgtEl>
                                          <p:spTgt spid="306181"/>
                                        </p:tgtEl>
                                        <p:attrNameLst>
                                          <p:attrName>style.visibility</p:attrName>
                                        </p:attrNameLst>
                                      </p:cBhvr>
                                      <p:to>
                                        <p:strVal val="visible"/>
                                      </p:to>
                                    </p:set>
                                    <p:anim calcmode="lin" valueType="num">
                                      <p:cBhvr>
                                        <p:cTn id="51" dur="5000" fill="hold"/>
                                        <p:tgtEl>
                                          <p:spTgt spid="306181"/>
                                        </p:tgtEl>
                                        <p:attrNameLst>
                                          <p:attrName>ppt_w</p:attrName>
                                        </p:attrNameLst>
                                      </p:cBhvr>
                                      <p:tavLst>
                                        <p:tav tm="0" fmla="#ppt_w*sin(2.5*pi*$)">
                                          <p:val>
                                            <p:fltVal val="0"/>
                                          </p:val>
                                        </p:tav>
                                        <p:tav tm="100000">
                                          <p:val>
                                            <p:fltVal val="1"/>
                                          </p:val>
                                        </p:tav>
                                      </p:tavLst>
                                    </p:anim>
                                    <p:anim calcmode="lin" valueType="num">
                                      <p:cBhvr>
                                        <p:cTn id="52" dur="5000" fill="hold"/>
                                        <p:tgtEl>
                                          <p:spTgt spid="306181"/>
                                        </p:tgtEl>
                                        <p:attrNameLst>
                                          <p:attrName>ppt_h</p:attrName>
                                        </p:attrNameLst>
                                      </p:cBhvr>
                                      <p:tavLst>
                                        <p:tav tm="0">
                                          <p:val>
                                            <p:strVal val="#ppt_h"/>
                                          </p:val>
                                        </p:tav>
                                        <p:tav tm="100000">
                                          <p:val>
                                            <p:strVal val="#ppt_h"/>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19" presetClass="entr" presetSubtype="10" fill="hold" grpId="0" nodeType="clickEffect">
                                  <p:stCondLst>
                                    <p:cond delay="0"/>
                                  </p:stCondLst>
                                  <p:childTnLst>
                                    <p:set>
                                      <p:cBhvr>
                                        <p:cTn id="56" dur="1" fill="hold">
                                          <p:stCondLst>
                                            <p:cond delay="0"/>
                                          </p:stCondLst>
                                        </p:cTn>
                                        <p:tgtEl>
                                          <p:spTgt spid="306182"/>
                                        </p:tgtEl>
                                        <p:attrNameLst>
                                          <p:attrName>style.visibility</p:attrName>
                                        </p:attrNameLst>
                                      </p:cBhvr>
                                      <p:to>
                                        <p:strVal val="visible"/>
                                      </p:to>
                                    </p:set>
                                    <p:anim calcmode="lin" valueType="num">
                                      <p:cBhvr>
                                        <p:cTn id="57" dur="5000" fill="hold"/>
                                        <p:tgtEl>
                                          <p:spTgt spid="306182"/>
                                        </p:tgtEl>
                                        <p:attrNameLst>
                                          <p:attrName>ppt_w</p:attrName>
                                        </p:attrNameLst>
                                      </p:cBhvr>
                                      <p:tavLst>
                                        <p:tav tm="0" fmla="#ppt_w*sin(2.5*pi*$)">
                                          <p:val>
                                            <p:fltVal val="0"/>
                                          </p:val>
                                        </p:tav>
                                        <p:tav tm="100000">
                                          <p:val>
                                            <p:fltVal val="1"/>
                                          </p:val>
                                        </p:tav>
                                      </p:tavLst>
                                    </p:anim>
                                    <p:anim calcmode="lin" valueType="num">
                                      <p:cBhvr>
                                        <p:cTn id="58" dur="5000" fill="hold"/>
                                        <p:tgtEl>
                                          <p:spTgt spid="30618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build="p" bldLvl="2" autoUpdateAnimBg="0" advAuto="0"/>
      <p:bldP spid="306180" grpId="0" animBg="1"/>
      <p:bldP spid="306181" grpId="0" animBg="1"/>
      <p:bldP spid="306182" grpId="0" animBg="1"/>
      <p:bldP spid="306183"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de-DE" altLang="de-DE"/>
              <a:t>Analyseverfahren 1b</a:t>
            </a:r>
          </a:p>
        </p:txBody>
      </p:sp>
      <p:sp>
        <p:nvSpPr>
          <p:cNvPr id="307203" name="Rectangle 3"/>
          <p:cNvSpPr>
            <a:spLocks noGrp="1" noChangeArrowheads="1"/>
          </p:cNvSpPr>
          <p:nvPr>
            <p:ph type="body" idx="1"/>
          </p:nvPr>
        </p:nvSpPr>
        <p:spPr>
          <a:xfrm>
            <a:off x="762000" y="1600200"/>
            <a:ext cx="8077200" cy="4495800"/>
          </a:xfrm>
        </p:spPr>
        <p:txBody>
          <a:bodyPr/>
          <a:lstStyle/>
          <a:p>
            <a:pPr marL="2606675" indent="-2606675" defTabSz="1339850">
              <a:buFont typeface="Wingdings 2" pitchFamily="18" charset="2"/>
              <a:buNone/>
            </a:pPr>
            <a:r>
              <a:rPr lang="de-DE" altLang="de-DE" dirty="0">
                <a:cs typeface="Times New Roman" pitchFamily="18" charset="0"/>
              </a:rPr>
              <a:t>Trennungsverfahren 1a. (identische Umgebungen)</a:t>
            </a:r>
          </a:p>
          <a:p>
            <a:pPr marL="2606675" indent="-2606675" algn="just" defTabSz="1339850">
              <a:buFont typeface="Wingdings 2" pitchFamily="18" charset="2"/>
              <a:buNone/>
            </a:pPr>
            <a:r>
              <a:rPr lang="de-DE" altLang="de-DE" dirty="0">
                <a:cs typeface="Times New Roman" pitchFamily="18" charset="0"/>
              </a:rPr>
              <a:t>Für </a:t>
            </a:r>
            <a:r>
              <a:rPr lang="de-DE" altLang="de-DE" dirty="0">
                <a:solidFill>
                  <a:srgbClr val="009999"/>
                </a:solidFill>
                <a:cs typeface="Times New Roman" pitchFamily="18" charset="0"/>
              </a:rPr>
              <a:t>[s]</a:t>
            </a:r>
            <a:r>
              <a:rPr lang="de-DE" altLang="de-DE" dirty="0">
                <a:cs typeface="Times New Roman" pitchFamily="18" charset="0"/>
              </a:rPr>
              <a:t> und </a:t>
            </a:r>
            <a:r>
              <a:rPr lang="de-DE" altLang="de-DE" dirty="0">
                <a:solidFill>
                  <a:srgbClr val="009999"/>
                </a:solidFill>
                <a:cs typeface="Times New Roman" pitchFamily="18" charset="0"/>
              </a:rPr>
              <a:t>[z]:</a:t>
            </a:r>
          </a:p>
          <a:p>
            <a:pPr marL="2606675" indent="-2606675" algn="just" defTabSz="1339850">
              <a:buFont typeface="Wingdings 2" pitchFamily="18" charset="2"/>
              <a:buNone/>
            </a:pPr>
            <a:r>
              <a:rPr lang="de-DE" altLang="de-DE" dirty="0">
                <a:cs typeface="Times New Roman" pitchFamily="18" charset="0"/>
              </a:rPr>
              <a:t>Umgebungen:	identisch</a:t>
            </a:r>
          </a:p>
          <a:p>
            <a:pPr marL="2606675" indent="-2606675" algn="just" defTabSz="1339850">
              <a:buFont typeface="Wingdings 2" pitchFamily="18" charset="2"/>
              <a:buNone/>
            </a:pPr>
            <a:r>
              <a:rPr lang="de-DE" altLang="de-DE" dirty="0">
                <a:cs typeface="Times New Roman" pitchFamily="18" charset="0"/>
              </a:rPr>
              <a:t>Belege: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sama</a:t>
            </a:r>
            <a:r>
              <a:rPr lang="de-DE" altLang="de-DE" dirty="0">
                <a:solidFill>
                  <a:srgbClr val="009999"/>
                </a:solidFill>
                <a:cs typeface="Times New Roman" pitchFamily="18" charset="0"/>
              </a:rPr>
              <a:t>] 'Mann' – [</a:t>
            </a:r>
            <a:r>
              <a:rPr lang="de-DE" altLang="de-DE" dirty="0" err="1">
                <a:solidFill>
                  <a:srgbClr val="009999"/>
                </a:solidFill>
                <a:cs typeface="Times New Roman" pitchFamily="18" charset="0"/>
              </a:rPr>
              <a:t>zama</a:t>
            </a:r>
            <a:r>
              <a:rPr lang="de-DE" altLang="de-DE" dirty="0">
                <a:solidFill>
                  <a:srgbClr val="009999"/>
                </a:solidFill>
                <a:cs typeface="Times New Roman" pitchFamily="18" charset="0"/>
              </a:rPr>
              <a:t>] 'Saat'</a:t>
            </a:r>
          </a:p>
          <a:p>
            <a:pPr marL="2606675" indent="-2606675" defTabSz="1339850">
              <a:buFont typeface="Wingdings 2" pitchFamily="18" charset="2"/>
              <a:buNone/>
            </a:pPr>
            <a:r>
              <a:rPr lang="de-DE" altLang="de-DE" dirty="0">
                <a:cs typeface="Times New Roman" pitchFamily="18" charset="0"/>
              </a:rPr>
              <a:t>Folgerung:	</a:t>
            </a:r>
            <a:r>
              <a:rPr lang="de-DE" altLang="de-DE" dirty="0">
                <a:solidFill>
                  <a:srgbClr val="009999"/>
                </a:solidFill>
                <a:cs typeface="Times New Roman" pitchFamily="18" charset="0"/>
              </a:rPr>
              <a:t>[s]</a:t>
            </a:r>
            <a:r>
              <a:rPr lang="de-DE" altLang="de-DE" dirty="0">
                <a:cs typeface="Times New Roman" pitchFamily="18" charset="0"/>
              </a:rPr>
              <a:t> und </a:t>
            </a:r>
            <a:r>
              <a:rPr lang="de-DE" altLang="de-DE" dirty="0">
                <a:solidFill>
                  <a:srgbClr val="009999"/>
                </a:solidFill>
                <a:cs typeface="Times New Roman" pitchFamily="18" charset="0"/>
              </a:rPr>
              <a:t>[z]</a:t>
            </a:r>
            <a:r>
              <a:rPr lang="de-DE" altLang="de-DE" dirty="0">
                <a:cs typeface="Times New Roman" pitchFamily="18" charset="0"/>
              </a:rPr>
              <a:t> gehören zu verschiedenen Phonemen  </a:t>
            </a:r>
            <a:r>
              <a:rPr lang="de-DE" altLang="de-DE" dirty="0">
                <a:solidFill>
                  <a:srgbClr val="009999"/>
                </a:solidFill>
                <a:cs typeface="Times New Roman" pitchFamily="18" charset="0"/>
              </a:rPr>
              <a:t>/s/ - /z/</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03">
                                            <p:txEl>
                                              <p:pRg st="0" end="0"/>
                                            </p:txEl>
                                          </p:spTgt>
                                        </p:tgtEl>
                                        <p:attrNameLst>
                                          <p:attrName>style.visibility</p:attrName>
                                        </p:attrNameLst>
                                      </p:cBhvr>
                                      <p:to>
                                        <p:strVal val="visible"/>
                                      </p:to>
                                    </p:set>
                                    <p:animEffect transition="in" filter="wipe(left)">
                                      <p:cBhvr>
                                        <p:cTn id="7" dur="500"/>
                                        <p:tgtEl>
                                          <p:spTgt spid="307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03">
                                            <p:txEl>
                                              <p:pRg st="1" end="1"/>
                                            </p:txEl>
                                          </p:spTgt>
                                        </p:tgtEl>
                                        <p:attrNameLst>
                                          <p:attrName>style.visibility</p:attrName>
                                        </p:attrNameLst>
                                      </p:cBhvr>
                                      <p:to>
                                        <p:strVal val="visible"/>
                                      </p:to>
                                    </p:set>
                                    <p:animEffect transition="in" filter="wipe(left)">
                                      <p:cBhvr>
                                        <p:cTn id="12" dur="500"/>
                                        <p:tgtEl>
                                          <p:spTgt spid="307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03">
                                            <p:txEl>
                                              <p:pRg st="2" end="2"/>
                                            </p:txEl>
                                          </p:spTgt>
                                        </p:tgtEl>
                                        <p:attrNameLst>
                                          <p:attrName>style.visibility</p:attrName>
                                        </p:attrNameLst>
                                      </p:cBhvr>
                                      <p:to>
                                        <p:strVal val="visible"/>
                                      </p:to>
                                    </p:set>
                                    <p:animEffect transition="in" filter="wipe(left)">
                                      <p:cBhvr>
                                        <p:cTn id="17" dur="500"/>
                                        <p:tgtEl>
                                          <p:spTgt spid="3072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03">
                                            <p:txEl>
                                              <p:pRg st="3" end="3"/>
                                            </p:txEl>
                                          </p:spTgt>
                                        </p:tgtEl>
                                        <p:attrNameLst>
                                          <p:attrName>style.visibility</p:attrName>
                                        </p:attrNameLst>
                                      </p:cBhvr>
                                      <p:to>
                                        <p:strVal val="visible"/>
                                      </p:to>
                                    </p:set>
                                    <p:animEffect transition="in" filter="wipe(left)">
                                      <p:cBhvr>
                                        <p:cTn id="22" dur="500"/>
                                        <p:tgtEl>
                                          <p:spTgt spid="3072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03">
                                            <p:txEl>
                                              <p:pRg st="4" end="4"/>
                                            </p:txEl>
                                          </p:spTgt>
                                        </p:tgtEl>
                                        <p:attrNameLst>
                                          <p:attrName>style.visibility</p:attrName>
                                        </p:attrNameLst>
                                      </p:cBhvr>
                                      <p:to>
                                        <p:strVal val="visible"/>
                                      </p:to>
                                    </p:set>
                                    <p:animEffect transition="in" filter="wipe(left)">
                                      <p:cBhvr>
                                        <p:cTn id="27" dur="500"/>
                                        <p:tgtEl>
                                          <p:spTgt spid="307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3" grpId="0"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r>
              <a:rPr lang="de-DE" altLang="de-DE"/>
              <a:t>Analyseverfahren 1b: analoge Umgebungen</a:t>
            </a:r>
          </a:p>
        </p:txBody>
      </p:sp>
      <p:sp>
        <p:nvSpPr>
          <p:cNvPr id="308227" name="Rectangle 3"/>
          <p:cNvSpPr>
            <a:spLocks noGrp="1" noChangeArrowheads="1"/>
          </p:cNvSpPr>
          <p:nvPr>
            <p:ph type="body" idx="1"/>
          </p:nvPr>
        </p:nvSpPr>
        <p:spPr>
          <a:xfrm>
            <a:off x="762000" y="1600200"/>
            <a:ext cx="8077200" cy="4495800"/>
          </a:xfrm>
        </p:spPr>
        <p:txBody>
          <a:bodyPr/>
          <a:lstStyle/>
          <a:p>
            <a:pPr marL="457200" indent="-457200" algn="just" defTabSz="1339850">
              <a:lnSpc>
                <a:spcPct val="90000"/>
              </a:lnSpc>
              <a:buClr>
                <a:schemeClr val="tx1"/>
              </a:buClr>
              <a:buFont typeface="Wingdings" pitchFamily="2" charset="2"/>
              <a:buAutoNum type="arabicParenBoth"/>
            </a:pPr>
            <a:r>
              <a:rPr lang="de-DE" altLang="de-DE">
                <a:cs typeface="Times New Roman" pitchFamily="18" charset="0"/>
              </a:rPr>
              <a:t>Stelle fest, von welcher Art der phonetische Unterschied zwischen den Lauten eines verd</a:t>
            </a:r>
            <a:r>
              <a:rPr lang="de-DE" altLang="de-DE">
                <a:latin typeface="Arial"/>
                <a:cs typeface="Times New Roman" pitchFamily="18" charset="0"/>
              </a:rPr>
              <a:t>ä</a:t>
            </a:r>
            <a:r>
              <a:rPr lang="de-DE" altLang="de-DE">
                <a:cs typeface="Times New Roman" pitchFamily="18" charset="0"/>
              </a:rPr>
              <a:t>chtigen Paars ist.</a:t>
            </a:r>
          </a:p>
          <a:p>
            <a:pPr marL="457200" indent="-457200" algn="just" defTabSz="1339850">
              <a:lnSpc>
                <a:spcPct val="90000"/>
              </a:lnSpc>
              <a:buClr>
                <a:schemeClr val="tx1"/>
              </a:buClr>
              <a:buFont typeface="Wingdings" pitchFamily="2" charset="2"/>
              <a:buAutoNum type="arabicParenBoth"/>
            </a:pPr>
            <a:r>
              <a:rPr lang="de-DE" altLang="de-DE">
                <a:cs typeface="Times New Roman" pitchFamily="18" charset="0"/>
              </a:rPr>
              <a:t>W</a:t>
            </a:r>
            <a:r>
              <a:rPr lang="de-DE" altLang="de-DE">
                <a:latin typeface="Arial"/>
                <a:cs typeface="Times New Roman" pitchFamily="18" charset="0"/>
              </a:rPr>
              <a:t>ä</a:t>
            </a:r>
            <a:r>
              <a:rPr lang="de-DE" altLang="de-DE">
                <a:cs typeface="Times New Roman" pitchFamily="18" charset="0"/>
              </a:rPr>
              <a:t>hle Belege mit den </a:t>
            </a:r>
            <a:r>
              <a:rPr lang="de-DE" altLang="de-DE">
                <a:latin typeface="Arial"/>
                <a:cs typeface="Times New Roman" pitchFamily="18" charset="0"/>
              </a:rPr>
              <a:t>ä</a:t>
            </a:r>
            <a:r>
              <a:rPr lang="de-DE" altLang="de-DE">
                <a:cs typeface="Times New Roman" pitchFamily="18" charset="0"/>
              </a:rPr>
              <a:t>hnlichsten Umgebungen aus, in denen die Segmente vorkommen.</a:t>
            </a:r>
          </a:p>
          <a:p>
            <a:pPr marL="457200" indent="-457200" algn="just" defTabSz="1339850">
              <a:lnSpc>
                <a:spcPct val="90000"/>
              </a:lnSpc>
              <a:buClr>
                <a:schemeClr val="tx1"/>
              </a:buClr>
              <a:buFont typeface="Wingdings" pitchFamily="2" charset="2"/>
              <a:buAutoNum type="arabicParenBoth"/>
            </a:pPr>
            <a:r>
              <a:rPr lang="de-DE" altLang="de-DE">
                <a:cs typeface="Times New Roman" pitchFamily="18" charset="0"/>
              </a:rPr>
              <a:t>Stelle fest, von welcher Art die Unterschiede der Umgebungen sind, und zwar</a:t>
            </a:r>
          </a:p>
          <a:p>
            <a:pPr marL="1146175" lvl="1" indent="-479425" algn="just" defTabSz="1339850">
              <a:lnSpc>
                <a:spcPct val="90000"/>
              </a:lnSpc>
              <a:buClr>
                <a:schemeClr val="tx1"/>
              </a:buClr>
              <a:buFont typeface="Wingdings" pitchFamily="2" charset="2"/>
              <a:buAutoNum type="alphaLcParenR"/>
            </a:pPr>
            <a:r>
              <a:rPr lang="de-DE" altLang="de-DE">
                <a:cs typeface="Times New Roman" pitchFamily="18" charset="0"/>
              </a:rPr>
              <a:t>in der unmittelbaren phonetischen Umgebung (Phontypen, die vor oder nach den zu </a:t>
            </a:r>
            <a:r>
              <a:rPr lang="de-DE" altLang="de-DE">
                <a:latin typeface="Arial"/>
                <a:cs typeface="Times New Roman" pitchFamily="18" charset="0"/>
              </a:rPr>
              <a:t>ü</a:t>
            </a:r>
            <a:r>
              <a:rPr lang="de-DE" altLang="de-DE">
                <a:cs typeface="Times New Roman" pitchFamily="18" charset="0"/>
              </a:rPr>
              <a:t>berpr</a:t>
            </a:r>
            <a:r>
              <a:rPr lang="de-DE" altLang="de-DE">
                <a:latin typeface="Arial"/>
                <a:cs typeface="Times New Roman" pitchFamily="18" charset="0"/>
              </a:rPr>
              <a:t>ü</a:t>
            </a:r>
            <a:r>
              <a:rPr lang="de-DE" altLang="de-DE">
                <a:cs typeface="Times New Roman" pitchFamily="18" charset="0"/>
              </a:rPr>
              <a:t>fenden Segmenten stehen), und</a:t>
            </a:r>
          </a:p>
          <a:p>
            <a:pPr marL="1146175" lvl="1" indent="-479425" algn="just" defTabSz="1339850">
              <a:lnSpc>
                <a:spcPct val="90000"/>
              </a:lnSpc>
              <a:buClr>
                <a:schemeClr val="tx1"/>
              </a:buClr>
              <a:buFont typeface="Wingdings" pitchFamily="2" charset="2"/>
              <a:buAutoNum type="alphaLcParenR"/>
            </a:pPr>
            <a:r>
              <a:rPr lang="de-DE" altLang="de-DE">
                <a:cs typeface="Times New Roman" pitchFamily="18" charset="0"/>
              </a:rPr>
              <a:t>in der weiteren phonologischen oder grammatischen Umgebung (Position in der Silbe, </a:t>
            </a:r>
            <a:r>
              <a:rPr lang="de-DE" altLang="de-DE">
                <a:latin typeface="Arial"/>
                <a:cs typeface="Times New Roman" pitchFamily="18" charset="0"/>
              </a:rPr>
              <a:t>Ä</a:t>
            </a:r>
            <a:r>
              <a:rPr lang="de-DE" altLang="de-DE">
                <a:cs typeface="Times New Roman" pitchFamily="18" charset="0"/>
              </a:rPr>
              <a:t>u</a:t>
            </a:r>
            <a:r>
              <a:rPr lang="de-DE" altLang="de-DE">
                <a:latin typeface="Arial"/>
                <a:cs typeface="Times New Roman" pitchFamily="18" charset="0"/>
              </a:rPr>
              <a:t>ß</a:t>
            </a:r>
            <a:r>
              <a:rPr lang="de-DE" altLang="de-DE">
                <a:cs typeface="Times New Roman" pitchFamily="18" charset="0"/>
              </a:rPr>
              <a:t>erung, Akzentgruppe, Wort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animEffect transition="in" filter="wipe(left)">
                                      <p:cBhvr>
                                        <p:cTn id="7" dur="500"/>
                                        <p:tgtEl>
                                          <p:spTgt spid="308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8227">
                                            <p:txEl>
                                              <p:pRg st="1" end="1"/>
                                            </p:txEl>
                                          </p:spTgt>
                                        </p:tgtEl>
                                        <p:attrNameLst>
                                          <p:attrName>style.visibility</p:attrName>
                                        </p:attrNameLst>
                                      </p:cBhvr>
                                      <p:to>
                                        <p:strVal val="visible"/>
                                      </p:to>
                                    </p:set>
                                    <p:animEffect transition="in" filter="wipe(left)">
                                      <p:cBhvr>
                                        <p:cTn id="12" dur="500"/>
                                        <p:tgtEl>
                                          <p:spTgt spid="3082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8227">
                                            <p:txEl>
                                              <p:pRg st="2" end="2"/>
                                            </p:txEl>
                                          </p:spTgt>
                                        </p:tgtEl>
                                        <p:attrNameLst>
                                          <p:attrName>style.visibility</p:attrName>
                                        </p:attrNameLst>
                                      </p:cBhvr>
                                      <p:to>
                                        <p:strVal val="visible"/>
                                      </p:to>
                                    </p:set>
                                    <p:animEffect transition="in" filter="wipe(left)">
                                      <p:cBhvr>
                                        <p:cTn id="17" dur="500"/>
                                        <p:tgtEl>
                                          <p:spTgt spid="3082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8227">
                                            <p:txEl>
                                              <p:pRg st="3" end="3"/>
                                            </p:txEl>
                                          </p:spTgt>
                                        </p:tgtEl>
                                        <p:attrNameLst>
                                          <p:attrName>style.visibility</p:attrName>
                                        </p:attrNameLst>
                                      </p:cBhvr>
                                      <p:to>
                                        <p:strVal val="visible"/>
                                      </p:to>
                                    </p:set>
                                    <p:animEffect transition="in" filter="wipe(left)">
                                      <p:cBhvr>
                                        <p:cTn id="22" dur="500"/>
                                        <p:tgtEl>
                                          <p:spTgt spid="3082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8227">
                                            <p:txEl>
                                              <p:pRg st="4" end="4"/>
                                            </p:txEl>
                                          </p:spTgt>
                                        </p:tgtEl>
                                        <p:attrNameLst>
                                          <p:attrName>style.visibility</p:attrName>
                                        </p:attrNameLst>
                                      </p:cBhvr>
                                      <p:to>
                                        <p:strVal val="visible"/>
                                      </p:to>
                                    </p:set>
                                    <p:animEffect transition="in" filter="wipe(left)">
                                      <p:cBhvr>
                                        <p:cTn id="27" dur="500"/>
                                        <p:tgtEl>
                                          <p:spTgt spid="308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r>
              <a:rPr lang="de-DE" altLang="de-DE"/>
              <a:t>Kriterien</a:t>
            </a:r>
          </a:p>
        </p:txBody>
      </p:sp>
      <p:sp>
        <p:nvSpPr>
          <p:cNvPr id="282627" name="Rectangle 3"/>
          <p:cNvSpPr>
            <a:spLocks noGrp="1" noChangeArrowheads="1"/>
          </p:cNvSpPr>
          <p:nvPr>
            <p:ph type="body" idx="1"/>
          </p:nvPr>
        </p:nvSpPr>
        <p:spPr/>
        <p:txBody>
          <a:bodyPr/>
          <a:lstStyle/>
          <a:p>
            <a:pPr algn="just"/>
            <a:r>
              <a:rPr lang="de-DE" altLang="de-DE">
                <a:cs typeface="Times New Roman" pitchFamily="18" charset="0"/>
              </a:rPr>
              <a:t>phonetische Ähnlichkeit</a:t>
            </a:r>
          </a:p>
          <a:p>
            <a:pPr algn="just"/>
            <a:r>
              <a:rPr lang="de-DE" altLang="de-DE">
                <a:cs typeface="Times New Roman" pitchFamily="18" charset="0"/>
              </a:rPr>
              <a:t>nicht-kontrastive Distribution</a:t>
            </a:r>
          </a:p>
          <a:p>
            <a:pPr lvl="1" algn="just"/>
            <a:r>
              <a:rPr lang="de-DE" altLang="de-DE">
                <a:cs typeface="Times New Roman" pitchFamily="18" charset="0"/>
              </a:rPr>
              <a:t>freie Variation (fakultative Varianten)</a:t>
            </a:r>
          </a:p>
          <a:p>
            <a:pPr lvl="1" algn="just"/>
            <a:r>
              <a:rPr lang="de-DE" altLang="de-DE">
                <a:cs typeface="Times New Roman" pitchFamily="18" charset="0"/>
              </a:rPr>
              <a:t>komplementäre Verteilung (kombinatorische Varianten)</a:t>
            </a:r>
          </a:p>
          <a:p>
            <a:endParaRPr lang="de-DE" alt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animEffect transition="in" filter="wipe(left)">
                                      <p:cBhvr>
                                        <p:cTn id="7" dur="500"/>
                                        <p:tgtEl>
                                          <p:spTgt spid="282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2627">
                                            <p:txEl>
                                              <p:pRg st="1" end="1"/>
                                            </p:txEl>
                                          </p:spTgt>
                                        </p:tgtEl>
                                        <p:attrNameLst>
                                          <p:attrName>style.visibility</p:attrName>
                                        </p:attrNameLst>
                                      </p:cBhvr>
                                      <p:to>
                                        <p:strVal val="visible"/>
                                      </p:to>
                                    </p:set>
                                    <p:animEffect transition="in" filter="wipe(left)">
                                      <p:cBhvr>
                                        <p:cTn id="12" dur="500"/>
                                        <p:tgtEl>
                                          <p:spTgt spid="282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2627">
                                            <p:txEl>
                                              <p:pRg st="2" end="2"/>
                                            </p:txEl>
                                          </p:spTgt>
                                        </p:tgtEl>
                                        <p:attrNameLst>
                                          <p:attrName>style.visibility</p:attrName>
                                        </p:attrNameLst>
                                      </p:cBhvr>
                                      <p:to>
                                        <p:strVal val="visible"/>
                                      </p:to>
                                    </p:set>
                                    <p:animEffect transition="in" filter="wipe(left)">
                                      <p:cBhvr>
                                        <p:cTn id="17" dur="500"/>
                                        <p:tgtEl>
                                          <p:spTgt spid="282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2627">
                                            <p:txEl>
                                              <p:pRg st="3" end="3"/>
                                            </p:txEl>
                                          </p:spTgt>
                                        </p:tgtEl>
                                        <p:attrNameLst>
                                          <p:attrName>style.visibility</p:attrName>
                                        </p:attrNameLst>
                                      </p:cBhvr>
                                      <p:to>
                                        <p:strVal val="visible"/>
                                      </p:to>
                                    </p:set>
                                    <p:animEffect transition="in" filter="wipe(left)">
                                      <p:cBhvr>
                                        <p:cTn id="22" dur="500"/>
                                        <p:tgtEl>
                                          <p:spTgt spid="282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r>
              <a:rPr lang="de-DE" altLang="de-DE"/>
              <a:t>Analyseverfahren 1b: analoge Umgebungen</a:t>
            </a:r>
          </a:p>
        </p:txBody>
      </p:sp>
      <p:sp>
        <p:nvSpPr>
          <p:cNvPr id="309251" name="Rectangle 3"/>
          <p:cNvSpPr>
            <a:spLocks noGrp="1" noChangeArrowheads="1"/>
          </p:cNvSpPr>
          <p:nvPr>
            <p:ph type="body" idx="1"/>
          </p:nvPr>
        </p:nvSpPr>
        <p:spPr>
          <a:xfrm>
            <a:off x="762000" y="1600200"/>
            <a:ext cx="8077200" cy="4495800"/>
          </a:xfrm>
        </p:spPr>
        <p:txBody>
          <a:bodyPr/>
          <a:lstStyle/>
          <a:p>
            <a:pPr marL="533400" indent="-533400" algn="just" defTabSz="1339850">
              <a:buClr>
                <a:schemeClr val="tx1"/>
              </a:buClr>
              <a:buFont typeface="Wingdings" pitchFamily="2" charset="2"/>
              <a:buAutoNum type="arabicParenBoth" startAt="4"/>
            </a:pPr>
            <a:r>
              <a:rPr lang="de-DE" altLang="de-DE">
                <a:cs typeface="Times New Roman" pitchFamily="18" charset="0"/>
              </a:rPr>
              <a:t>W</a:t>
            </a:r>
            <a:r>
              <a:rPr lang="de-DE" altLang="de-DE">
                <a:latin typeface="Arial"/>
                <a:cs typeface="Times New Roman" pitchFamily="18" charset="0"/>
              </a:rPr>
              <a:t>ä</a:t>
            </a:r>
            <a:r>
              <a:rPr lang="de-DE" altLang="de-DE">
                <a:cs typeface="Times New Roman" pitchFamily="18" charset="0"/>
              </a:rPr>
              <a:t>hle die plausibelste Hypothese, durch die der Unterschied zwischen den untersuchten Segmenten auf den Einfluss der Umgebungen zur</a:t>
            </a:r>
            <a:r>
              <a:rPr lang="de-DE" altLang="de-DE">
                <a:latin typeface="Arial"/>
                <a:cs typeface="Times New Roman" pitchFamily="18" charset="0"/>
              </a:rPr>
              <a:t>ü</a:t>
            </a:r>
            <a:r>
              <a:rPr lang="de-DE" altLang="de-DE">
                <a:cs typeface="Times New Roman" pitchFamily="18" charset="0"/>
              </a:rPr>
              <a:t>ckgef</a:t>
            </a:r>
            <a:r>
              <a:rPr lang="de-DE" altLang="de-DE">
                <a:latin typeface="Arial"/>
                <a:cs typeface="Times New Roman" pitchFamily="18" charset="0"/>
              </a:rPr>
              <a:t>ü</a:t>
            </a:r>
            <a:r>
              <a:rPr lang="de-DE" altLang="de-DE">
                <a:cs typeface="Times New Roman" pitchFamily="18" charset="0"/>
              </a:rPr>
              <a:t>hrt werden kann</a:t>
            </a:r>
          </a:p>
          <a:p>
            <a:pPr marL="533400" indent="-533400" algn="just" defTabSz="1339850">
              <a:buClr>
                <a:schemeClr val="tx1"/>
              </a:buClr>
              <a:buFont typeface="Wingdings" pitchFamily="2" charset="2"/>
              <a:buAutoNum type="arabicParenBoth" startAt="4"/>
            </a:pPr>
            <a:r>
              <a:rPr lang="de-DE" altLang="de-DE">
                <a:cs typeface="Times New Roman" pitchFamily="18" charset="0"/>
              </a:rPr>
              <a:t>Versuche die Hypothese durch Gegenbeispiele zu widerlegen. Wenn die Hypothese </a:t>
            </a:r>
            <a:r>
              <a:rPr lang="de-DE" altLang="de-DE">
                <a:latin typeface="Arial"/>
                <a:cs typeface="Times New Roman" pitchFamily="18" charset="0"/>
              </a:rPr>
              <a:t>ü</a:t>
            </a:r>
            <a:r>
              <a:rPr lang="de-DE" altLang="de-DE">
                <a:cs typeface="Times New Roman" pitchFamily="18" charset="0"/>
              </a:rPr>
              <a:t>berzeugend zur</a:t>
            </a:r>
            <a:r>
              <a:rPr lang="de-DE" altLang="de-DE">
                <a:latin typeface="Arial"/>
                <a:cs typeface="Times New Roman" pitchFamily="18" charset="0"/>
              </a:rPr>
              <a:t>ü</a:t>
            </a:r>
            <a:r>
              <a:rPr lang="de-DE" altLang="de-DE">
                <a:cs typeface="Times New Roman" pitchFamily="18" charset="0"/>
              </a:rPr>
              <a:t>ckgewiesen werden kann, kontrastieren die Laute in analoger Umgebung. Es kann daher geschlossen werden, dass sie phonematisch verschieden sind.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9251">
                                            <p:txEl>
                                              <p:pRg st="0" end="0"/>
                                            </p:txEl>
                                          </p:spTgt>
                                        </p:tgtEl>
                                        <p:attrNameLst>
                                          <p:attrName>style.visibility</p:attrName>
                                        </p:attrNameLst>
                                      </p:cBhvr>
                                      <p:to>
                                        <p:strVal val="visible"/>
                                      </p:to>
                                    </p:set>
                                    <p:animEffect transition="in" filter="wipe(left)">
                                      <p:cBhvr>
                                        <p:cTn id="7" dur="500"/>
                                        <p:tgtEl>
                                          <p:spTgt spid="309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9251">
                                            <p:txEl>
                                              <p:pRg st="1" end="1"/>
                                            </p:txEl>
                                          </p:spTgt>
                                        </p:tgtEl>
                                        <p:attrNameLst>
                                          <p:attrName>style.visibility</p:attrName>
                                        </p:attrNameLst>
                                      </p:cBhvr>
                                      <p:to>
                                        <p:strVal val="visible"/>
                                      </p:to>
                                    </p:set>
                                    <p:animEffect transition="in" filter="wipe(left)">
                                      <p:cBhvr>
                                        <p:cTn id="12" dur="500"/>
                                        <p:tgtEl>
                                          <p:spTgt spid="309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1"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r>
              <a:rPr lang="de-DE" altLang="de-DE"/>
              <a:t>Analyseverfahren 1b: analoge Umgebungen</a:t>
            </a:r>
          </a:p>
        </p:txBody>
      </p:sp>
      <p:sp>
        <p:nvSpPr>
          <p:cNvPr id="310275" name="Rectangle 3"/>
          <p:cNvSpPr>
            <a:spLocks noGrp="1" noChangeArrowheads="1"/>
          </p:cNvSpPr>
          <p:nvPr>
            <p:ph type="body" idx="1"/>
          </p:nvPr>
        </p:nvSpPr>
        <p:spPr>
          <a:xfrm>
            <a:off x="762000" y="1600200"/>
            <a:ext cx="8077200" cy="4495800"/>
          </a:xfrm>
        </p:spPr>
        <p:txBody>
          <a:bodyPr/>
          <a:lstStyle/>
          <a:p>
            <a:pPr marL="533400" indent="-533400" algn="just" defTabSz="1339850">
              <a:buClr>
                <a:schemeClr val="tx1"/>
              </a:buClr>
              <a:buFont typeface="Wingdings" pitchFamily="2" charset="2"/>
              <a:buAutoNum type="arabicParenBoth" startAt="6"/>
            </a:pPr>
            <a:r>
              <a:rPr lang="de-DE" altLang="de-DE">
                <a:cs typeface="Times New Roman" pitchFamily="18" charset="0"/>
              </a:rPr>
              <a:t>Wenn die Hypothese nach sorgf</a:t>
            </a:r>
            <a:r>
              <a:rPr lang="de-DE" altLang="de-DE">
                <a:latin typeface="Arial"/>
                <a:cs typeface="Times New Roman" pitchFamily="18" charset="0"/>
              </a:rPr>
              <a:t>ä</a:t>
            </a:r>
            <a:r>
              <a:rPr lang="de-DE" altLang="de-DE">
                <a:cs typeface="Times New Roman" pitchFamily="18" charset="0"/>
              </a:rPr>
              <a:t>ltiger </a:t>
            </a:r>
            <a:r>
              <a:rPr lang="de-DE" altLang="de-DE">
                <a:latin typeface="Arial"/>
                <a:cs typeface="Times New Roman" pitchFamily="18" charset="0"/>
              </a:rPr>
              <a:t>Ü</a:t>
            </a:r>
            <a:r>
              <a:rPr lang="de-DE" altLang="de-DE">
                <a:cs typeface="Times New Roman" pitchFamily="18" charset="0"/>
              </a:rPr>
              <a:t>berpr</a:t>
            </a:r>
            <a:r>
              <a:rPr lang="de-DE" altLang="de-DE">
                <a:latin typeface="Arial"/>
                <a:cs typeface="Times New Roman" pitchFamily="18" charset="0"/>
              </a:rPr>
              <a:t>ü</a:t>
            </a:r>
            <a:r>
              <a:rPr lang="de-DE" altLang="de-DE">
                <a:cs typeface="Times New Roman" pitchFamily="18" charset="0"/>
              </a:rPr>
              <a:t>fung aller Beispiele nicht widerlegt werden kann, ist das analytische Verfahren 2 (Trennung) anzuwenden.</a:t>
            </a:r>
          </a:p>
          <a:p>
            <a:pPr marL="533400" indent="-533400" algn="just" defTabSz="1339850">
              <a:buClr>
                <a:schemeClr val="tx1"/>
              </a:buClr>
              <a:buFont typeface="Wingdings" pitchFamily="2" charset="2"/>
              <a:buAutoNum type="arabicParenBoth" startAt="6"/>
            </a:pPr>
            <a:r>
              <a:rPr lang="de-DE" altLang="de-DE">
                <a:cs typeface="Times New Roman" pitchFamily="18" charset="0"/>
              </a:rPr>
              <a:t>Wenn von vornherein keine vern</a:t>
            </a:r>
            <a:r>
              <a:rPr lang="de-DE" altLang="de-DE">
                <a:latin typeface="Arial"/>
                <a:cs typeface="Times New Roman" pitchFamily="18" charset="0"/>
              </a:rPr>
              <a:t>ü</a:t>
            </a:r>
            <a:r>
              <a:rPr lang="de-DE" altLang="de-DE">
                <a:cs typeface="Times New Roman" pitchFamily="18" charset="0"/>
              </a:rPr>
              <a:t>nftige Hypothese f</a:t>
            </a:r>
            <a:r>
              <a:rPr lang="de-DE" altLang="de-DE">
                <a:latin typeface="Arial"/>
                <a:cs typeface="Times New Roman" pitchFamily="18" charset="0"/>
              </a:rPr>
              <a:t>ü</a:t>
            </a:r>
            <a:r>
              <a:rPr lang="de-DE" altLang="de-DE">
                <a:cs typeface="Times New Roman" pitchFamily="18" charset="0"/>
              </a:rPr>
              <a:t>r den Unterschied gefunden werden konnte, befinden sich die Laute in analoger Stellung.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animEffect transition="in" filter="wipe(left)">
                                      <p:cBhvr>
                                        <p:cTn id="7" dur="500"/>
                                        <p:tgtEl>
                                          <p:spTgt spid="310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0275">
                                            <p:txEl>
                                              <p:pRg st="1" end="1"/>
                                            </p:txEl>
                                          </p:spTgt>
                                        </p:tgtEl>
                                        <p:attrNameLst>
                                          <p:attrName>style.visibility</p:attrName>
                                        </p:attrNameLst>
                                      </p:cBhvr>
                                      <p:to>
                                        <p:strVal val="visible"/>
                                      </p:to>
                                    </p:set>
                                    <p:animEffect transition="in" filter="wipe(left)">
                                      <p:cBhvr>
                                        <p:cTn id="12" dur="500"/>
                                        <p:tgtEl>
                                          <p:spTgt spid="310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build="p" bldLvl="2"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r>
              <a:rPr lang="de-DE" altLang="de-DE"/>
              <a:t>Analyseverfahren 1b: analoge Umgebungen</a:t>
            </a:r>
          </a:p>
        </p:txBody>
      </p:sp>
      <p:sp>
        <p:nvSpPr>
          <p:cNvPr id="311299" name="Rectangle 3"/>
          <p:cNvSpPr>
            <a:spLocks noGrp="1" noChangeArrowheads="1"/>
          </p:cNvSpPr>
          <p:nvPr>
            <p:ph type="body" idx="1"/>
          </p:nvPr>
        </p:nvSpPr>
        <p:spPr>
          <a:xfrm>
            <a:off x="762000" y="1600200"/>
            <a:ext cx="8077200" cy="4495800"/>
          </a:xfrm>
        </p:spPr>
        <p:txBody>
          <a:bodyPr/>
          <a:lstStyle/>
          <a:p>
            <a:pPr marL="0" indent="0" defTabSz="1339850">
              <a:buClr>
                <a:schemeClr val="tx1"/>
              </a:buClr>
              <a:buFont typeface="Wingdings 2" pitchFamily="18" charset="2"/>
              <a:buNone/>
            </a:pPr>
            <a:r>
              <a:rPr lang="de-DE" altLang="de-DE" dirty="0">
                <a:cs typeface="Times New Roman" pitchFamily="18" charset="0"/>
              </a:rPr>
              <a:t>Für </a:t>
            </a:r>
            <a:r>
              <a:rPr lang="de-DE" altLang="de-DE" dirty="0">
                <a:solidFill>
                  <a:srgbClr val="009999"/>
                </a:solidFill>
                <a:cs typeface="Times New Roman" pitchFamily="18" charset="0"/>
              </a:rPr>
              <a:t>[e]</a:t>
            </a:r>
            <a:r>
              <a:rPr lang="de-DE" altLang="de-DE" dirty="0">
                <a:cs typeface="Times New Roman" pitchFamily="18" charset="0"/>
              </a:rPr>
              <a:t> und </a:t>
            </a:r>
            <a:r>
              <a:rPr lang="de-DE" altLang="de-DE" dirty="0" smtClean="0">
                <a:solidFill>
                  <a:srgbClr val="009999"/>
                </a:solidFill>
                <a:cs typeface="Times New Roman" pitchFamily="18" charset="0"/>
              </a:rPr>
              <a:t>[ɛ]</a:t>
            </a:r>
            <a:r>
              <a:rPr lang="de-DE" altLang="de-DE" dirty="0" smtClean="0">
                <a:cs typeface="Times New Roman" pitchFamily="18" charset="0"/>
              </a:rPr>
              <a:t>:</a:t>
            </a:r>
            <a:endParaRPr lang="de-DE" altLang="de-DE" dirty="0">
              <a:cs typeface="Times New Roman" pitchFamily="18" charset="0"/>
            </a:endParaRPr>
          </a:p>
          <a:p>
            <a:pPr marL="0" indent="0" defTabSz="1339850">
              <a:buClr>
                <a:schemeClr val="tx1"/>
              </a:buClr>
              <a:buFont typeface="Wingdings 2" pitchFamily="18" charset="2"/>
              <a:buNone/>
            </a:pPr>
            <a:r>
              <a:rPr lang="de-DE" altLang="de-DE" dirty="0">
                <a:cs typeface="Times New Roman" pitchFamily="18" charset="0"/>
              </a:rPr>
              <a:t>Phonetischer Unterschied: </a:t>
            </a:r>
            <a:r>
              <a:rPr lang="de-DE" altLang="de-DE" dirty="0">
                <a:solidFill>
                  <a:srgbClr val="009999"/>
                </a:solidFill>
                <a:cs typeface="Times New Roman" pitchFamily="18" charset="0"/>
              </a:rPr>
              <a:t>[e]</a:t>
            </a:r>
            <a:r>
              <a:rPr lang="de-DE" altLang="de-DE" dirty="0">
                <a:cs typeface="Times New Roman" pitchFamily="18" charset="0"/>
              </a:rPr>
              <a:t> ist höher als </a:t>
            </a:r>
            <a:r>
              <a:rPr lang="de-DE" altLang="de-DE" dirty="0" smtClean="0">
                <a:solidFill>
                  <a:srgbClr val="009999"/>
                </a:solidFill>
                <a:cs typeface="Times New Roman" pitchFamily="18" charset="0"/>
              </a:rPr>
              <a:t>[ɛ]</a:t>
            </a:r>
            <a:endParaRPr lang="de-DE" altLang="de-DE" dirty="0">
              <a:solidFill>
                <a:srgbClr val="009999"/>
              </a:solidFill>
              <a:cs typeface="Times New Roman" pitchFamily="18" charset="0"/>
            </a:endParaRPr>
          </a:p>
          <a:p>
            <a:pPr marL="0" indent="0" defTabSz="1339850">
              <a:buClr>
                <a:schemeClr val="tx1"/>
              </a:buClr>
              <a:buFont typeface="Wingdings 2" pitchFamily="18" charset="2"/>
              <a:buNone/>
            </a:pPr>
            <a:r>
              <a:rPr lang="de-DE" altLang="de-DE" dirty="0">
                <a:cs typeface="Times New Roman" pitchFamily="18" charset="0"/>
              </a:rPr>
              <a:t>Ähnlichste Umgebung:</a:t>
            </a:r>
          </a:p>
          <a:p>
            <a:pPr marL="0" indent="0" defTabSz="1339850">
              <a:buClr>
                <a:schemeClr val="tx1"/>
              </a:buClr>
              <a:buFont typeface="Wingdings 2" pitchFamily="18" charset="2"/>
              <a:buNone/>
            </a:pPr>
            <a:r>
              <a:rPr lang="de-DE" altLang="de-DE" dirty="0">
                <a:cs typeface="Times New Roman" pitchFamily="18" charset="0"/>
              </a:rPr>
              <a:t>	</a:t>
            </a:r>
            <a:r>
              <a:rPr lang="de-DE" altLang="de-DE" dirty="0" smtClean="0">
                <a:solidFill>
                  <a:srgbClr val="009999"/>
                </a:solidFill>
                <a:cs typeface="Times New Roman" pitchFamily="18" charset="0"/>
              </a:rPr>
              <a:t>[</a:t>
            </a:r>
            <a:r>
              <a:rPr lang="de-DE" altLang="de-DE" dirty="0" err="1" smtClean="0">
                <a:solidFill>
                  <a:srgbClr val="009999"/>
                </a:solidFill>
                <a:cs typeface="Times New Roman" pitchFamily="18" charset="0"/>
              </a:rPr>
              <a:t>ɛqa</a:t>
            </a:r>
            <a:r>
              <a:rPr lang="de-DE" altLang="de-DE" dirty="0">
                <a:solidFill>
                  <a:srgbClr val="009999"/>
                </a:solidFill>
                <a:cs typeface="Times New Roman" pitchFamily="18" charset="0"/>
              </a:rPr>
              <a:t>]</a:t>
            </a:r>
            <a:r>
              <a:rPr lang="de-DE" altLang="de-DE" dirty="0">
                <a:cs typeface="Times New Roman" pitchFamily="18" charset="0"/>
              </a:rPr>
              <a:t> 'Stamm' vs.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eqe</a:t>
            </a:r>
            <a:r>
              <a:rPr lang="de-DE" altLang="de-DE" dirty="0">
                <a:solidFill>
                  <a:srgbClr val="009999"/>
                </a:solidFill>
                <a:cs typeface="Times New Roman" pitchFamily="18" charset="0"/>
              </a:rPr>
              <a:t>]</a:t>
            </a:r>
            <a:r>
              <a:rPr lang="de-DE" altLang="de-DE" dirty="0">
                <a:cs typeface="Times New Roman" pitchFamily="18" charset="0"/>
              </a:rPr>
              <a:t> 'Saft'</a:t>
            </a:r>
          </a:p>
          <a:p>
            <a:pPr marL="0" indent="0" defTabSz="1339850">
              <a:buClr>
                <a:schemeClr val="tx1"/>
              </a:buClr>
              <a:buFont typeface="Wingdings 2" pitchFamily="18" charset="2"/>
              <a:buNone/>
            </a:pPr>
            <a:r>
              <a:rPr lang="de-DE" altLang="de-DE" dirty="0">
                <a:cs typeface="Times New Roman" pitchFamily="18" charset="0"/>
              </a:rPr>
              <a:t>Umgebungsunterschied:</a:t>
            </a:r>
          </a:p>
          <a:p>
            <a:pPr marL="0" indent="0" defTabSz="1339850">
              <a:buClr>
                <a:schemeClr val="tx1"/>
              </a:buClr>
              <a:buFont typeface="Wingdings 2" pitchFamily="18" charset="2"/>
              <a:buNone/>
            </a:pPr>
            <a:r>
              <a:rPr lang="de-DE" altLang="de-DE" dirty="0">
                <a:cs typeface="Times New Roman" pitchFamily="18" charset="0"/>
              </a:rPr>
              <a:t>nichtbenachbartes </a:t>
            </a:r>
            <a:r>
              <a:rPr lang="de-DE" altLang="de-DE" dirty="0">
                <a:solidFill>
                  <a:srgbClr val="009999"/>
                </a:solidFill>
                <a:cs typeface="Times New Roman" pitchFamily="18" charset="0"/>
              </a:rPr>
              <a:t>[a]</a:t>
            </a:r>
            <a:r>
              <a:rPr lang="de-DE" altLang="de-DE" dirty="0">
                <a:cs typeface="Times New Roman" pitchFamily="18" charset="0"/>
              </a:rPr>
              <a:t> nach </a:t>
            </a:r>
            <a:r>
              <a:rPr lang="de-DE" altLang="de-DE" dirty="0" smtClean="0">
                <a:solidFill>
                  <a:srgbClr val="009999"/>
                </a:solidFill>
                <a:cs typeface="Times New Roman" pitchFamily="18" charset="0"/>
              </a:rPr>
              <a:t>[ɛ]</a:t>
            </a:r>
            <a:r>
              <a:rPr lang="de-DE" altLang="de-DE" dirty="0" smtClean="0">
                <a:cs typeface="Times New Roman" pitchFamily="18" charset="0"/>
              </a:rPr>
              <a:t> (</a:t>
            </a:r>
            <a:r>
              <a:rPr lang="de-DE" altLang="de-DE" dirty="0" smtClean="0">
                <a:solidFill>
                  <a:srgbClr val="009999"/>
                </a:solidFill>
                <a:cs typeface="Times New Roman" pitchFamily="18" charset="0"/>
              </a:rPr>
              <a:t>[</a:t>
            </a:r>
            <a:r>
              <a:rPr lang="de-DE" altLang="de-DE" dirty="0" err="1" smtClean="0">
                <a:solidFill>
                  <a:srgbClr val="009999"/>
                </a:solidFill>
                <a:cs typeface="Times New Roman" pitchFamily="18" charset="0"/>
              </a:rPr>
              <a:t>ɛqa</a:t>
            </a:r>
            <a:r>
              <a:rPr lang="de-DE" altLang="de-DE" dirty="0">
                <a:solidFill>
                  <a:srgbClr val="009999"/>
                </a:solidFill>
                <a:cs typeface="Times New Roman" pitchFamily="18" charset="0"/>
              </a:rPr>
              <a:t>]</a:t>
            </a:r>
            <a:r>
              <a:rPr lang="de-DE" altLang="de-DE" dirty="0">
                <a:cs typeface="Times New Roman" pitchFamily="18" charset="0"/>
              </a:rPr>
              <a:t>)</a:t>
            </a:r>
          </a:p>
          <a:p>
            <a:pPr marL="0" indent="0" defTabSz="1339850">
              <a:buClr>
                <a:schemeClr val="tx1"/>
              </a:buClr>
              <a:buFont typeface="Wingdings 2" pitchFamily="18" charset="2"/>
              <a:buNone/>
            </a:pPr>
            <a:r>
              <a:rPr lang="de-DE" altLang="de-DE" dirty="0">
                <a:cs typeface="Times New Roman" pitchFamily="18" charset="0"/>
              </a:rPr>
              <a:t>nichtbenachbartes </a:t>
            </a:r>
            <a:r>
              <a:rPr lang="de-DE" altLang="de-DE" dirty="0">
                <a:solidFill>
                  <a:srgbClr val="009999"/>
                </a:solidFill>
                <a:cs typeface="Times New Roman" pitchFamily="18" charset="0"/>
              </a:rPr>
              <a:t>[e]</a:t>
            </a:r>
            <a:r>
              <a:rPr lang="de-DE" altLang="de-DE" dirty="0">
                <a:cs typeface="Times New Roman" pitchFamily="18" charset="0"/>
              </a:rPr>
              <a:t> nach </a:t>
            </a:r>
            <a:r>
              <a:rPr lang="de-DE" altLang="de-DE" dirty="0">
                <a:solidFill>
                  <a:srgbClr val="009999"/>
                </a:solidFill>
                <a:cs typeface="Times New Roman" pitchFamily="18" charset="0"/>
              </a:rPr>
              <a:t>[e]</a:t>
            </a:r>
            <a:r>
              <a:rPr lang="de-DE" altLang="de-DE" dirty="0">
                <a:cs typeface="Times New Roman" pitchFamily="18" charset="0"/>
              </a:rPr>
              <a:t>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eqe</a:t>
            </a:r>
            <a:r>
              <a:rPr lang="de-DE" altLang="de-DE" dirty="0">
                <a:solidFill>
                  <a:srgbClr val="009999"/>
                </a:solidFill>
                <a:cs typeface="Times New Roman" pitchFamily="18" charset="0"/>
              </a:rPr>
              <a:t>]</a:t>
            </a:r>
            <a:r>
              <a:rPr lang="de-DE" altLang="de-DE" dirty="0">
                <a:cs typeface="Times New Roman" pitchFamily="18" charset="0"/>
              </a:rPr>
              <a:t>)</a:t>
            </a:r>
          </a:p>
          <a:p>
            <a:pPr marL="0" indent="0" defTabSz="1339850">
              <a:buClr>
                <a:schemeClr val="tx1"/>
              </a:buClr>
              <a:buFont typeface="Wingdings 2" pitchFamily="18" charset="2"/>
              <a:buNone/>
            </a:pPr>
            <a:r>
              <a:rPr lang="de-DE" altLang="de-DE" dirty="0">
                <a:cs typeface="Times New Roman" pitchFamily="18" charset="0"/>
              </a:rPr>
              <a:t>Hypothese: Der Laut </a:t>
            </a:r>
            <a:r>
              <a:rPr lang="de-DE" altLang="de-DE" dirty="0" smtClean="0">
                <a:solidFill>
                  <a:srgbClr val="009999"/>
                </a:solidFill>
                <a:cs typeface="Times New Roman" pitchFamily="18" charset="0"/>
              </a:rPr>
              <a:t>[ɛ]</a:t>
            </a:r>
            <a:r>
              <a:rPr lang="de-DE" altLang="de-DE" dirty="0" smtClean="0">
                <a:cs typeface="Times New Roman" pitchFamily="18" charset="0"/>
              </a:rPr>
              <a:t> </a:t>
            </a:r>
            <a:r>
              <a:rPr lang="de-DE" altLang="de-DE" dirty="0">
                <a:cs typeface="Times New Roman" pitchFamily="18" charset="0"/>
              </a:rPr>
              <a:t>steht nur, wenn darauf nicht-benachbartes </a:t>
            </a:r>
            <a:r>
              <a:rPr lang="de-DE" altLang="de-DE" dirty="0">
                <a:solidFill>
                  <a:srgbClr val="009999"/>
                </a:solidFill>
                <a:cs typeface="Times New Roman" pitchFamily="18" charset="0"/>
              </a:rPr>
              <a:t>[a]</a:t>
            </a:r>
            <a:r>
              <a:rPr lang="de-DE" altLang="de-DE" dirty="0">
                <a:cs typeface="Times New Roman" pitchFamily="18" charset="0"/>
              </a:rPr>
              <a:t> folgt und </a:t>
            </a:r>
            <a:r>
              <a:rPr lang="de-DE" altLang="de-DE" dirty="0">
                <a:solidFill>
                  <a:srgbClr val="009999"/>
                </a:solidFill>
                <a:cs typeface="Times New Roman" pitchFamily="18" charset="0"/>
              </a:rPr>
              <a:t>[e]</a:t>
            </a:r>
            <a:r>
              <a:rPr lang="de-DE" altLang="de-DE" dirty="0">
                <a:cs typeface="Times New Roman" pitchFamily="18" charset="0"/>
              </a:rPr>
              <a:t> zu </a:t>
            </a:r>
            <a:r>
              <a:rPr lang="de-DE" altLang="de-DE" dirty="0" smtClean="0">
                <a:solidFill>
                  <a:srgbClr val="009999"/>
                </a:solidFill>
                <a:cs typeface="Times New Roman" pitchFamily="18" charset="0"/>
              </a:rPr>
              <a:t>[ɛ]</a:t>
            </a:r>
            <a:r>
              <a:rPr lang="de-DE" altLang="de-DE" dirty="0" smtClean="0">
                <a:cs typeface="Times New Roman" pitchFamily="18" charset="0"/>
              </a:rPr>
              <a:t> </a:t>
            </a:r>
            <a:r>
              <a:rPr lang="de-DE" altLang="de-DE" dirty="0">
                <a:cs typeface="Times New Roman" pitchFamily="18" charset="0"/>
              </a:rPr>
              <a:t>senkt; der Laut  </a:t>
            </a:r>
            <a:r>
              <a:rPr lang="de-DE" altLang="de-DE" dirty="0">
                <a:solidFill>
                  <a:srgbClr val="009999"/>
                </a:solidFill>
                <a:cs typeface="Times New Roman" pitchFamily="18" charset="0"/>
              </a:rPr>
              <a:t>[e]</a:t>
            </a:r>
            <a:r>
              <a:rPr lang="de-DE" altLang="de-DE" dirty="0">
                <a:cs typeface="Times New Roman" pitchFamily="18" charset="0"/>
              </a:rPr>
              <a:t> kommt in dieser Umgebung niemals vor.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1299">
                                            <p:txEl>
                                              <p:pRg st="0" end="0"/>
                                            </p:txEl>
                                          </p:spTgt>
                                        </p:tgtEl>
                                        <p:attrNameLst>
                                          <p:attrName>style.visibility</p:attrName>
                                        </p:attrNameLst>
                                      </p:cBhvr>
                                      <p:to>
                                        <p:strVal val="visible"/>
                                      </p:to>
                                    </p:set>
                                    <p:animEffect transition="in" filter="wipe(left)">
                                      <p:cBhvr>
                                        <p:cTn id="7" dur="500"/>
                                        <p:tgtEl>
                                          <p:spTgt spid="311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1299">
                                            <p:txEl>
                                              <p:pRg st="1" end="1"/>
                                            </p:txEl>
                                          </p:spTgt>
                                        </p:tgtEl>
                                        <p:attrNameLst>
                                          <p:attrName>style.visibility</p:attrName>
                                        </p:attrNameLst>
                                      </p:cBhvr>
                                      <p:to>
                                        <p:strVal val="visible"/>
                                      </p:to>
                                    </p:set>
                                    <p:animEffect transition="in" filter="wipe(left)">
                                      <p:cBhvr>
                                        <p:cTn id="12" dur="500"/>
                                        <p:tgtEl>
                                          <p:spTgt spid="311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1299">
                                            <p:txEl>
                                              <p:pRg st="2" end="2"/>
                                            </p:txEl>
                                          </p:spTgt>
                                        </p:tgtEl>
                                        <p:attrNameLst>
                                          <p:attrName>style.visibility</p:attrName>
                                        </p:attrNameLst>
                                      </p:cBhvr>
                                      <p:to>
                                        <p:strVal val="visible"/>
                                      </p:to>
                                    </p:set>
                                    <p:animEffect transition="in" filter="wipe(left)">
                                      <p:cBhvr>
                                        <p:cTn id="17" dur="500"/>
                                        <p:tgtEl>
                                          <p:spTgt spid="3112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1299">
                                            <p:txEl>
                                              <p:pRg st="3" end="3"/>
                                            </p:txEl>
                                          </p:spTgt>
                                        </p:tgtEl>
                                        <p:attrNameLst>
                                          <p:attrName>style.visibility</p:attrName>
                                        </p:attrNameLst>
                                      </p:cBhvr>
                                      <p:to>
                                        <p:strVal val="visible"/>
                                      </p:to>
                                    </p:set>
                                    <p:animEffect transition="in" filter="wipe(left)">
                                      <p:cBhvr>
                                        <p:cTn id="22" dur="500"/>
                                        <p:tgtEl>
                                          <p:spTgt spid="3112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1299">
                                            <p:txEl>
                                              <p:pRg st="4" end="4"/>
                                            </p:txEl>
                                          </p:spTgt>
                                        </p:tgtEl>
                                        <p:attrNameLst>
                                          <p:attrName>style.visibility</p:attrName>
                                        </p:attrNameLst>
                                      </p:cBhvr>
                                      <p:to>
                                        <p:strVal val="visible"/>
                                      </p:to>
                                    </p:set>
                                    <p:animEffect transition="in" filter="wipe(left)">
                                      <p:cBhvr>
                                        <p:cTn id="27" dur="500"/>
                                        <p:tgtEl>
                                          <p:spTgt spid="3112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11299">
                                            <p:txEl>
                                              <p:pRg st="5" end="5"/>
                                            </p:txEl>
                                          </p:spTgt>
                                        </p:tgtEl>
                                        <p:attrNameLst>
                                          <p:attrName>style.visibility</p:attrName>
                                        </p:attrNameLst>
                                      </p:cBhvr>
                                      <p:to>
                                        <p:strVal val="visible"/>
                                      </p:to>
                                    </p:set>
                                    <p:animEffect transition="in" filter="wipe(left)">
                                      <p:cBhvr>
                                        <p:cTn id="32" dur="500"/>
                                        <p:tgtEl>
                                          <p:spTgt spid="31129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11299">
                                            <p:txEl>
                                              <p:pRg st="6" end="6"/>
                                            </p:txEl>
                                          </p:spTgt>
                                        </p:tgtEl>
                                        <p:attrNameLst>
                                          <p:attrName>style.visibility</p:attrName>
                                        </p:attrNameLst>
                                      </p:cBhvr>
                                      <p:to>
                                        <p:strVal val="visible"/>
                                      </p:to>
                                    </p:set>
                                    <p:animEffect transition="in" filter="wipe(left)">
                                      <p:cBhvr>
                                        <p:cTn id="37" dur="500"/>
                                        <p:tgtEl>
                                          <p:spTgt spid="31129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11299">
                                            <p:txEl>
                                              <p:pRg st="7" end="7"/>
                                            </p:txEl>
                                          </p:spTgt>
                                        </p:tgtEl>
                                        <p:attrNameLst>
                                          <p:attrName>style.visibility</p:attrName>
                                        </p:attrNameLst>
                                      </p:cBhvr>
                                      <p:to>
                                        <p:strVal val="visible"/>
                                      </p:to>
                                    </p:set>
                                    <p:animEffect transition="in" filter="wipe(left)">
                                      <p:cBhvr>
                                        <p:cTn id="42" dur="500"/>
                                        <p:tgtEl>
                                          <p:spTgt spid="3112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r>
              <a:rPr lang="de-DE" altLang="de-DE"/>
              <a:t>Analyseverfahren 1b: analoge Umgebungen</a:t>
            </a:r>
          </a:p>
        </p:txBody>
      </p:sp>
      <p:sp>
        <p:nvSpPr>
          <p:cNvPr id="312323" name="Rectangle 3"/>
          <p:cNvSpPr>
            <a:spLocks noGrp="1" noChangeArrowheads="1"/>
          </p:cNvSpPr>
          <p:nvPr>
            <p:ph type="body" idx="1"/>
          </p:nvPr>
        </p:nvSpPr>
        <p:spPr>
          <a:xfrm>
            <a:off x="762000" y="1600200"/>
            <a:ext cx="8077200" cy="4495800"/>
          </a:xfrm>
        </p:spPr>
        <p:txBody>
          <a:bodyPr/>
          <a:lstStyle/>
          <a:p>
            <a:pPr marL="0" indent="0" defTabSz="1339850">
              <a:buClr>
                <a:schemeClr val="tx1"/>
              </a:buClr>
              <a:buFont typeface="Wingdings 2" pitchFamily="18" charset="2"/>
              <a:buNone/>
            </a:pPr>
            <a:r>
              <a:rPr lang="de-DE" altLang="de-DE" dirty="0">
                <a:cs typeface="Times New Roman" pitchFamily="18" charset="0"/>
              </a:rPr>
              <a:t>Evidenz zur Widerlegung der Hypothese:</a:t>
            </a:r>
          </a:p>
          <a:p>
            <a:pPr marL="0" indent="0" defTabSz="1339850">
              <a:buClr>
                <a:schemeClr val="tx1"/>
              </a:buClr>
              <a:buFont typeface="Wingdings 2" pitchFamily="18" charset="2"/>
              <a:buNone/>
            </a:pP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esa</a:t>
            </a:r>
            <a:r>
              <a:rPr lang="de-DE" altLang="de-DE" dirty="0">
                <a:solidFill>
                  <a:srgbClr val="009999"/>
                </a:solidFill>
                <a:cs typeface="Times New Roman" pitchFamily="18" charset="0"/>
              </a:rPr>
              <a:t>]</a:t>
            </a:r>
            <a:r>
              <a:rPr lang="de-DE" altLang="de-DE" dirty="0">
                <a:cs typeface="Times New Roman" pitchFamily="18" charset="0"/>
              </a:rPr>
              <a:t> 'Blatt', wo </a:t>
            </a:r>
            <a:r>
              <a:rPr lang="de-DE" altLang="de-DE" dirty="0">
                <a:solidFill>
                  <a:srgbClr val="009999"/>
                </a:solidFill>
                <a:cs typeface="Times New Roman" pitchFamily="18" charset="0"/>
              </a:rPr>
              <a:t>[e]</a:t>
            </a:r>
            <a:r>
              <a:rPr lang="de-DE" altLang="de-DE" dirty="0">
                <a:cs typeface="Times New Roman" pitchFamily="18" charset="0"/>
              </a:rPr>
              <a:t> einem nicht-benachbarten </a:t>
            </a:r>
            <a:r>
              <a:rPr lang="de-DE" altLang="de-DE" dirty="0">
                <a:solidFill>
                  <a:srgbClr val="009999"/>
                </a:solidFill>
                <a:cs typeface="Times New Roman" pitchFamily="18" charset="0"/>
              </a:rPr>
              <a:t>[a]</a:t>
            </a:r>
            <a:r>
              <a:rPr lang="de-DE" altLang="de-DE" dirty="0">
                <a:cs typeface="Times New Roman" pitchFamily="18" charset="0"/>
              </a:rPr>
              <a:t> vorausgeht.</a:t>
            </a:r>
          </a:p>
          <a:p>
            <a:pPr marL="0" indent="0" defTabSz="1339850">
              <a:buClr>
                <a:schemeClr val="tx1"/>
              </a:buClr>
              <a:buFont typeface="Wingdings 2" pitchFamily="18" charset="2"/>
              <a:buNone/>
            </a:pPr>
            <a:r>
              <a:rPr lang="de-DE" altLang="de-DE" dirty="0">
                <a:cs typeface="Times New Roman" pitchFamily="18" charset="0"/>
              </a:rPr>
              <a:t>Schlussfolgerung: </a:t>
            </a:r>
          </a:p>
          <a:p>
            <a:pPr marL="0" indent="0" defTabSz="1339850">
              <a:buClr>
                <a:schemeClr val="tx1"/>
              </a:buClr>
              <a:buFont typeface="Wingdings 2" pitchFamily="18" charset="2"/>
              <a:buNone/>
            </a:pPr>
            <a:r>
              <a:rPr lang="de-DE" altLang="de-DE" dirty="0">
                <a:solidFill>
                  <a:srgbClr val="009999"/>
                </a:solidFill>
                <a:cs typeface="Times New Roman" pitchFamily="18" charset="0"/>
              </a:rPr>
              <a:t>[e]</a:t>
            </a:r>
            <a:r>
              <a:rPr lang="de-DE" altLang="de-DE" dirty="0">
                <a:cs typeface="Times New Roman" pitchFamily="18" charset="0"/>
              </a:rPr>
              <a:t> und </a:t>
            </a:r>
            <a:r>
              <a:rPr lang="de-DE" altLang="de-DE" dirty="0" smtClean="0">
                <a:solidFill>
                  <a:srgbClr val="009999"/>
                </a:solidFill>
                <a:cs typeface="Times New Roman" pitchFamily="18" charset="0"/>
              </a:rPr>
              <a:t>[ɛ]</a:t>
            </a:r>
            <a:r>
              <a:rPr lang="de-DE" altLang="de-DE" dirty="0" smtClean="0">
                <a:cs typeface="Times New Roman" pitchFamily="18" charset="0"/>
              </a:rPr>
              <a:t> </a:t>
            </a:r>
            <a:r>
              <a:rPr lang="de-DE" altLang="de-DE" dirty="0">
                <a:cs typeface="Times New Roman" pitchFamily="18" charset="0"/>
              </a:rPr>
              <a:t>kontrastieren in analogen Umgebungen und gehören zu verschiedenen Phonemen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2323">
                                            <p:txEl>
                                              <p:pRg st="0" end="0"/>
                                            </p:txEl>
                                          </p:spTgt>
                                        </p:tgtEl>
                                        <p:attrNameLst>
                                          <p:attrName>style.visibility</p:attrName>
                                        </p:attrNameLst>
                                      </p:cBhvr>
                                      <p:to>
                                        <p:strVal val="visible"/>
                                      </p:to>
                                    </p:set>
                                    <p:animEffect transition="in" filter="wipe(left)">
                                      <p:cBhvr>
                                        <p:cTn id="7" dur="500"/>
                                        <p:tgtEl>
                                          <p:spTgt spid="3123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2323">
                                            <p:txEl>
                                              <p:pRg st="1" end="1"/>
                                            </p:txEl>
                                          </p:spTgt>
                                        </p:tgtEl>
                                        <p:attrNameLst>
                                          <p:attrName>style.visibility</p:attrName>
                                        </p:attrNameLst>
                                      </p:cBhvr>
                                      <p:to>
                                        <p:strVal val="visible"/>
                                      </p:to>
                                    </p:set>
                                    <p:animEffect transition="in" filter="wipe(left)">
                                      <p:cBhvr>
                                        <p:cTn id="12" dur="500"/>
                                        <p:tgtEl>
                                          <p:spTgt spid="3123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2323">
                                            <p:txEl>
                                              <p:pRg st="2" end="2"/>
                                            </p:txEl>
                                          </p:spTgt>
                                        </p:tgtEl>
                                        <p:attrNameLst>
                                          <p:attrName>style.visibility</p:attrName>
                                        </p:attrNameLst>
                                      </p:cBhvr>
                                      <p:to>
                                        <p:strVal val="visible"/>
                                      </p:to>
                                    </p:set>
                                    <p:animEffect transition="in" filter="wipe(left)">
                                      <p:cBhvr>
                                        <p:cTn id="17" dur="500"/>
                                        <p:tgtEl>
                                          <p:spTgt spid="3123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2323">
                                            <p:txEl>
                                              <p:pRg st="3" end="3"/>
                                            </p:txEl>
                                          </p:spTgt>
                                        </p:tgtEl>
                                        <p:attrNameLst>
                                          <p:attrName>style.visibility</p:attrName>
                                        </p:attrNameLst>
                                      </p:cBhvr>
                                      <p:to>
                                        <p:strVal val="visible"/>
                                      </p:to>
                                    </p:set>
                                    <p:animEffect transition="in" filter="wipe(left)">
                                      <p:cBhvr>
                                        <p:cTn id="22" dur="500"/>
                                        <p:tgtEl>
                                          <p:spTgt spid="312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build="p" bldLvl="2"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r>
              <a:rPr lang="de-DE" altLang="de-DE"/>
              <a:t>Analyseverfahren 1b: analoge Umgebungen</a:t>
            </a:r>
          </a:p>
        </p:txBody>
      </p:sp>
      <p:sp>
        <p:nvSpPr>
          <p:cNvPr id="313347" name="Rectangle 3"/>
          <p:cNvSpPr>
            <a:spLocks noGrp="1" noChangeArrowheads="1"/>
          </p:cNvSpPr>
          <p:nvPr>
            <p:ph type="body" idx="1"/>
          </p:nvPr>
        </p:nvSpPr>
        <p:spPr>
          <a:xfrm>
            <a:off x="762000" y="1600200"/>
            <a:ext cx="8077200" cy="4495800"/>
          </a:xfrm>
        </p:spPr>
        <p:txBody>
          <a:bodyPr/>
          <a:lstStyle/>
          <a:p>
            <a:pPr marL="0" indent="0" defTabSz="1339850">
              <a:lnSpc>
                <a:spcPct val="90000"/>
              </a:lnSpc>
              <a:buClr>
                <a:schemeClr val="tx1"/>
              </a:buClr>
              <a:buFont typeface="Wingdings 2" pitchFamily="18" charset="2"/>
              <a:buNone/>
            </a:pPr>
            <a:r>
              <a:rPr lang="de-DE" altLang="de-DE" dirty="0">
                <a:cs typeface="Times New Roman" pitchFamily="18" charset="0"/>
              </a:rPr>
              <a:t>Für </a:t>
            </a:r>
            <a:r>
              <a:rPr lang="de-DE" altLang="de-DE" dirty="0">
                <a:solidFill>
                  <a:srgbClr val="009999"/>
                </a:solidFill>
                <a:cs typeface="Times New Roman" pitchFamily="18" charset="0"/>
              </a:rPr>
              <a:t>[t]</a:t>
            </a:r>
            <a:r>
              <a:rPr lang="de-DE" altLang="de-DE" dirty="0">
                <a:cs typeface="Times New Roman" pitchFamily="18" charset="0"/>
              </a:rPr>
              <a:t> und </a:t>
            </a:r>
            <a:r>
              <a:rPr lang="de-DE" altLang="de-DE" dirty="0">
                <a:solidFill>
                  <a:srgbClr val="009999"/>
                </a:solidFill>
                <a:cs typeface="Times New Roman" pitchFamily="18" charset="0"/>
              </a:rPr>
              <a:t>[d]</a:t>
            </a:r>
            <a:r>
              <a:rPr lang="de-DE" altLang="de-DE" dirty="0">
                <a:cs typeface="Times New Roman" pitchFamily="18" charset="0"/>
              </a:rPr>
              <a:t>:</a:t>
            </a:r>
          </a:p>
          <a:p>
            <a:pPr marL="0" indent="0" defTabSz="1339850">
              <a:lnSpc>
                <a:spcPct val="90000"/>
              </a:lnSpc>
              <a:buClr>
                <a:schemeClr val="tx1"/>
              </a:buClr>
              <a:buFont typeface="Wingdings 2" pitchFamily="18" charset="2"/>
              <a:buNone/>
            </a:pPr>
            <a:r>
              <a:rPr lang="de-DE" altLang="de-DE" dirty="0">
                <a:cs typeface="Times New Roman" pitchFamily="18" charset="0"/>
              </a:rPr>
              <a:t>Phonetischer Unterschied: </a:t>
            </a:r>
            <a:r>
              <a:rPr lang="de-DE" altLang="de-DE" dirty="0">
                <a:solidFill>
                  <a:srgbClr val="009999"/>
                </a:solidFill>
                <a:cs typeface="Times New Roman" pitchFamily="18" charset="0"/>
              </a:rPr>
              <a:t>[t]</a:t>
            </a:r>
            <a:r>
              <a:rPr lang="de-DE" altLang="de-DE" dirty="0">
                <a:cs typeface="Times New Roman" pitchFamily="18" charset="0"/>
              </a:rPr>
              <a:t> stimmlos, </a:t>
            </a:r>
            <a:r>
              <a:rPr lang="de-DE" altLang="de-DE" dirty="0">
                <a:solidFill>
                  <a:srgbClr val="009999"/>
                </a:solidFill>
                <a:cs typeface="Times New Roman" pitchFamily="18" charset="0"/>
              </a:rPr>
              <a:t>[d]</a:t>
            </a:r>
            <a:r>
              <a:rPr lang="de-DE" altLang="de-DE" dirty="0">
                <a:cs typeface="Times New Roman" pitchFamily="18" charset="0"/>
              </a:rPr>
              <a:t> stimmhaft</a:t>
            </a:r>
          </a:p>
          <a:p>
            <a:pPr marL="0" indent="0" defTabSz="1339850">
              <a:lnSpc>
                <a:spcPct val="90000"/>
              </a:lnSpc>
              <a:buClr>
                <a:schemeClr val="tx1"/>
              </a:buClr>
              <a:buFont typeface="Wingdings 2" pitchFamily="18" charset="2"/>
              <a:buNone/>
            </a:pPr>
            <a:r>
              <a:rPr lang="de-DE" altLang="de-DE" dirty="0">
                <a:cs typeface="Times New Roman" pitchFamily="18" charset="0"/>
              </a:rPr>
              <a:t>Ähnlichste Umgebungen:</a:t>
            </a:r>
          </a:p>
          <a:p>
            <a:pPr marL="0" indent="0" defTabSz="1339850">
              <a:lnSpc>
                <a:spcPct val="90000"/>
              </a:lnSpc>
              <a:buClr>
                <a:schemeClr val="tx1"/>
              </a:buClr>
              <a:buFont typeface="Wingdings 2" pitchFamily="18" charset="2"/>
              <a:buNone/>
            </a:pP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tatsa</a:t>
            </a:r>
            <a:r>
              <a:rPr lang="de-DE" altLang="de-DE" dirty="0">
                <a:solidFill>
                  <a:srgbClr val="009999"/>
                </a:solidFill>
                <a:cs typeface="Times New Roman" pitchFamily="18" charset="0"/>
              </a:rPr>
              <a:t>]</a:t>
            </a:r>
            <a:r>
              <a:rPr lang="de-DE" altLang="de-DE" dirty="0">
                <a:cs typeface="Times New Roman" pitchFamily="18" charset="0"/>
              </a:rPr>
              <a:t> 'Blume' vs.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tadza</a:t>
            </a:r>
            <a:r>
              <a:rPr lang="de-DE" altLang="de-DE" dirty="0">
                <a:solidFill>
                  <a:srgbClr val="009999"/>
                </a:solidFill>
                <a:cs typeface="Times New Roman" pitchFamily="18" charset="0"/>
              </a:rPr>
              <a:t>]</a:t>
            </a:r>
            <a:r>
              <a:rPr lang="de-DE" altLang="de-DE" dirty="0">
                <a:cs typeface="Times New Roman" pitchFamily="18" charset="0"/>
              </a:rPr>
              <a:t> 'Zweig'</a:t>
            </a:r>
          </a:p>
          <a:p>
            <a:pPr marL="0" indent="0" defTabSz="1339850">
              <a:lnSpc>
                <a:spcPct val="90000"/>
              </a:lnSpc>
              <a:buClr>
                <a:schemeClr val="tx1"/>
              </a:buClr>
              <a:buFont typeface="Wingdings 2" pitchFamily="18" charset="2"/>
              <a:buNone/>
            </a:pPr>
            <a:r>
              <a:rPr lang="de-DE" altLang="de-DE" dirty="0">
                <a:cs typeface="Times New Roman" pitchFamily="18" charset="0"/>
              </a:rPr>
              <a:t>Umgebungsunterschied:</a:t>
            </a:r>
          </a:p>
          <a:p>
            <a:pPr marL="0" indent="0" defTabSz="1339850">
              <a:lnSpc>
                <a:spcPct val="90000"/>
              </a:lnSpc>
              <a:buClr>
                <a:schemeClr val="tx1"/>
              </a:buClr>
              <a:buFont typeface="Wingdings 2" pitchFamily="18" charset="2"/>
              <a:buNone/>
            </a:pPr>
            <a:r>
              <a:rPr lang="de-DE" altLang="de-DE" dirty="0">
                <a:cs typeface="Times New Roman" pitchFamily="18" charset="0"/>
              </a:rPr>
              <a:t>wir haben bereits ermittelt, dass </a:t>
            </a:r>
            <a:r>
              <a:rPr lang="de-DE" altLang="de-DE" dirty="0">
                <a:solidFill>
                  <a:srgbClr val="009999"/>
                </a:solidFill>
                <a:cs typeface="Times New Roman" pitchFamily="18" charset="0"/>
              </a:rPr>
              <a:t>[s]</a:t>
            </a:r>
            <a:r>
              <a:rPr lang="de-DE" altLang="de-DE" dirty="0">
                <a:cs typeface="Times New Roman" pitchFamily="18" charset="0"/>
              </a:rPr>
              <a:t> und </a:t>
            </a:r>
            <a:r>
              <a:rPr lang="de-DE" altLang="de-DE" dirty="0">
                <a:solidFill>
                  <a:srgbClr val="009999"/>
                </a:solidFill>
                <a:cs typeface="Times New Roman" pitchFamily="18" charset="0"/>
              </a:rPr>
              <a:t>[z]</a:t>
            </a:r>
            <a:r>
              <a:rPr lang="de-DE" altLang="de-DE" dirty="0">
                <a:cs typeface="Times New Roman" pitchFamily="18" charset="0"/>
              </a:rPr>
              <a:t> zu verschiedenen Phonemen gehören, d.h. der Unterschied zwischen </a:t>
            </a:r>
            <a:r>
              <a:rPr lang="de-DE" altLang="de-DE" dirty="0">
                <a:solidFill>
                  <a:srgbClr val="009999"/>
                </a:solidFill>
                <a:cs typeface="Times New Roman" pitchFamily="18" charset="0"/>
              </a:rPr>
              <a:t>[s]</a:t>
            </a:r>
            <a:r>
              <a:rPr lang="de-DE" altLang="de-DE" dirty="0">
                <a:cs typeface="Times New Roman" pitchFamily="18" charset="0"/>
              </a:rPr>
              <a:t> und </a:t>
            </a:r>
            <a:r>
              <a:rPr lang="de-DE" altLang="de-DE" dirty="0">
                <a:solidFill>
                  <a:srgbClr val="009999"/>
                </a:solidFill>
                <a:cs typeface="Times New Roman" pitchFamily="18" charset="0"/>
              </a:rPr>
              <a:t>[z]</a:t>
            </a:r>
            <a:r>
              <a:rPr lang="de-DE" altLang="de-DE" dirty="0">
                <a:cs typeface="Times New Roman" pitchFamily="18" charset="0"/>
              </a:rPr>
              <a:t> kann nicht auf die Umgebung zurückgeführt werden.</a:t>
            </a:r>
          </a:p>
          <a:p>
            <a:pPr marL="0" indent="0" defTabSz="1339850">
              <a:lnSpc>
                <a:spcPct val="90000"/>
              </a:lnSpc>
              <a:buClr>
                <a:schemeClr val="tx1"/>
              </a:buClr>
              <a:buFont typeface="Wingdings 2" pitchFamily="18" charset="2"/>
              <a:buNone/>
            </a:pPr>
            <a:r>
              <a:rPr lang="de-DE" altLang="de-DE" dirty="0">
                <a:solidFill>
                  <a:srgbClr val="009999"/>
                </a:solidFill>
                <a:cs typeface="Times New Roman" pitchFamily="18" charset="0"/>
              </a:rPr>
              <a:t>[t]</a:t>
            </a:r>
            <a:r>
              <a:rPr lang="de-DE" altLang="de-DE" dirty="0">
                <a:cs typeface="Times New Roman" pitchFamily="18" charset="0"/>
              </a:rPr>
              <a:t> vor einem stimmlosen Laut</a:t>
            </a:r>
          </a:p>
          <a:p>
            <a:pPr marL="0" indent="0" defTabSz="1339850">
              <a:lnSpc>
                <a:spcPct val="90000"/>
              </a:lnSpc>
              <a:buClr>
                <a:schemeClr val="tx1"/>
              </a:buClr>
              <a:buFont typeface="Wingdings 2" pitchFamily="18" charset="2"/>
              <a:buNone/>
            </a:pPr>
            <a:r>
              <a:rPr lang="de-DE" altLang="de-DE" dirty="0">
                <a:solidFill>
                  <a:srgbClr val="009999"/>
                </a:solidFill>
                <a:cs typeface="Times New Roman" pitchFamily="18" charset="0"/>
              </a:rPr>
              <a:t>[d]</a:t>
            </a:r>
            <a:r>
              <a:rPr lang="de-DE" altLang="de-DE" dirty="0">
                <a:cs typeface="Times New Roman" pitchFamily="18" charset="0"/>
              </a:rPr>
              <a:t> vor einem stimmhaften Laut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animEffect transition="in" filter="wipe(left)">
                                      <p:cBhvr>
                                        <p:cTn id="7" dur="500"/>
                                        <p:tgtEl>
                                          <p:spTgt spid="313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3347">
                                            <p:txEl>
                                              <p:pRg st="1" end="1"/>
                                            </p:txEl>
                                          </p:spTgt>
                                        </p:tgtEl>
                                        <p:attrNameLst>
                                          <p:attrName>style.visibility</p:attrName>
                                        </p:attrNameLst>
                                      </p:cBhvr>
                                      <p:to>
                                        <p:strVal val="visible"/>
                                      </p:to>
                                    </p:set>
                                    <p:animEffect transition="in" filter="wipe(left)">
                                      <p:cBhvr>
                                        <p:cTn id="12" dur="500"/>
                                        <p:tgtEl>
                                          <p:spTgt spid="313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3347">
                                            <p:txEl>
                                              <p:pRg st="2" end="2"/>
                                            </p:txEl>
                                          </p:spTgt>
                                        </p:tgtEl>
                                        <p:attrNameLst>
                                          <p:attrName>style.visibility</p:attrName>
                                        </p:attrNameLst>
                                      </p:cBhvr>
                                      <p:to>
                                        <p:strVal val="visible"/>
                                      </p:to>
                                    </p:set>
                                    <p:animEffect transition="in" filter="wipe(left)">
                                      <p:cBhvr>
                                        <p:cTn id="17" dur="500"/>
                                        <p:tgtEl>
                                          <p:spTgt spid="3133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3347">
                                            <p:txEl>
                                              <p:pRg st="3" end="3"/>
                                            </p:txEl>
                                          </p:spTgt>
                                        </p:tgtEl>
                                        <p:attrNameLst>
                                          <p:attrName>style.visibility</p:attrName>
                                        </p:attrNameLst>
                                      </p:cBhvr>
                                      <p:to>
                                        <p:strVal val="visible"/>
                                      </p:to>
                                    </p:set>
                                    <p:animEffect transition="in" filter="wipe(left)">
                                      <p:cBhvr>
                                        <p:cTn id="22" dur="500"/>
                                        <p:tgtEl>
                                          <p:spTgt spid="3133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3347">
                                            <p:txEl>
                                              <p:pRg st="4" end="4"/>
                                            </p:txEl>
                                          </p:spTgt>
                                        </p:tgtEl>
                                        <p:attrNameLst>
                                          <p:attrName>style.visibility</p:attrName>
                                        </p:attrNameLst>
                                      </p:cBhvr>
                                      <p:to>
                                        <p:strVal val="visible"/>
                                      </p:to>
                                    </p:set>
                                    <p:animEffect transition="in" filter="wipe(left)">
                                      <p:cBhvr>
                                        <p:cTn id="27" dur="500"/>
                                        <p:tgtEl>
                                          <p:spTgt spid="3133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13347">
                                            <p:txEl>
                                              <p:pRg st="5" end="5"/>
                                            </p:txEl>
                                          </p:spTgt>
                                        </p:tgtEl>
                                        <p:attrNameLst>
                                          <p:attrName>style.visibility</p:attrName>
                                        </p:attrNameLst>
                                      </p:cBhvr>
                                      <p:to>
                                        <p:strVal val="visible"/>
                                      </p:to>
                                    </p:set>
                                    <p:animEffect transition="in" filter="wipe(left)">
                                      <p:cBhvr>
                                        <p:cTn id="32" dur="500"/>
                                        <p:tgtEl>
                                          <p:spTgt spid="3133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13347">
                                            <p:txEl>
                                              <p:pRg st="6" end="6"/>
                                            </p:txEl>
                                          </p:spTgt>
                                        </p:tgtEl>
                                        <p:attrNameLst>
                                          <p:attrName>style.visibility</p:attrName>
                                        </p:attrNameLst>
                                      </p:cBhvr>
                                      <p:to>
                                        <p:strVal val="visible"/>
                                      </p:to>
                                    </p:set>
                                    <p:animEffect transition="in" filter="wipe(left)">
                                      <p:cBhvr>
                                        <p:cTn id="37" dur="500"/>
                                        <p:tgtEl>
                                          <p:spTgt spid="31334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13347">
                                            <p:txEl>
                                              <p:pRg st="7" end="7"/>
                                            </p:txEl>
                                          </p:spTgt>
                                        </p:tgtEl>
                                        <p:attrNameLst>
                                          <p:attrName>style.visibility</p:attrName>
                                        </p:attrNameLst>
                                      </p:cBhvr>
                                      <p:to>
                                        <p:strVal val="visible"/>
                                      </p:to>
                                    </p:set>
                                    <p:animEffect transition="in" filter="wipe(left)">
                                      <p:cBhvr>
                                        <p:cTn id="42" dur="500"/>
                                        <p:tgtEl>
                                          <p:spTgt spid="313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47" grpId="0" build="p"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lstStyle/>
          <a:p>
            <a:r>
              <a:rPr lang="de-DE" altLang="de-DE"/>
              <a:t>Analyseverfahren 1b: analoge Umgebungen</a:t>
            </a:r>
          </a:p>
        </p:txBody>
      </p:sp>
      <p:sp>
        <p:nvSpPr>
          <p:cNvPr id="314371" name="Rectangle 3"/>
          <p:cNvSpPr>
            <a:spLocks noGrp="1" noChangeArrowheads="1"/>
          </p:cNvSpPr>
          <p:nvPr>
            <p:ph type="body" idx="1"/>
          </p:nvPr>
        </p:nvSpPr>
        <p:spPr>
          <a:xfrm>
            <a:off x="762000" y="1600200"/>
            <a:ext cx="8382000" cy="4495800"/>
          </a:xfrm>
        </p:spPr>
        <p:txBody>
          <a:bodyPr/>
          <a:lstStyle/>
          <a:p>
            <a:pPr marL="0" indent="0" defTabSz="1339850">
              <a:lnSpc>
                <a:spcPct val="90000"/>
              </a:lnSpc>
              <a:buClr>
                <a:schemeClr val="tx1"/>
              </a:buClr>
              <a:buFont typeface="Wingdings 2" pitchFamily="18" charset="2"/>
              <a:buNone/>
            </a:pPr>
            <a:r>
              <a:rPr lang="de-DE" altLang="de-DE" dirty="0">
                <a:cs typeface="Times New Roman" pitchFamily="18" charset="0"/>
              </a:rPr>
              <a:t>Hypothese:</a:t>
            </a:r>
          </a:p>
          <a:p>
            <a:pPr marL="0" indent="0" defTabSz="1339850">
              <a:lnSpc>
                <a:spcPct val="90000"/>
              </a:lnSpc>
              <a:buClr>
                <a:schemeClr val="tx1"/>
              </a:buClr>
              <a:buFont typeface="Wingdings 2" pitchFamily="18" charset="2"/>
              <a:buNone/>
            </a:pPr>
            <a:r>
              <a:rPr lang="de-DE" altLang="de-DE" dirty="0">
                <a:cs typeface="Times New Roman" pitchFamily="18" charset="0"/>
              </a:rPr>
              <a:t>Der Laut </a:t>
            </a:r>
            <a:r>
              <a:rPr lang="de-DE" altLang="de-DE" dirty="0">
                <a:solidFill>
                  <a:srgbClr val="009999"/>
                </a:solidFill>
                <a:cs typeface="Times New Roman" pitchFamily="18" charset="0"/>
              </a:rPr>
              <a:t>[d]</a:t>
            </a:r>
            <a:r>
              <a:rPr lang="de-DE" altLang="de-DE" dirty="0">
                <a:cs typeface="Times New Roman" pitchFamily="18" charset="0"/>
              </a:rPr>
              <a:t> kommt nur vor einem stimmhaften Konsonanten vor, </a:t>
            </a:r>
            <a:r>
              <a:rPr lang="de-DE" altLang="de-DE" dirty="0">
                <a:solidFill>
                  <a:srgbClr val="009999"/>
                </a:solidFill>
                <a:cs typeface="Times New Roman" pitchFamily="18" charset="0"/>
              </a:rPr>
              <a:t>[t]</a:t>
            </a:r>
            <a:r>
              <a:rPr lang="de-DE" altLang="de-DE" dirty="0">
                <a:cs typeface="Times New Roman" pitchFamily="18" charset="0"/>
              </a:rPr>
              <a:t> kommt in dieser Umgebung niemals vor (Implikation: eine stimmhafter Konsonant bewirkt stets, dass ein unmittelbar vorausgehendes </a:t>
            </a:r>
            <a:r>
              <a:rPr lang="de-DE" altLang="de-DE" dirty="0">
                <a:solidFill>
                  <a:srgbClr val="009999"/>
                </a:solidFill>
                <a:cs typeface="Times New Roman" pitchFamily="18" charset="0"/>
              </a:rPr>
              <a:t>[t]</a:t>
            </a:r>
            <a:r>
              <a:rPr lang="de-DE" altLang="de-DE" dirty="0">
                <a:cs typeface="Times New Roman" pitchFamily="18" charset="0"/>
              </a:rPr>
              <a:t> stimmhaft wird.</a:t>
            </a:r>
          </a:p>
          <a:p>
            <a:pPr marL="0" indent="0" defTabSz="1339850">
              <a:lnSpc>
                <a:spcPct val="90000"/>
              </a:lnSpc>
              <a:buClr>
                <a:schemeClr val="tx1"/>
              </a:buClr>
              <a:buFont typeface="Wingdings 2" pitchFamily="18" charset="2"/>
              <a:buNone/>
            </a:pPr>
            <a:r>
              <a:rPr lang="de-DE" altLang="de-DE" dirty="0">
                <a:cs typeface="Times New Roman" pitchFamily="18" charset="0"/>
              </a:rPr>
              <a:t>Evidenz  zur Widerlegung der Hypothese:</a:t>
            </a:r>
          </a:p>
          <a:p>
            <a:pPr marL="0" indent="0" defTabSz="1339850">
              <a:lnSpc>
                <a:spcPct val="90000"/>
              </a:lnSpc>
              <a:buClr>
                <a:schemeClr val="tx1"/>
              </a:buClr>
              <a:buFont typeface="Wingdings 2" pitchFamily="18" charset="2"/>
              <a:buNone/>
            </a:pPr>
            <a:r>
              <a:rPr lang="de-DE" altLang="de-DE" dirty="0">
                <a:cs typeface="Times New Roman" pitchFamily="18" charset="0"/>
              </a:rPr>
              <a:t>keine</a:t>
            </a:r>
          </a:p>
          <a:p>
            <a:pPr marL="0" indent="0" defTabSz="1339850">
              <a:lnSpc>
                <a:spcPct val="90000"/>
              </a:lnSpc>
              <a:buClr>
                <a:schemeClr val="tx1"/>
              </a:buClr>
              <a:buFont typeface="Wingdings 2" pitchFamily="18" charset="2"/>
              <a:buNone/>
            </a:pPr>
            <a:r>
              <a:rPr lang="de-DE" altLang="de-DE" dirty="0">
                <a:cs typeface="Times New Roman" pitchFamily="18" charset="0"/>
              </a:rPr>
              <a:t>Schlussfolgerung:</a:t>
            </a:r>
          </a:p>
          <a:p>
            <a:pPr marL="0" indent="0" defTabSz="1339850">
              <a:lnSpc>
                <a:spcPct val="90000"/>
              </a:lnSpc>
              <a:buClr>
                <a:schemeClr val="tx1"/>
              </a:buClr>
              <a:buFont typeface="Wingdings 2" pitchFamily="18" charset="2"/>
              <a:buNone/>
            </a:pPr>
            <a:r>
              <a:rPr lang="de-DE" altLang="de-DE" dirty="0">
                <a:solidFill>
                  <a:srgbClr val="009999"/>
                </a:solidFill>
                <a:cs typeface="Times New Roman" pitchFamily="18" charset="0"/>
              </a:rPr>
              <a:t>[t]</a:t>
            </a:r>
            <a:r>
              <a:rPr lang="de-DE" altLang="de-DE" dirty="0">
                <a:cs typeface="Times New Roman" pitchFamily="18" charset="0"/>
              </a:rPr>
              <a:t> und </a:t>
            </a:r>
            <a:r>
              <a:rPr lang="de-DE" altLang="de-DE" dirty="0">
                <a:solidFill>
                  <a:srgbClr val="009999"/>
                </a:solidFill>
                <a:cs typeface="Times New Roman" pitchFamily="18" charset="0"/>
              </a:rPr>
              <a:t>[d]</a:t>
            </a:r>
            <a:r>
              <a:rPr lang="de-DE" altLang="de-DE" dirty="0">
                <a:cs typeface="Times New Roman" pitchFamily="18" charset="0"/>
              </a:rPr>
              <a:t> kommen nicht in analogen Umgebungen vor (und können daher nicht kontrastieren); es kann nicht nachgewiesen werden, dass sie zu separaten Phonemen gehören.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4371">
                                            <p:txEl>
                                              <p:pRg st="0" end="0"/>
                                            </p:txEl>
                                          </p:spTgt>
                                        </p:tgtEl>
                                        <p:attrNameLst>
                                          <p:attrName>style.visibility</p:attrName>
                                        </p:attrNameLst>
                                      </p:cBhvr>
                                      <p:to>
                                        <p:strVal val="visible"/>
                                      </p:to>
                                    </p:set>
                                    <p:animEffect transition="in" filter="wipe(left)">
                                      <p:cBhvr>
                                        <p:cTn id="7" dur="500"/>
                                        <p:tgtEl>
                                          <p:spTgt spid="31437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14371">
                                            <p:txEl>
                                              <p:pRg st="1" end="1"/>
                                            </p:txEl>
                                          </p:spTgt>
                                        </p:tgtEl>
                                        <p:attrNameLst>
                                          <p:attrName>style.visibility</p:attrName>
                                        </p:attrNameLst>
                                      </p:cBhvr>
                                      <p:to>
                                        <p:strVal val="visible"/>
                                      </p:to>
                                    </p:set>
                                    <p:animEffect transition="in" filter="wipe(left)">
                                      <p:cBhvr>
                                        <p:cTn id="11" dur="500"/>
                                        <p:tgtEl>
                                          <p:spTgt spid="314371">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14371">
                                            <p:txEl>
                                              <p:pRg st="2" end="2"/>
                                            </p:txEl>
                                          </p:spTgt>
                                        </p:tgtEl>
                                        <p:attrNameLst>
                                          <p:attrName>style.visibility</p:attrName>
                                        </p:attrNameLst>
                                      </p:cBhvr>
                                      <p:to>
                                        <p:strVal val="visible"/>
                                      </p:to>
                                    </p:set>
                                    <p:animEffect transition="in" filter="wipe(left)">
                                      <p:cBhvr>
                                        <p:cTn id="15" dur="500"/>
                                        <p:tgtEl>
                                          <p:spTgt spid="314371">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14371">
                                            <p:txEl>
                                              <p:pRg st="3" end="3"/>
                                            </p:txEl>
                                          </p:spTgt>
                                        </p:tgtEl>
                                        <p:attrNameLst>
                                          <p:attrName>style.visibility</p:attrName>
                                        </p:attrNameLst>
                                      </p:cBhvr>
                                      <p:to>
                                        <p:strVal val="visible"/>
                                      </p:to>
                                    </p:set>
                                    <p:animEffect transition="in" filter="wipe(left)">
                                      <p:cBhvr>
                                        <p:cTn id="19" dur="500"/>
                                        <p:tgtEl>
                                          <p:spTgt spid="314371">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14371">
                                            <p:txEl>
                                              <p:pRg st="4" end="4"/>
                                            </p:txEl>
                                          </p:spTgt>
                                        </p:tgtEl>
                                        <p:attrNameLst>
                                          <p:attrName>style.visibility</p:attrName>
                                        </p:attrNameLst>
                                      </p:cBhvr>
                                      <p:to>
                                        <p:strVal val="visible"/>
                                      </p:to>
                                    </p:set>
                                    <p:animEffect transition="in" filter="wipe(left)">
                                      <p:cBhvr>
                                        <p:cTn id="23" dur="500"/>
                                        <p:tgtEl>
                                          <p:spTgt spid="314371">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14371">
                                            <p:txEl>
                                              <p:pRg st="5" end="5"/>
                                            </p:txEl>
                                          </p:spTgt>
                                        </p:tgtEl>
                                        <p:attrNameLst>
                                          <p:attrName>style.visibility</p:attrName>
                                        </p:attrNameLst>
                                      </p:cBhvr>
                                      <p:to>
                                        <p:strVal val="visible"/>
                                      </p:to>
                                    </p:set>
                                    <p:animEffect transition="in" filter="wipe(left)">
                                      <p:cBhvr>
                                        <p:cTn id="27" dur="500"/>
                                        <p:tgtEl>
                                          <p:spTgt spid="3143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1" grpId="0" build="p" bldLvl="2" autoUpdateAnimBg="0" advAuto="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r>
              <a:rPr lang="de-DE" altLang="de-DE"/>
              <a:t>Analyseverfahren 1b: analoge Umgebungen</a:t>
            </a:r>
          </a:p>
        </p:txBody>
      </p:sp>
      <p:sp>
        <p:nvSpPr>
          <p:cNvPr id="315395" name="Rectangle 3"/>
          <p:cNvSpPr>
            <a:spLocks noGrp="1" noChangeArrowheads="1"/>
          </p:cNvSpPr>
          <p:nvPr>
            <p:ph type="body" idx="1"/>
          </p:nvPr>
        </p:nvSpPr>
        <p:spPr>
          <a:xfrm>
            <a:off x="762000" y="1600200"/>
            <a:ext cx="8077200" cy="4495800"/>
          </a:xfrm>
        </p:spPr>
        <p:txBody>
          <a:bodyPr/>
          <a:lstStyle/>
          <a:p>
            <a:pPr marL="0" indent="0" defTabSz="1339850">
              <a:buClr>
                <a:schemeClr val="tx1"/>
              </a:buClr>
              <a:buFont typeface="Wingdings 2" pitchFamily="18" charset="2"/>
              <a:buNone/>
              <a:tabLst>
                <a:tab pos="1517650" algn="l"/>
                <a:tab pos="409257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nisi</a:t>
            </a:r>
            <a:r>
              <a:rPr lang="de-DE" altLang="de-DE" dirty="0">
                <a:solidFill>
                  <a:srgbClr val="0066FF"/>
                </a:solidFill>
                <a:cs typeface="Times New Roman" pitchFamily="18" charset="0"/>
              </a:rPr>
              <a:t>]	'zwei'	[</a:t>
            </a:r>
            <a:r>
              <a:rPr lang="de-DE" altLang="de-DE" dirty="0" err="1">
                <a:solidFill>
                  <a:srgbClr val="0066FF"/>
                </a:solidFill>
                <a:cs typeface="Times New Roman" pitchFamily="18" charset="0"/>
              </a:rPr>
              <a:t>saga</a:t>
            </a:r>
            <a:r>
              <a:rPr lang="de-DE" altLang="de-DE" dirty="0">
                <a:solidFill>
                  <a:srgbClr val="0066FF"/>
                </a:solidFill>
                <a:cs typeface="Times New Roman" pitchFamily="18" charset="0"/>
              </a:rPr>
              <a:t>]	'mischen'</a:t>
            </a:r>
          </a:p>
          <a:p>
            <a:pPr marL="0" indent="0" defTabSz="1339850">
              <a:buClr>
                <a:schemeClr val="tx1"/>
              </a:buClr>
              <a:buFont typeface="Wingdings 2" pitchFamily="18" charset="2"/>
              <a:buNone/>
              <a:tabLst>
                <a:tab pos="1517650" algn="l"/>
                <a:tab pos="409257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fabi</a:t>
            </a:r>
            <a:r>
              <a:rPr lang="de-DE" altLang="de-DE" dirty="0">
                <a:solidFill>
                  <a:srgbClr val="0066FF"/>
                </a:solidFill>
                <a:cs typeface="Times New Roman" pitchFamily="18" charset="0"/>
              </a:rPr>
              <a:t>]	'Bad'	[</a:t>
            </a:r>
            <a:r>
              <a:rPr lang="de-DE" altLang="de-DE" dirty="0" err="1">
                <a:solidFill>
                  <a:srgbClr val="0066FF"/>
                </a:solidFill>
                <a:cs typeface="Times New Roman" pitchFamily="18" charset="0"/>
              </a:rPr>
              <a:t>zibi</a:t>
            </a:r>
            <a:r>
              <a:rPr lang="de-DE" altLang="de-DE" dirty="0">
                <a:solidFill>
                  <a:srgbClr val="0066FF"/>
                </a:solidFill>
                <a:cs typeface="Times New Roman" pitchFamily="18" charset="0"/>
              </a:rPr>
              <a:t>]	'</a:t>
            </a:r>
            <a:r>
              <a:rPr lang="de-DE" altLang="de-DE" dirty="0" err="1">
                <a:solidFill>
                  <a:srgbClr val="0066FF"/>
                </a:solidFill>
                <a:cs typeface="Times New Roman" pitchFamily="18" charset="0"/>
              </a:rPr>
              <a:t>rauh</a:t>
            </a:r>
            <a:r>
              <a:rPr lang="de-DE" altLang="de-DE" dirty="0">
                <a:solidFill>
                  <a:srgbClr val="0066FF"/>
                </a:solidFill>
                <a:cs typeface="Times New Roman" pitchFamily="18" charset="0"/>
              </a:rPr>
              <a:t>'</a:t>
            </a:r>
          </a:p>
          <a:p>
            <a:pPr marL="0" indent="0" defTabSz="1339850">
              <a:buClr>
                <a:schemeClr val="tx1"/>
              </a:buClr>
              <a:buFont typeface="Wingdings 2" pitchFamily="18" charset="2"/>
              <a:buNone/>
              <a:tabLst>
                <a:tab pos="1517650" algn="l"/>
                <a:tab pos="409257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niza</a:t>
            </a:r>
            <a:r>
              <a:rPr lang="de-DE" altLang="de-DE" dirty="0">
                <a:solidFill>
                  <a:srgbClr val="0066FF"/>
                </a:solidFill>
                <a:cs typeface="Times New Roman" pitchFamily="18" charset="0"/>
              </a:rPr>
              <a:t>]	'Fremder'	[</a:t>
            </a:r>
            <a:r>
              <a:rPr lang="de-DE" altLang="de-DE" dirty="0" err="1">
                <a:solidFill>
                  <a:srgbClr val="0066FF"/>
                </a:solidFill>
                <a:cs typeface="Times New Roman" pitchFamily="18" charset="0"/>
              </a:rPr>
              <a:t>vibi</a:t>
            </a:r>
            <a:r>
              <a:rPr lang="de-DE" altLang="de-DE" dirty="0">
                <a:solidFill>
                  <a:srgbClr val="0066FF"/>
                </a:solidFill>
                <a:cs typeface="Times New Roman" pitchFamily="18" charset="0"/>
              </a:rPr>
              <a:t>]	'Nüster'</a:t>
            </a:r>
          </a:p>
          <a:p>
            <a:pPr marL="0" indent="0" defTabSz="1339850">
              <a:buClr>
                <a:schemeClr val="tx1"/>
              </a:buClr>
              <a:buFont typeface="Wingdings 2" pitchFamily="18" charset="2"/>
              <a:buNone/>
              <a:tabLst>
                <a:tab pos="1517650" algn="l"/>
                <a:tab pos="409257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taka</a:t>
            </a:r>
            <a:r>
              <a:rPr lang="de-DE" altLang="de-DE" dirty="0">
                <a:solidFill>
                  <a:srgbClr val="0066FF"/>
                </a:solidFill>
                <a:cs typeface="Times New Roman" pitchFamily="18" charset="0"/>
              </a:rPr>
              <a:t>]	'alle'	[</a:t>
            </a:r>
            <a:r>
              <a:rPr lang="de-DE" altLang="de-DE" dirty="0" err="1">
                <a:solidFill>
                  <a:srgbClr val="0066FF"/>
                </a:solidFill>
                <a:cs typeface="Times New Roman" pitchFamily="18" charset="0"/>
              </a:rPr>
              <a:t>daki</a:t>
            </a:r>
            <a:r>
              <a:rPr lang="de-DE" altLang="de-DE" dirty="0">
                <a:solidFill>
                  <a:srgbClr val="0066FF"/>
                </a:solidFill>
                <a:cs typeface="Times New Roman" pitchFamily="18" charset="0"/>
              </a:rPr>
              <a:t>]	'Norden'</a:t>
            </a:r>
          </a:p>
          <a:p>
            <a:pPr marL="0" indent="0" defTabSz="1339850">
              <a:buClr>
                <a:schemeClr val="tx1"/>
              </a:buClr>
              <a:buFont typeface="Wingdings 2" pitchFamily="18" charset="2"/>
              <a:buNone/>
              <a:tabLst>
                <a:tab pos="1517650" algn="l"/>
                <a:tab pos="409257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sipa</a:t>
            </a:r>
            <a:r>
              <a:rPr lang="de-DE" altLang="de-DE" dirty="0">
                <a:solidFill>
                  <a:srgbClr val="0066FF"/>
                </a:solidFill>
                <a:cs typeface="Times New Roman" pitchFamily="18" charset="0"/>
              </a:rPr>
              <a:t>]	'Schokolade'	[</a:t>
            </a:r>
            <a:r>
              <a:rPr lang="de-DE" altLang="de-DE" dirty="0" err="1">
                <a:solidFill>
                  <a:srgbClr val="0066FF"/>
                </a:solidFill>
                <a:cs typeface="Times New Roman" pitchFamily="18" charset="0"/>
              </a:rPr>
              <a:t>niti</a:t>
            </a:r>
            <a:r>
              <a:rPr lang="de-DE" altLang="de-DE" dirty="0">
                <a:solidFill>
                  <a:srgbClr val="0066FF"/>
                </a:solidFill>
                <a:cs typeface="Times New Roman" pitchFamily="18" charset="0"/>
              </a:rPr>
              <a:t>] 	'Kürbis'</a:t>
            </a:r>
          </a:p>
          <a:p>
            <a:pPr marL="0" indent="0" defTabSz="1339850">
              <a:buClr>
                <a:schemeClr val="tx1"/>
              </a:buClr>
              <a:buFont typeface="Wingdings 2" pitchFamily="18" charset="2"/>
              <a:buNone/>
              <a:tabLst>
                <a:tab pos="1517650" algn="l"/>
                <a:tab pos="409257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kizi</a:t>
            </a:r>
            <a:r>
              <a:rPr lang="de-DE" altLang="de-DE" dirty="0">
                <a:solidFill>
                  <a:srgbClr val="0066FF"/>
                </a:solidFill>
                <a:cs typeface="Times New Roman" pitchFamily="18" charset="0"/>
              </a:rPr>
              <a:t>]	'schmutzig'	[</a:t>
            </a:r>
            <a:r>
              <a:rPr lang="de-DE" altLang="de-DE" dirty="0" err="1">
                <a:solidFill>
                  <a:srgbClr val="0066FF"/>
                </a:solidFill>
                <a:cs typeface="Times New Roman" pitchFamily="18" charset="0"/>
              </a:rPr>
              <a:t>zabi</a:t>
            </a:r>
            <a:r>
              <a:rPr lang="de-DE" altLang="de-DE" dirty="0">
                <a:solidFill>
                  <a:srgbClr val="0066FF"/>
                </a:solidFill>
                <a:cs typeface="Times New Roman" pitchFamily="18" charset="0"/>
              </a:rPr>
              <a:t>]	'Palme'</a:t>
            </a:r>
          </a:p>
          <a:p>
            <a:pPr marL="0" indent="0" defTabSz="1339850">
              <a:buClr>
                <a:schemeClr val="tx1"/>
              </a:buClr>
              <a:buFont typeface="Wingdings 2" pitchFamily="18" charset="2"/>
              <a:buNone/>
              <a:tabLst>
                <a:tab pos="1517650" algn="l"/>
                <a:tab pos="409257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vapi</a:t>
            </a:r>
            <a:r>
              <a:rPr lang="de-DE" altLang="de-DE" dirty="0">
                <a:solidFill>
                  <a:srgbClr val="0066FF"/>
                </a:solidFill>
                <a:cs typeface="Times New Roman" pitchFamily="18" charset="0"/>
              </a:rPr>
              <a:t>]	'kurz'	[</a:t>
            </a:r>
            <a:r>
              <a:rPr lang="de-DE" altLang="de-DE" dirty="0" err="1">
                <a:solidFill>
                  <a:srgbClr val="0066FF"/>
                </a:solidFill>
                <a:cs typeface="Times New Roman" pitchFamily="18" charset="0"/>
              </a:rPr>
              <a:t>kaki</a:t>
            </a:r>
            <a:r>
              <a:rPr lang="de-DE" altLang="de-DE" dirty="0">
                <a:solidFill>
                  <a:srgbClr val="0066FF"/>
                </a:solidFill>
                <a:cs typeface="Times New Roman" pitchFamily="18" charset="0"/>
              </a:rPr>
              <a:t>]	'Daumen'</a:t>
            </a:r>
          </a:p>
          <a:p>
            <a:pPr marL="0" indent="0" defTabSz="1339850">
              <a:buClr>
                <a:schemeClr val="tx1"/>
              </a:buClr>
              <a:buFont typeface="Wingdings 2" pitchFamily="18" charset="2"/>
              <a:buNone/>
              <a:tabLst>
                <a:tab pos="1517650" algn="l"/>
                <a:tab pos="4092575"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faki</a:t>
            </a:r>
            <a:r>
              <a:rPr lang="de-DE" altLang="de-DE" dirty="0">
                <a:solidFill>
                  <a:srgbClr val="0066FF"/>
                </a:solidFill>
                <a:cs typeface="Times New Roman" pitchFamily="18" charset="0"/>
              </a:rPr>
              <a:t>] 	'neun'</a:t>
            </a:r>
          </a:p>
          <a:p>
            <a:pPr marL="0" indent="0" defTabSz="1339850">
              <a:buClr>
                <a:schemeClr val="tx1"/>
              </a:buClr>
              <a:buFont typeface="Wingdings 2" pitchFamily="18" charset="2"/>
              <a:buNone/>
              <a:tabLst>
                <a:tab pos="1517650" algn="l"/>
                <a:tab pos="4092575" algn="l"/>
              </a:tabLst>
            </a:pPr>
            <a:r>
              <a:rPr lang="de-DE" altLang="de-DE" dirty="0">
                <a:cs typeface="Times New Roman" pitchFamily="18" charset="0"/>
              </a:rPr>
              <a:t>Diskussion auf separatem Blatt!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5395">
                                            <p:txEl>
                                              <p:pRg st="0" end="0"/>
                                            </p:txEl>
                                          </p:spTgt>
                                        </p:tgtEl>
                                        <p:attrNameLst>
                                          <p:attrName>style.visibility</p:attrName>
                                        </p:attrNameLst>
                                      </p:cBhvr>
                                      <p:to>
                                        <p:strVal val="visible"/>
                                      </p:to>
                                    </p:set>
                                    <p:animEffect transition="in" filter="wipe(left)">
                                      <p:cBhvr>
                                        <p:cTn id="7" dur="500"/>
                                        <p:tgtEl>
                                          <p:spTgt spid="315395">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15395">
                                            <p:txEl>
                                              <p:pRg st="1" end="1"/>
                                            </p:txEl>
                                          </p:spTgt>
                                        </p:tgtEl>
                                        <p:attrNameLst>
                                          <p:attrName>style.visibility</p:attrName>
                                        </p:attrNameLst>
                                      </p:cBhvr>
                                      <p:to>
                                        <p:strVal val="visible"/>
                                      </p:to>
                                    </p:set>
                                    <p:animEffect transition="in" filter="wipe(left)">
                                      <p:cBhvr>
                                        <p:cTn id="11" dur="500"/>
                                        <p:tgtEl>
                                          <p:spTgt spid="315395">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15395">
                                            <p:txEl>
                                              <p:pRg st="2" end="2"/>
                                            </p:txEl>
                                          </p:spTgt>
                                        </p:tgtEl>
                                        <p:attrNameLst>
                                          <p:attrName>style.visibility</p:attrName>
                                        </p:attrNameLst>
                                      </p:cBhvr>
                                      <p:to>
                                        <p:strVal val="visible"/>
                                      </p:to>
                                    </p:set>
                                    <p:animEffect transition="in" filter="wipe(left)">
                                      <p:cBhvr>
                                        <p:cTn id="15" dur="500"/>
                                        <p:tgtEl>
                                          <p:spTgt spid="315395">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15395">
                                            <p:txEl>
                                              <p:pRg st="3" end="3"/>
                                            </p:txEl>
                                          </p:spTgt>
                                        </p:tgtEl>
                                        <p:attrNameLst>
                                          <p:attrName>style.visibility</p:attrName>
                                        </p:attrNameLst>
                                      </p:cBhvr>
                                      <p:to>
                                        <p:strVal val="visible"/>
                                      </p:to>
                                    </p:set>
                                    <p:animEffect transition="in" filter="wipe(left)">
                                      <p:cBhvr>
                                        <p:cTn id="19" dur="500"/>
                                        <p:tgtEl>
                                          <p:spTgt spid="315395">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15395">
                                            <p:txEl>
                                              <p:pRg st="4" end="4"/>
                                            </p:txEl>
                                          </p:spTgt>
                                        </p:tgtEl>
                                        <p:attrNameLst>
                                          <p:attrName>style.visibility</p:attrName>
                                        </p:attrNameLst>
                                      </p:cBhvr>
                                      <p:to>
                                        <p:strVal val="visible"/>
                                      </p:to>
                                    </p:set>
                                    <p:animEffect transition="in" filter="wipe(left)">
                                      <p:cBhvr>
                                        <p:cTn id="23" dur="500"/>
                                        <p:tgtEl>
                                          <p:spTgt spid="315395">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15395">
                                            <p:txEl>
                                              <p:pRg st="5" end="5"/>
                                            </p:txEl>
                                          </p:spTgt>
                                        </p:tgtEl>
                                        <p:attrNameLst>
                                          <p:attrName>style.visibility</p:attrName>
                                        </p:attrNameLst>
                                      </p:cBhvr>
                                      <p:to>
                                        <p:strVal val="visible"/>
                                      </p:to>
                                    </p:set>
                                    <p:animEffect transition="in" filter="wipe(left)">
                                      <p:cBhvr>
                                        <p:cTn id="27" dur="500"/>
                                        <p:tgtEl>
                                          <p:spTgt spid="315395">
                                            <p:txEl>
                                              <p:pRg st="5" end="5"/>
                                            </p:txEl>
                                          </p:spTgt>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15395">
                                            <p:txEl>
                                              <p:pRg st="6" end="6"/>
                                            </p:txEl>
                                          </p:spTgt>
                                        </p:tgtEl>
                                        <p:attrNameLst>
                                          <p:attrName>style.visibility</p:attrName>
                                        </p:attrNameLst>
                                      </p:cBhvr>
                                      <p:to>
                                        <p:strVal val="visible"/>
                                      </p:to>
                                    </p:set>
                                    <p:animEffect transition="in" filter="wipe(left)">
                                      <p:cBhvr>
                                        <p:cTn id="31" dur="500"/>
                                        <p:tgtEl>
                                          <p:spTgt spid="315395">
                                            <p:txEl>
                                              <p:pRg st="6" end="6"/>
                                            </p:txEl>
                                          </p:spTgt>
                                        </p:tgtEl>
                                      </p:cBhvr>
                                    </p:animEffect>
                                  </p:childTnLst>
                                </p:cTn>
                              </p:par>
                            </p:childTnLst>
                          </p:cTn>
                        </p:par>
                        <p:par>
                          <p:cTn id="32" fill="hold" nodeType="afterGroup">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15395">
                                            <p:txEl>
                                              <p:pRg st="7" end="7"/>
                                            </p:txEl>
                                          </p:spTgt>
                                        </p:tgtEl>
                                        <p:attrNameLst>
                                          <p:attrName>style.visibility</p:attrName>
                                        </p:attrNameLst>
                                      </p:cBhvr>
                                      <p:to>
                                        <p:strVal val="visible"/>
                                      </p:to>
                                    </p:set>
                                    <p:animEffect transition="in" filter="wipe(left)">
                                      <p:cBhvr>
                                        <p:cTn id="35" dur="500"/>
                                        <p:tgtEl>
                                          <p:spTgt spid="315395">
                                            <p:txEl>
                                              <p:pRg st="7" end="7"/>
                                            </p:txEl>
                                          </p:spTgt>
                                        </p:tgtEl>
                                      </p:cBhvr>
                                    </p:animEffect>
                                  </p:childTnLst>
                                </p:cTn>
                              </p:par>
                            </p:childTnLst>
                          </p:cTn>
                        </p:par>
                        <p:par>
                          <p:cTn id="36" fill="hold" nodeType="afterGroup">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315395">
                                            <p:txEl>
                                              <p:pRg st="8" end="8"/>
                                            </p:txEl>
                                          </p:spTgt>
                                        </p:tgtEl>
                                        <p:attrNameLst>
                                          <p:attrName>style.visibility</p:attrName>
                                        </p:attrNameLst>
                                      </p:cBhvr>
                                      <p:to>
                                        <p:strVal val="visible"/>
                                      </p:to>
                                    </p:set>
                                    <p:animEffect transition="in" filter="wipe(left)">
                                      <p:cBhvr>
                                        <p:cTn id="39" dur="500"/>
                                        <p:tgtEl>
                                          <p:spTgt spid="3153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5" grpId="0" build="p" bldLvl="2" autoUpdateAnimBg="0" advAuto="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r>
              <a:rPr lang="de-DE" altLang="de-DE" dirty="0"/>
              <a:t>Analyseverfahren 2: Vereinigung</a:t>
            </a:r>
          </a:p>
        </p:txBody>
      </p:sp>
      <p:sp>
        <p:nvSpPr>
          <p:cNvPr id="316419" name="Rectangle 3"/>
          <p:cNvSpPr>
            <a:spLocks noGrp="1" noChangeArrowheads="1"/>
          </p:cNvSpPr>
          <p:nvPr>
            <p:ph type="body" idx="1"/>
          </p:nvPr>
        </p:nvSpPr>
        <p:spPr>
          <a:xfrm>
            <a:off x="762000" y="1600200"/>
            <a:ext cx="8077200" cy="4495800"/>
          </a:xfrm>
        </p:spPr>
        <p:txBody>
          <a:bodyPr/>
          <a:lstStyle/>
          <a:p>
            <a:pPr marL="0" indent="0" defTabSz="1339850">
              <a:lnSpc>
                <a:spcPct val="90000"/>
              </a:lnSpc>
              <a:buClr>
                <a:schemeClr val="tx1"/>
              </a:buClr>
              <a:buFont typeface="Wingdings 2" pitchFamily="18" charset="2"/>
              <a:buNone/>
              <a:tabLst>
                <a:tab pos="1517650" algn="l"/>
                <a:tab pos="381000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tofo</a:t>
            </a:r>
            <a:r>
              <a:rPr lang="de-DE" altLang="de-DE" dirty="0">
                <a:solidFill>
                  <a:srgbClr val="0066FF"/>
                </a:solidFill>
                <a:cs typeface="Times New Roman" pitchFamily="18" charset="0"/>
              </a:rPr>
              <a:t>]	'Konstellation'	[</a:t>
            </a:r>
            <a:r>
              <a:rPr lang="de-DE" altLang="de-DE" dirty="0" err="1">
                <a:solidFill>
                  <a:srgbClr val="0066FF"/>
                </a:solidFill>
                <a:cs typeface="Times New Roman" pitchFamily="18" charset="0"/>
              </a:rPr>
              <a:t>kex</a:t>
            </a:r>
            <a:r>
              <a:rPr lang="de-DE" altLang="de-DE" dirty="0">
                <a:solidFill>
                  <a:srgbClr val="0066FF"/>
                </a:solidFill>
                <a:cs typeface="Times New Roman" pitchFamily="18" charset="0"/>
              </a:rPr>
              <a:t>]	'Schnee'</a:t>
            </a:r>
          </a:p>
          <a:p>
            <a:pPr marL="0" indent="0" defTabSz="1339850">
              <a:lnSpc>
                <a:spcPct val="90000"/>
              </a:lnSpc>
              <a:buClr>
                <a:schemeClr val="tx1"/>
              </a:buClr>
              <a:buFont typeface="Wingdings 2" pitchFamily="18" charset="2"/>
              <a:buNone/>
              <a:tabLst>
                <a:tab pos="1517650" algn="l"/>
                <a:tab pos="381000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ose</a:t>
            </a:r>
            <a:r>
              <a:rPr lang="de-DE" altLang="de-DE" dirty="0">
                <a:solidFill>
                  <a:srgbClr val="0066FF"/>
                </a:solidFill>
                <a:cs typeface="Times New Roman" pitchFamily="18" charset="0"/>
              </a:rPr>
              <a:t>]	'verfinstern'	[</a:t>
            </a:r>
            <a:r>
              <a:rPr lang="de-DE" altLang="de-DE" dirty="0" err="1" smtClean="0">
                <a:solidFill>
                  <a:srgbClr val="0066FF"/>
                </a:solidFill>
                <a:cs typeface="Times New Roman" pitchFamily="18" charset="0"/>
              </a:rPr>
              <a:t>toɸo</a:t>
            </a:r>
            <a:r>
              <a:rPr lang="de-DE" altLang="de-DE" dirty="0">
                <a:solidFill>
                  <a:srgbClr val="0066FF"/>
                </a:solidFill>
                <a:cs typeface="Times New Roman" pitchFamily="18" charset="0"/>
              </a:rPr>
              <a:t>]	'Zehe'</a:t>
            </a:r>
          </a:p>
          <a:p>
            <a:pPr marL="0" indent="0" defTabSz="1339850">
              <a:lnSpc>
                <a:spcPct val="90000"/>
              </a:lnSpc>
              <a:buClr>
                <a:schemeClr val="tx1"/>
              </a:buClr>
              <a:buFont typeface="Wingdings 2" pitchFamily="18" charset="2"/>
              <a:buNone/>
              <a:tabLst>
                <a:tab pos="1517650" algn="l"/>
                <a:tab pos="3810000" algn="l"/>
              </a:tabLst>
            </a:pPr>
            <a:r>
              <a:rPr lang="de-DE" altLang="de-DE" dirty="0" smtClean="0">
                <a:solidFill>
                  <a:srgbClr val="0066FF"/>
                </a:solidFill>
                <a:cs typeface="Times New Roman" pitchFamily="18" charset="0"/>
              </a:rPr>
              <a:t>[</a:t>
            </a:r>
            <a:r>
              <a:rPr lang="de-DE" altLang="de-DE" dirty="0" err="1" smtClean="0">
                <a:solidFill>
                  <a:srgbClr val="0066FF"/>
                </a:solidFill>
                <a:cs typeface="Times New Roman" pitchFamily="18" charset="0"/>
              </a:rPr>
              <a:t>ɸexɔ</a:t>
            </a:r>
            <a:r>
              <a:rPr lang="de-DE" altLang="de-DE" dirty="0" smtClean="0">
                <a:solidFill>
                  <a:srgbClr val="0066FF"/>
                </a:solidFill>
                <a:cs typeface="Times New Roman" pitchFamily="18" charset="0"/>
              </a:rPr>
              <a:t>]</a:t>
            </a:r>
            <a:r>
              <a:rPr lang="de-DE" altLang="de-DE" dirty="0">
                <a:solidFill>
                  <a:srgbClr val="0066FF"/>
                </a:solidFill>
                <a:cs typeface="Times New Roman" pitchFamily="18" charset="0"/>
              </a:rPr>
              <a:t>	</a:t>
            </a:r>
            <a:r>
              <a:rPr lang="de-DE" altLang="de-DE" dirty="0" smtClean="0">
                <a:solidFill>
                  <a:srgbClr val="0066FF"/>
                </a:solidFill>
                <a:cs typeface="Times New Roman" pitchFamily="18" charset="0"/>
              </a:rPr>
              <a:t>Sonne</a:t>
            </a:r>
            <a:r>
              <a:rPr lang="de-DE" altLang="de-DE" dirty="0">
                <a:solidFill>
                  <a:srgbClr val="0066FF"/>
                </a:solidFill>
                <a:cs typeface="Times New Roman" pitchFamily="18" charset="0"/>
              </a:rPr>
              <a:t>'	[</a:t>
            </a:r>
            <a:r>
              <a:rPr lang="de-DE" altLang="de-DE" dirty="0" err="1">
                <a:solidFill>
                  <a:srgbClr val="0066FF"/>
                </a:solidFill>
                <a:cs typeface="Times New Roman" pitchFamily="18" charset="0"/>
              </a:rPr>
              <a:t>seso</a:t>
            </a:r>
            <a:r>
              <a:rPr lang="de-DE" altLang="de-DE" dirty="0">
                <a:solidFill>
                  <a:srgbClr val="0066FF"/>
                </a:solidFill>
                <a:cs typeface="Times New Roman" pitchFamily="18" charset="0"/>
              </a:rPr>
              <a:t>]	'schätzen'</a:t>
            </a:r>
          </a:p>
          <a:p>
            <a:pPr marL="0" indent="0" defTabSz="1339850">
              <a:lnSpc>
                <a:spcPct val="90000"/>
              </a:lnSpc>
              <a:buClr>
                <a:schemeClr val="tx1"/>
              </a:buClr>
              <a:buFont typeface="Wingdings 2" pitchFamily="18" charset="2"/>
              <a:buNone/>
              <a:tabLst>
                <a:tab pos="1517650" algn="l"/>
                <a:tab pos="381000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efes</a:t>
            </a:r>
            <a:r>
              <a:rPr lang="de-DE" altLang="de-DE" dirty="0">
                <a:solidFill>
                  <a:srgbClr val="0066FF"/>
                </a:solidFill>
                <a:cs typeface="Times New Roman" pitchFamily="18" charset="0"/>
              </a:rPr>
              <a:t>]	'gestern'	[</a:t>
            </a:r>
            <a:r>
              <a:rPr lang="de-DE" altLang="de-DE" dirty="0" err="1" smtClean="0">
                <a:solidFill>
                  <a:srgbClr val="0066FF"/>
                </a:solidFill>
                <a:cs typeface="Times New Roman" pitchFamily="18" charset="0"/>
              </a:rPr>
              <a:t>feɸe</a:t>
            </a:r>
            <a:r>
              <a:rPr lang="de-DE" altLang="de-DE" dirty="0">
                <a:solidFill>
                  <a:srgbClr val="0066FF"/>
                </a:solidFill>
                <a:cs typeface="Times New Roman" pitchFamily="18" charset="0"/>
              </a:rPr>
              <a:t>]	'scharf'</a:t>
            </a:r>
          </a:p>
          <a:p>
            <a:pPr marL="0" indent="0" defTabSz="1339850">
              <a:lnSpc>
                <a:spcPct val="90000"/>
              </a:lnSpc>
              <a:buClr>
                <a:schemeClr val="tx1"/>
              </a:buClr>
              <a:buFont typeface="Wingdings 2" pitchFamily="18" charset="2"/>
              <a:buNone/>
              <a:tabLst>
                <a:tab pos="1517650" algn="l"/>
                <a:tab pos="381000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tefot</a:t>
            </a:r>
            <a:r>
              <a:rPr lang="de-DE" altLang="de-DE" dirty="0">
                <a:solidFill>
                  <a:srgbClr val="0066FF"/>
                </a:solidFill>
                <a:cs typeface="Times New Roman" pitchFamily="18" charset="0"/>
              </a:rPr>
              <a:t>]	'ich'	[</a:t>
            </a:r>
            <a:r>
              <a:rPr lang="de-DE" altLang="de-DE" dirty="0" err="1">
                <a:solidFill>
                  <a:srgbClr val="0066FF"/>
                </a:solidFill>
                <a:cs typeface="Times New Roman" pitchFamily="18" charset="0"/>
              </a:rPr>
              <a:t>xot</a:t>
            </a:r>
            <a:r>
              <a:rPr lang="de-DE" altLang="de-DE" dirty="0">
                <a:solidFill>
                  <a:srgbClr val="0066FF"/>
                </a:solidFill>
                <a:cs typeface="Times New Roman" pitchFamily="18" charset="0"/>
              </a:rPr>
              <a:t>]	'zwölf'</a:t>
            </a:r>
          </a:p>
          <a:p>
            <a:pPr marL="0" indent="0" defTabSz="1339850">
              <a:lnSpc>
                <a:spcPct val="90000"/>
              </a:lnSpc>
              <a:buClr>
                <a:schemeClr val="tx1"/>
              </a:buClr>
              <a:buFont typeface="Wingdings 2" pitchFamily="18" charset="2"/>
              <a:buNone/>
              <a:tabLst>
                <a:tab pos="1517650" algn="l"/>
                <a:tab pos="381000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tefod</a:t>
            </a:r>
            <a:r>
              <a:rPr lang="de-DE" altLang="de-DE" dirty="0">
                <a:solidFill>
                  <a:srgbClr val="0066FF"/>
                </a:solidFill>
                <a:cs typeface="Times New Roman" pitchFamily="18" charset="0"/>
              </a:rPr>
              <a:t>]	'ich'	[</a:t>
            </a:r>
            <a:r>
              <a:rPr lang="de-DE" altLang="de-DE" dirty="0" err="1">
                <a:solidFill>
                  <a:srgbClr val="0066FF"/>
                </a:solidFill>
                <a:cs typeface="Times New Roman" pitchFamily="18" charset="0"/>
              </a:rPr>
              <a:t>xod</a:t>
            </a:r>
            <a:r>
              <a:rPr lang="de-DE" altLang="de-DE" dirty="0">
                <a:solidFill>
                  <a:srgbClr val="0066FF"/>
                </a:solidFill>
                <a:cs typeface="Times New Roman" pitchFamily="18" charset="0"/>
              </a:rPr>
              <a:t>]	'zwölf'</a:t>
            </a:r>
          </a:p>
          <a:p>
            <a:pPr marL="0" indent="0" defTabSz="1339850">
              <a:lnSpc>
                <a:spcPct val="90000"/>
              </a:lnSpc>
              <a:buClr>
                <a:schemeClr val="tx1"/>
              </a:buClr>
              <a:buFont typeface="Wingdings 2" pitchFamily="18" charset="2"/>
              <a:buNone/>
              <a:tabLst>
                <a:tab pos="1517650" algn="l"/>
                <a:tab pos="381000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toxos</a:t>
            </a:r>
            <a:r>
              <a:rPr lang="de-DE" altLang="de-DE" dirty="0">
                <a:solidFill>
                  <a:srgbClr val="0066FF"/>
                </a:solidFill>
                <a:cs typeface="Times New Roman" pitchFamily="18" charset="0"/>
              </a:rPr>
              <a:t>]	'möglich'	[</a:t>
            </a:r>
            <a:r>
              <a:rPr lang="de-DE" altLang="de-DE" dirty="0" err="1">
                <a:solidFill>
                  <a:srgbClr val="0066FF"/>
                </a:solidFill>
                <a:cs typeface="Times New Roman" pitchFamily="18" charset="0"/>
              </a:rPr>
              <a:t>tokox</a:t>
            </a:r>
            <a:r>
              <a:rPr lang="de-DE" altLang="de-DE" dirty="0">
                <a:solidFill>
                  <a:srgbClr val="0066FF"/>
                </a:solidFill>
                <a:cs typeface="Times New Roman" pitchFamily="18" charset="0"/>
              </a:rPr>
              <a:t>]	'singen'</a:t>
            </a:r>
          </a:p>
          <a:p>
            <a:pPr marL="0" indent="0" defTabSz="1339850">
              <a:lnSpc>
                <a:spcPct val="90000"/>
              </a:lnSpc>
              <a:buClr>
                <a:schemeClr val="tx1"/>
              </a:buClr>
              <a:buFont typeface="Wingdings 2" pitchFamily="18" charset="2"/>
              <a:buNone/>
              <a:tabLst>
                <a:tab pos="1517650" algn="l"/>
                <a:tab pos="3810000" algn="l"/>
              </a:tabLst>
            </a:pPr>
            <a:r>
              <a:rPr lang="de-DE" altLang="de-DE" dirty="0">
                <a:solidFill>
                  <a:srgbClr val="0066FF"/>
                </a:solidFill>
                <a:cs typeface="Times New Roman" pitchFamily="18" charset="0"/>
              </a:rPr>
              <a:t>[</a:t>
            </a:r>
            <a:r>
              <a:rPr lang="de-DE" altLang="de-DE" dirty="0" err="1" smtClean="0">
                <a:solidFill>
                  <a:srgbClr val="0066FF"/>
                </a:solidFill>
                <a:cs typeface="Times New Roman" pitchFamily="18" charset="0"/>
              </a:rPr>
              <a:t>fi</a:t>
            </a:r>
            <a:r>
              <a:rPr lang="de-DE" altLang="de-DE" dirty="0" err="1" smtClean="0">
                <a:solidFill>
                  <a:srgbClr val="0066FF"/>
                </a:solidFill>
                <a:latin typeface="SILSophia IPA93" panose="00000400000000000000" pitchFamily="2" charset="2"/>
                <a:ea typeface="Microsoft MHei" panose="020B0402040204020203" pitchFamily="34" charset="-120"/>
                <a:cs typeface="Times New Roman" pitchFamily="18" charset="0"/>
              </a:rPr>
              <a:t>x</a:t>
            </a:r>
            <a:r>
              <a:rPr lang="de-DE" altLang="de-DE" dirty="0" err="1" smtClean="0">
                <a:solidFill>
                  <a:srgbClr val="0066FF"/>
                </a:solidFill>
                <a:cs typeface="Times New Roman" pitchFamily="18" charset="0"/>
              </a:rPr>
              <a:t>ɔ</a:t>
            </a:r>
            <a:r>
              <a:rPr lang="de-DE" altLang="de-DE" dirty="0" smtClean="0">
                <a:solidFill>
                  <a:srgbClr val="0066FF"/>
                </a:solidFill>
                <a:cs typeface="Times New Roman" pitchFamily="18" charset="0"/>
              </a:rPr>
              <a:t>]</a:t>
            </a:r>
            <a:r>
              <a:rPr lang="de-DE" altLang="de-DE" dirty="0">
                <a:solidFill>
                  <a:srgbClr val="0066FF"/>
                </a:solidFill>
                <a:cs typeface="Times New Roman" pitchFamily="18" charset="0"/>
              </a:rPr>
              <a:t>	'stumpf'	[</a:t>
            </a:r>
            <a:r>
              <a:rPr lang="de-DE" altLang="de-DE" dirty="0" err="1" smtClean="0">
                <a:solidFill>
                  <a:srgbClr val="0066FF"/>
                </a:solidFill>
                <a:cs typeface="Times New Roman" pitchFamily="18" charset="0"/>
              </a:rPr>
              <a:t>xoɸe</a:t>
            </a:r>
            <a:r>
              <a:rPr lang="de-DE" altLang="de-DE" dirty="0">
                <a:solidFill>
                  <a:srgbClr val="0066FF"/>
                </a:solidFill>
                <a:cs typeface="Times New Roman" pitchFamily="18" charset="0"/>
              </a:rPr>
              <a:t>]	'Amsel'</a:t>
            </a:r>
          </a:p>
          <a:p>
            <a:pPr marL="0" indent="0" defTabSz="1339850">
              <a:lnSpc>
                <a:spcPct val="90000"/>
              </a:lnSpc>
              <a:buClr>
                <a:schemeClr val="tx1"/>
              </a:buClr>
              <a:buFont typeface="Wingdings 2" pitchFamily="18" charset="2"/>
              <a:buNone/>
              <a:tabLst>
                <a:tab pos="1517650" algn="l"/>
                <a:tab pos="3810000" algn="l"/>
              </a:tabLst>
            </a:pPr>
            <a:r>
              <a:rPr lang="de-DE" altLang="de-DE" dirty="0">
                <a:solidFill>
                  <a:srgbClr val="0066FF"/>
                </a:solidFill>
                <a:cs typeface="Times New Roman" pitchFamily="18" charset="0"/>
              </a:rPr>
              <a:t>[</a:t>
            </a:r>
            <a:r>
              <a:rPr lang="de-DE" altLang="de-DE" dirty="0" err="1">
                <a:solidFill>
                  <a:srgbClr val="0066FF"/>
                </a:solidFill>
                <a:cs typeface="Times New Roman" pitchFamily="18" charset="0"/>
              </a:rPr>
              <a:t>xexe</a:t>
            </a:r>
            <a:r>
              <a:rPr lang="de-DE" altLang="de-DE" dirty="0">
                <a:solidFill>
                  <a:srgbClr val="0066FF"/>
                </a:solidFill>
                <a:cs typeface="Times New Roman" pitchFamily="18" charset="0"/>
              </a:rPr>
              <a:t>]	'versagen'		</a:t>
            </a:r>
          </a:p>
          <a:p>
            <a:pPr marL="0" indent="0" defTabSz="1339850">
              <a:lnSpc>
                <a:spcPct val="90000"/>
              </a:lnSpc>
              <a:buClr>
                <a:schemeClr val="tx1"/>
              </a:buClr>
              <a:buFont typeface="Wingdings 2" pitchFamily="18" charset="2"/>
              <a:buNone/>
              <a:tabLst>
                <a:tab pos="1517650" algn="l"/>
                <a:tab pos="3810000" algn="l"/>
              </a:tabLst>
            </a:pPr>
            <a:r>
              <a:rPr lang="de-DE" altLang="de-DE" dirty="0" smtClean="0">
                <a:solidFill>
                  <a:srgbClr val="0066FF"/>
                </a:solidFill>
                <a:cs typeface="Times New Roman" pitchFamily="18" charset="0"/>
              </a:rPr>
              <a:t>[</a:t>
            </a:r>
            <a:r>
              <a:rPr lang="de-DE" altLang="de-DE" dirty="0" err="1" smtClean="0">
                <a:solidFill>
                  <a:srgbClr val="0066FF"/>
                </a:solidFill>
                <a:cs typeface="Times New Roman" pitchFamily="18" charset="0"/>
              </a:rPr>
              <a:t>ɸexɔ</a:t>
            </a:r>
            <a:r>
              <a:rPr lang="de-DE" altLang="de-DE" dirty="0" smtClean="0">
                <a:solidFill>
                  <a:srgbClr val="0066FF"/>
                </a:solidFill>
                <a:cs typeface="Times New Roman" pitchFamily="18" charset="0"/>
              </a:rPr>
              <a:t> </a:t>
            </a:r>
            <a:r>
              <a:rPr lang="de-DE" altLang="de-DE" dirty="0" err="1">
                <a:solidFill>
                  <a:srgbClr val="0066FF"/>
                </a:solidFill>
                <a:cs typeface="Times New Roman" pitchFamily="18" charset="0"/>
              </a:rPr>
              <a:t>o</a:t>
            </a:r>
            <a:r>
              <a:rPr lang="de-DE" altLang="de-DE" dirty="0" err="1" smtClean="0">
                <a:solidFill>
                  <a:srgbClr val="0066FF"/>
                </a:solidFill>
                <a:cs typeface="Times New Roman" pitchFamily="18" charset="0"/>
              </a:rPr>
              <a:t>se</a:t>
            </a:r>
            <a:r>
              <a:rPr lang="de-DE" altLang="de-DE" dirty="0" smtClean="0">
                <a:solidFill>
                  <a:srgbClr val="0066FF"/>
                </a:solidFill>
                <a:cs typeface="Times New Roman" pitchFamily="18" charset="0"/>
              </a:rPr>
              <a:t>]</a:t>
            </a:r>
            <a:r>
              <a:rPr lang="de-DE" altLang="de-DE" dirty="0">
                <a:solidFill>
                  <a:srgbClr val="0066FF"/>
                </a:solidFill>
                <a:cs typeface="Times New Roman" pitchFamily="18" charset="0"/>
              </a:rPr>
              <a:t>		'die Sonne ist verfinstert'</a:t>
            </a:r>
          </a:p>
          <a:p>
            <a:pPr marL="0" indent="0" defTabSz="1339850">
              <a:lnSpc>
                <a:spcPct val="90000"/>
              </a:lnSpc>
              <a:buClr>
                <a:schemeClr val="tx1"/>
              </a:buClr>
              <a:buFont typeface="Wingdings 2" pitchFamily="18" charset="2"/>
              <a:buNone/>
              <a:tabLst>
                <a:tab pos="1517650" algn="l"/>
                <a:tab pos="3810000" algn="l"/>
              </a:tabLst>
            </a:pPr>
            <a:r>
              <a:rPr lang="de-DE" altLang="de-DE" dirty="0" smtClean="0">
                <a:solidFill>
                  <a:srgbClr val="0066FF"/>
                </a:solidFill>
                <a:latin typeface="SILSophia IPA93" panose="00000400000000000000" pitchFamily="2" charset="2"/>
                <a:cs typeface="Times New Roman" pitchFamily="18" charset="0"/>
              </a:rPr>
              <a:t>[</a:t>
            </a:r>
            <a:r>
              <a:rPr lang="de-DE" altLang="de-DE" dirty="0" err="1" smtClean="0">
                <a:solidFill>
                  <a:srgbClr val="0066FF"/>
                </a:solidFill>
                <a:cs typeface="Times New Roman" pitchFamily="18" charset="0"/>
              </a:rPr>
              <a:t>ɸexɔ</a:t>
            </a:r>
            <a:r>
              <a:rPr lang="de-DE" altLang="de-DE" dirty="0" smtClean="0">
                <a:solidFill>
                  <a:srgbClr val="0066FF"/>
                </a:solidFill>
                <a:cs typeface="Times New Roman" pitchFamily="18" charset="0"/>
              </a:rPr>
              <a:t> </a:t>
            </a:r>
            <a:r>
              <a:rPr lang="de-DE" altLang="de-DE" dirty="0" err="1" smtClean="0">
                <a:solidFill>
                  <a:srgbClr val="0066FF"/>
                </a:solidFill>
                <a:cs typeface="Times New Roman" pitchFamily="18" charset="0"/>
              </a:rPr>
              <a:t>feɸe</a:t>
            </a:r>
            <a:r>
              <a:rPr lang="de-DE" altLang="de-DE" dirty="0" smtClean="0">
                <a:solidFill>
                  <a:srgbClr val="0066FF"/>
                </a:solidFill>
                <a:cs typeface="Times New Roman" pitchFamily="18" charset="0"/>
              </a:rPr>
              <a:t> </a:t>
            </a:r>
            <a:r>
              <a:rPr lang="de-DE" altLang="de-DE" dirty="0" err="1">
                <a:solidFill>
                  <a:srgbClr val="0066FF"/>
                </a:solidFill>
                <a:cs typeface="Times New Roman" pitchFamily="18" charset="0"/>
              </a:rPr>
              <a:t>efes</a:t>
            </a:r>
            <a:r>
              <a:rPr lang="de-DE" altLang="de-DE" dirty="0">
                <a:solidFill>
                  <a:srgbClr val="0066FF"/>
                </a:solidFill>
                <a:cs typeface="Times New Roman" pitchFamily="18" charset="0"/>
              </a:rPr>
              <a:t>]	'die Sonne war gestern grell'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6419">
                                            <p:txEl>
                                              <p:pRg st="0" end="0"/>
                                            </p:txEl>
                                          </p:spTgt>
                                        </p:tgtEl>
                                        <p:attrNameLst>
                                          <p:attrName>style.visibility</p:attrName>
                                        </p:attrNameLst>
                                      </p:cBhvr>
                                      <p:to>
                                        <p:strVal val="visible"/>
                                      </p:to>
                                    </p:set>
                                    <p:animEffect transition="in" filter="wipe(left)">
                                      <p:cBhvr>
                                        <p:cTn id="7" dur="500"/>
                                        <p:tgtEl>
                                          <p:spTgt spid="31641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16419">
                                            <p:txEl>
                                              <p:pRg st="1" end="1"/>
                                            </p:txEl>
                                          </p:spTgt>
                                        </p:tgtEl>
                                        <p:attrNameLst>
                                          <p:attrName>style.visibility</p:attrName>
                                        </p:attrNameLst>
                                      </p:cBhvr>
                                      <p:to>
                                        <p:strVal val="visible"/>
                                      </p:to>
                                    </p:set>
                                    <p:animEffect transition="in" filter="wipe(left)">
                                      <p:cBhvr>
                                        <p:cTn id="11" dur="500"/>
                                        <p:tgtEl>
                                          <p:spTgt spid="316419">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16419">
                                            <p:txEl>
                                              <p:pRg st="2" end="2"/>
                                            </p:txEl>
                                          </p:spTgt>
                                        </p:tgtEl>
                                        <p:attrNameLst>
                                          <p:attrName>style.visibility</p:attrName>
                                        </p:attrNameLst>
                                      </p:cBhvr>
                                      <p:to>
                                        <p:strVal val="visible"/>
                                      </p:to>
                                    </p:set>
                                    <p:animEffect transition="in" filter="wipe(left)">
                                      <p:cBhvr>
                                        <p:cTn id="15" dur="500"/>
                                        <p:tgtEl>
                                          <p:spTgt spid="316419">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16419">
                                            <p:txEl>
                                              <p:pRg st="3" end="3"/>
                                            </p:txEl>
                                          </p:spTgt>
                                        </p:tgtEl>
                                        <p:attrNameLst>
                                          <p:attrName>style.visibility</p:attrName>
                                        </p:attrNameLst>
                                      </p:cBhvr>
                                      <p:to>
                                        <p:strVal val="visible"/>
                                      </p:to>
                                    </p:set>
                                    <p:animEffect transition="in" filter="wipe(left)">
                                      <p:cBhvr>
                                        <p:cTn id="19" dur="500"/>
                                        <p:tgtEl>
                                          <p:spTgt spid="316419">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16419">
                                            <p:txEl>
                                              <p:pRg st="4" end="4"/>
                                            </p:txEl>
                                          </p:spTgt>
                                        </p:tgtEl>
                                        <p:attrNameLst>
                                          <p:attrName>style.visibility</p:attrName>
                                        </p:attrNameLst>
                                      </p:cBhvr>
                                      <p:to>
                                        <p:strVal val="visible"/>
                                      </p:to>
                                    </p:set>
                                    <p:animEffect transition="in" filter="wipe(left)">
                                      <p:cBhvr>
                                        <p:cTn id="23" dur="500"/>
                                        <p:tgtEl>
                                          <p:spTgt spid="316419">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16419">
                                            <p:txEl>
                                              <p:pRg st="5" end="5"/>
                                            </p:txEl>
                                          </p:spTgt>
                                        </p:tgtEl>
                                        <p:attrNameLst>
                                          <p:attrName>style.visibility</p:attrName>
                                        </p:attrNameLst>
                                      </p:cBhvr>
                                      <p:to>
                                        <p:strVal val="visible"/>
                                      </p:to>
                                    </p:set>
                                    <p:animEffect transition="in" filter="wipe(left)">
                                      <p:cBhvr>
                                        <p:cTn id="27" dur="500"/>
                                        <p:tgtEl>
                                          <p:spTgt spid="316419">
                                            <p:txEl>
                                              <p:pRg st="5" end="5"/>
                                            </p:txEl>
                                          </p:spTgt>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16419">
                                            <p:txEl>
                                              <p:pRg st="6" end="6"/>
                                            </p:txEl>
                                          </p:spTgt>
                                        </p:tgtEl>
                                        <p:attrNameLst>
                                          <p:attrName>style.visibility</p:attrName>
                                        </p:attrNameLst>
                                      </p:cBhvr>
                                      <p:to>
                                        <p:strVal val="visible"/>
                                      </p:to>
                                    </p:set>
                                    <p:animEffect transition="in" filter="wipe(left)">
                                      <p:cBhvr>
                                        <p:cTn id="31" dur="500"/>
                                        <p:tgtEl>
                                          <p:spTgt spid="316419">
                                            <p:txEl>
                                              <p:pRg st="6" end="6"/>
                                            </p:txEl>
                                          </p:spTgt>
                                        </p:tgtEl>
                                      </p:cBhvr>
                                    </p:animEffect>
                                  </p:childTnLst>
                                </p:cTn>
                              </p:par>
                            </p:childTnLst>
                          </p:cTn>
                        </p:par>
                        <p:par>
                          <p:cTn id="32" fill="hold" nodeType="afterGroup">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16419">
                                            <p:txEl>
                                              <p:pRg st="7" end="7"/>
                                            </p:txEl>
                                          </p:spTgt>
                                        </p:tgtEl>
                                        <p:attrNameLst>
                                          <p:attrName>style.visibility</p:attrName>
                                        </p:attrNameLst>
                                      </p:cBhvr>
                                      <p:to>
                                        <p:strVal val="visible"/>
                                      </p:to>
                                    </p:set>
                                    <p:animEffect transition="in" filter="wipe(left)">
                                      <p:cBhvr>
                                        <p:cTn id="35" dur="500"/>
                                        <p:tgtEl>
                                          <p:spTgt spid="316419">
                                            <p:txEl>
                                              <p:pRg st="7" end="7"/>
                                            </p:txEl>
                                          </p:spTgt>
                                        </p:tgtEl>
                                      </p:cBhvr>
                                    </p:animEffect>
                                  </p:childTnLst>
                                </p:cTn>
                              </p:par>
                            </p:childTnLst>
                          </p:cTn>
                        </p:par>
                        <p:par>
                          <p:cTn id="36" fill="hold" nodeType="afterGroup">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316419">
                                            <p:txEl>
                                              <p:pRg st="8" end="8"/>
                                            </p:txEl>
                                          </p:spTgt>
                                        </p:tgtEl>
                                        <p:attrNameLst>
                                          <p:attrName>style.visibility</p:attrName>
                                        </p:attrNameLst>
                                      </p:cBhvr>
                                      <p:to>
                                        <p:strVal val="visible"/>
                                      </p:to>
                                    </p:set>
                                    <p:animEffect transition="in" filter="wipe(left)">
                                      <p:cBhvr>
                                        <p:cTn id="39" dur="500"/>
                                        <p:tgtEl>
                                          <p:spTgt spid="316419">
                                            <p:txEl>
                                              <p:pRg st="8" end="8"/>
                                            </p:txEl>
                                          </p:spTgt>
                                        </p:tgtEl>
                                      </p:cBhvr>
                                    </p:animEffect>
                                  </p:childTnLst>
                                </p:cTn>
                              </p:par>
                            </p:childTnLst>
                          </p:cTn>
                        </p:par>
                        <p:par>
                          <p:cTn id="40" fill="hold" nodeType="afterGroup">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316419">
                                            <p:txEl>
                                              <p:pRg st="9" end="9"/>
                                            </p:txEl>
                                          </p:spTgt>
                                        </p:tgtEl>
                                        <p:attrNameLst>
                                          <p:attrName>style.visibility</p:attrName>
                                        </p:attrNameLst>
                                      </p:cBhvr>
                                      <p:to>
                                        <p:strVal val="visible"/>
                                      </p:to>
                                    </p:set>
                                    <p:animEffect transition="in" filter="wipe(left)">
                                      <p:cBhvr>
                                        <p:cTn id="43" dur="500"/>
                                        <p:tgtEl>
                                          <p:spTgt spid="316419">
                                            <p:txEl>
                                              <p:pRg st="9" end="9"/>
                                            </p:txEl>
                                          </p:spTgt>
                                        </p:tgtEl>
                                      </p:cBhvr>
                                    </p:animEffect>
                                  </p:childTnLst>
                                </p:cTn>
                              </p:par>
                            </p:childTnLst>
                          </p:cTn>
                        </p:par>
                        <p:par>
                          <p:cTn id="44" fill="hold" nodeType="afterGroup">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316419">
                                            <p:txEl>
                                              <p:pRg st="10" end="10"/>
                                            </p:txEl>
                                          </p:spTgt>
                                        </p:tgtEl>
                                        <p:attrNameLst>
                                          <p:attrName>style.visibility</p:attrName>
                                        </p:attrNameLst>
                                      </p:cBhvr>
                                      <p:to>
                                        <p:strVal val="visible"/>
                                      </p:to>
                                    </p:set>
                                    <p:animEffect transition="in" filter="wipe(left)">
                                      <p:cBhvr>
                                        <p:cTn id="47" dur="500"/>
                                        <p:tgtEl>
                                          <p:spTgt spid="3164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9" grpId="0" build="p" bldLvl="2" autoUpdateAnimBg="0" advAuto="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r>
              <a:rPr lang="de-DE" altLang="de-DE"/>
              <a:t>Analyseverfahren 2: Vereinigung</a:t>
            </a:r>
          </a:p>
        </p:txBody>
      </p:sp>
      <p:sp>
        <p:nvSpPr>
          <p:cNvPr id="317443" name="Rectangle 3"/>
          <p:cNvSpPr>
            <a:spLocks noGrp="1" noChangeArrowheads="1"/>
          </p:cNvSpPr>
          <p:nvPr>
            <p:ph type="body" idx="1"/>
          </p:nvPr>
        </p:nvSpPr>
        <p:spPr>
          <a:xfrm>
            <a:off x="762000" y="1600200"/>
            <a:ext cx="8077200" cy="4495800"/>
          </a:xfrm>
        </p:spPr>
        <p:txBody>
          <a:bodyPr/>
          <a:lstStyle/>
          <a:p>
            <a:pPr marL="457200" indent="-457200" algn="just" defTabSz="1339850">
              <a:buClr>
                <a:schemeClr val="tx1"/>
              </a:buClr>
              <a:buFont typeface="Wingdings" pitchFamily="2" charset="2"/>
              <a:buAutoNum type="arabicParenBoth"/>
              <a:tabLst>
                <a:tab pos="1517650" algn="l"/>
                <a:tab pos="3810000" algn="l"/>
              </a:tabLst>
            </a:pPr>
            <a:r>
              <a:rPr lang="de-DE" altLang="de-DE">
                <a:cs typeface="Times New Roman" pitchFamily="18" charset="0"/>
              </a:rPr>
              <a:t>Stelle eine Hypothese </a:t>
            </a:r>
            <a:r>
              <a:rPr lang="de-DE" altLang="de-DE">
                <a:latin typeface="Arial"/>
                <a:cs typeface="Times New Roman" pitchFamily="18" charset="0"/>
              </a:rPr>
              <a:t>ü</a:t>
            </a:r>
            <a:r>
              <a:rPr lang="de-DE" altLang="de-DE">
                <a:cs typeface="Times New Roman" pitchFamily="18" charset="0"/>
              </a:rPr>
              <a:t>ber die komplement</a:t>
            </a:r>
            <a:r>
              <a:rPr lang="de-DE" altLang="de-DE">
                <a:latin typeface="Arial"/>
                <a:cs typeface="Times New Roman" pitchFamily="18" charset="0"/>
              </a:rPr>
              <a:t>ä</a:t>
            </a:r>
            <a:r>
              <a:rPr lang="de-DE" altLang="de-DE">
                <a:cs typeface="Times New Roman" pitchFamily="18" charset="0"/>
              </a:rPr>
              <a:t>re Verteilung der Segmente auf, durch die festgestellt wird, dass das eine Segment nur in bestimmten Positionen vorkommt, w</a:t>
            </a:r>
            <a:r>
              <a:rPr lang="de-DE" altLang="de-DE">
                <a:latin typeface="Arial"/>
                <a:cs typeface="Times New Roman" pitchFamily="18" charset="0"/>
              </a:rPr>
              <a:t>ä</a:t>
            </a:r>
            <a:r>
              <a:rPr lang="de-DE" altLang="de-DE">
                <a:cs typeface="Times New Roman" pitchFamily="18" charset="0"/>
              </a:rPr>
              <a:t>hrend das andere Segment in dieser Position </a:t>
            </a:r>
            <a:r>
              <a:rPr lang="de-DE" altLang="de-DE" u="sng">
                <a:cs typeface="Times New Roman" pitchFamily="18" charset="0"/>
              </a:rPr>
              <a:t>niemals</a:t>
            </a:r>
            <a:r>
              <a:rPr lang="de-DE" altLang="de-DE">
                <a:cs typeface="Times New Roman" pitchFamily="18" charset="0"/>
              </a:rPr>
              <a:t> vorkommt.</a:t>
            </a:r>
          </a:p>
          <a:p>
            <a:pPr marL="457200" indent="-457200" algn="just" defTabSz="1339850">
              <a:buClr>
                <a:schemeClr val="tx1"/>
              </a:buClr>
              <a:buFont typeface="Wingdings" pitchFamily="2" charset="2"/>
              <a:buAutoNum type="arabicParenBoth"/>
              <a:tabLst>
                <a:tab pos="1517650" algn="l"/>
                <a:tab pos="3810000" algn="l"/>
              </a:tabLst>
            </a:pPr>
            <a:r>
              <a:rPr lang="de-DE" altLang="de-DE">
                <a:latin typeface="Arial"/>
                <a:cs typeface="Times New Roman" pitchFamily="18" charset="0"/>
              </a:rPr>
              <a:t>Ü</a:t>
            </a:r>
            <a:r>
              <a:rPr lang="de-DE" altLang="de-DE">
                <a:cs typeface="Times New Roman" pitchFamily="18" charset="0"/>
              </a:rPr>
              <a:t>berpr</a:t>
            </a:r>
            <a:r>
              <a:rPr lang="de-DE" altLang="de-DE">
                <a:latin typeface="Arial"/>
                <a:cs typeface="Times New Roman" pitchFamily="18" charset="0"/>
              </a:rPr>
              <a:t>ü</a:t>
            </a:r>
            <a:r>
              <a:rPr lang="de-DE" altLang="de-DE">
                <a:cs typeface="Times New Roman" pitchFamily="18" charset="0"/>
              </a:rPr>
              <a:t>fe die Hypothese durch eine Tabelle, die folgendes enth</a:t>
            </a:r>
            <a:r>
              <a:rPr lang="de-DE" altLang="de-DE">
                <a:latin typeface="Arial"/>
                <a:cs typeface="Times New Roman" pitchFamily="18" charset="0"/>
              </a:rPr>
              <a:t>ä</a:t>
            </a:r>
            <a:r>
              <a:rPr lang="de-DE" altLang="de-DE">
                <a:cs typeface="Times New Roman" pitchFamily="18" charset="0"/>
              </a:rPr>
              <a:t>lt</a:t>
            </a:r>
          </a:p>
          <a:p>
            <a:pPr marL="1146175" lvl="1" indent="-479425" algn="just" defTabSz="1339850">
              <a:buClr>
                <a:schemeClr val="tx1"/>
              </a:buClr>
              <a:buFont typeface="Wingdings" pitchFamily="2" charset="2"/>
              <a:buAutoNum type="alphaLcParenR"/>
              <a:tabLst>
                <a:tab pos="1517650" algn="l"/>
                <a:tab pos="3810000" algn="l"/>
              </a:tabLst>
            </a:pPr>
            <a:r>
              <a:rPr lang="de-DE" altLang="de-DE">
                <a:cs typeface="Times New Roman" pitchFamily="18" charset="0"/>
              </a:rPr>
              <a:t>die Umgebungsmerkmale, welche f</a:t>
            </a:r>
            <a:r>
              <a:rPr lang="de-DE" altLang="de-DE">
                <a:latin typeface="Arial"/>
                <a:cs typeface="Times New Roman" pitchFamily="18" charset="0"/>
              </a:rPr>
              <a:t>ü</a:t>
            </a:r>
            <a:r>
              <a:rPr lang="de-DE" altLang="de-DE">
                <a:cs typeface="Times New Roman" pitchFamily="18" charset="0"/>
              </a:rPr>
              <a:t>r den Lautunterschied verantwortlich sind</a:t>
            </a:r>
          </a:p>
          <a:p>
            <a:pPr marL="1146175" lvl="1" indent="-479425" algn="just" defTabSz="1339850">
              <a:buClr>
                <a:schemeClr val="tx1"/>
              </a:buClr>
              <a:buFont typeface="Wingdings" pitchFamily="2" charset="2"/>
              <a:buAutoNum type="alphaLcParenR"/>
              <a:tabLst>
                <a:tab pos="1517650" algn="l"/>
                <a:tab pos="3810000" algn="l"/>
              </a:tabLst>
            </a:pPr>
            <a:r>
              <a:rPr lang="de-DE" altLang="de-DE">
                <a:cs typeface="Times New Roman" pitchFamily="18" charset="0"/>
              </a:rPr>
              <a:t>das Vorkommen aller in den Daten enthaltenen fraglichen Segmente in den jeweiligen Umgebungsklassen.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43">
                                            <p:txEl>
                                              <p:pRg st="0" end="0"/>
                                            </p:txEl>
                                          </p:spTgt>
                                        </p:tgtEl>
                                        <p:attrNameLst>
                                          <p:attrName>style.visibility</p:attrName>
                                        </p:attrNameLst>
                                      </p:cBhvr>
                                      <p:to>
                                        <p:strVal val="visible"/>
                                      </p:to>
                                    </p:set>
                                    <p:animEffect transition="in" filter="wipe(left)">
                                      <p:cBhvr>
                                        <p:cTn id="7" dur="500"/>
                                        <p:tgtEl>
                                          <p:spTgt spid="317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43">
                                            <p:txEl>
                                              <p:pRg st="1" end="1"/>
                                            </p:txEl>
                                          </p:spTgt>
                                        </p:tgtEl>
                                        <p:attrNameLst>
                                          <p:attrName>style.visibility</p:attrName>
                                        </p:attrNameLst>
                                      </p:cBhvr>
                                      <p:to>
                                        <p:strVal val="visible"/>
                                      </p:to>
                                    </p:set>
                                    <p:animEffect transition="in" filter="wipe(left)">
                                      <p:cBhvr>
                                        <p:cTn id="12" dur="500"/>
                                        <p:tgtEl>
                                          <p:spTgt spid="3174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7443">
                                            <p:txEl>
                                              <p:pRg st="2" end="2"/>
                                            </p:txEl>
                                          </p:spTgt>
                                        </p:tgtEl>
                                        <p:attrNameLst>
                                          <p:attrName>style.visibility</p:attrName>
                                        </p:attrNameLst>
                                      </p:cBhvr>
                                      <p:to>
                                        <p:strVal val="visible"/>
                                      </p:to>
                                    </p:set>
                                    <p:animEffect transition="in" filter="wipe(left)">
                                      <p:cBhvr>
                                        <p:cTn id="17" dur="500"/>
                                        <p:tgtEl>
                                          <p:spTgt spid="3174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7443">
                                            <p:txEl>
                                              <p:pRg st="3" end="3"/>
                                            </p:txEl>
                                          </p:spTgt>
                                        </p:tgtEl>
                                        <p:attrNameLst>
                                          <p:attrName>style.visibility</p:attrName>
                                        </p:attrNameLst>
                                      </p:cBhvr>
                                      <p:to>
                                        <p:strVal val="visible"/>
                                      </p:to>
                                    </p:set>
                                    <p:animEffect transition="in" filter="wipe(left)">
                                      <p:cBhvr>
                                        <p:cTn id="22" dur="500"/>
                                        <p:tgtEl>
                                          <p:spTgt spid="3174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3" grpId="0" build="p"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r>
              <a:rPr lang="de-DE" altLang="de-DE"/>
              <a:t>Analyseverfahren 2: Vereinigung</a:t>
            </a:r>
          </a:p>
        </p:txBody>
      </p:sp>
      <p:sp>
        <p:nvSpPr>
          <p:cNvPr id="318467" name="Rectangle 3"/>
          <p:cNvSpPr>
            <a:spLocks noGrp="1" noChangeArrowheads="1"/>
          </p:cNvSpPr>
          <p:nvPr>
            <p:ph type="body" idx="1"/>
          </p:nvPr>
        </p:nvSpPr>
        <p:spPr>
          <a:xfrm>
            <a:off x="762000" y="1600200"/>
            <a:ext cx="8077200" cy="4495800"/>
          </a:xfrm>
        </p:spPr>
        <p:txBody>
          <a:bodyPr/>
          <a:lstStyle/>
          <a:p>
            <a:pPr marL="457200" indent="-457200" algn="just" defTabSz="1339850">
              <a:buClr>
                <a:schemeClr val="tx1"/>
              </a:buClr>
              <a:buFont typeface="Wingdings" pitchFamily="2" charset="2"/>
              <a:buAutoNum type="arabicParenBoth" startAt="3"/>
              <a:tabLst>
                <a:tab pos="1517650" algn="l"/>
                <a:tab pos="3810000" algn="l"/>
              </a:tabLst>
            </a:pPr>
            <a:r>
              <a:rPr lang="de-DE" altLang="de-DE">
                <a:cs typeface="Times New Roman" pitchFamily="18" charset="0"/>
              </a:rPr>
              <a:t>Wenn die Hypothese durch alle Belege best</a:t>
            </a:r>
            <a:r>
              <a:rPr lang="de-DE" altLang="de-DE">
                <a:latin typeface="Arial"/>
                <a:cs typeface="Times New Roman" pitchFamily="18" charset="0"/>
              </a:rPr>
              <a:t>ä</a:t>
            </a:r>
            <a:r>
              <a:rPr lang="de-DE" altLang="de-DE">
                <a:cs typeface="Times New Roman" pitchFamily="18" charset="0"/>
              </a:rPr>
              <a:t>tigt wird, dann</a:t>
            </a:r>
          </a:p>
          <a:p>
            <a:pPr marL="1146175" lvl="1" indent="-479425" algn="just" defTabSz="1339850">
              <a:buClr>
                <a:schemeClr val="tx1"/>
              </a:buClr>
              <a:buFont typeface="Wingdings" pitchFamily="2" charset="2"/>
              <a:buAutoNum type="alphaLcParenR"/>
              <a:tabLst>
                <a:tab pos="1517650" algn="l"/>
                <a:tab pos="3810000" algn="l"/>
              </a:tabLst>
            </a:pPr>
            <a:r>
              <a:rPr lang="de-DE" altLang="de-DE">
                <a:cs typeface="Times New Roman" pitchFamily="18" charset="0"/>
              </a:rPr>
              <a:t>stelle fest, dass die Laute Allophone eines einzigen Phonems sind, weil sie</a:t>
            </a:r>
          </a:p>
          <a:p>
            <a:pPr marL="1717675" lvl="2" indent="-381000" algn="just" defTabSz="1339850">
              <a:buClr>
                <a:schemeClr val="tx1"/>
              </a:buClr>
              <a:buFont typeface="Wingdings" pitchFamily="2" charset="2"/>
              <a:buChar char="l"/>
              <a:tabLst>
                <a:tab pos="1517650" algn="l"/>
                <a:tab pos="3810000" algn="l"/>
              </a:tabLst>
            </a:pPr>
            <a:r>
              <a:rPr lang="de-DE" altLang="de-DE">
                <a:cs typeface="Times New Roman" pitchFamily="18" charset="0"/>
              </a:rPr>
              <a:t>phonetisch </a:t>
            </a:r>
            <a:r>
              <a:rPr lang="de-DE" altLang="de-DE">
                <a:latin typeface="Arial"/>
                <a:cs typeface="Times New Roman" pitchFamily="18" charset="0"/>
              </a:rPr>
              <a:t>ä</a:t>
            </a:r>
            <a:r>
              <a:rPr lang="de-DE" altLang="de-DE">
                <a:cs typeface="Times New Roman" pitchFamily="18" charset="0"/>
              </a:rPr>
              <a:t>hnlich sind</a:t>
            </a:r>
          </a:p>
          <a:p>
            <a:pPr marL="1717675" lvl="2" indent="-381000" algn="just" defTabSz="1339850">
              <a:buClr>
                <a:schemeClr val="tx1"/>
              </a:buClr>
              <a:buFont typeface="Wingdings" pitchFamily="2" charset="2"/>
              <a:buChar char="l"/>
              <a:tabLst>
                <a:tab pos="1517650" algn="l"/>
                <a:tab pos="3810000" algn="l"/>
              </a:tabLst>
            </a:pPr>
            <a:r>
              <a:rPr lang="de-DE" altLang="de-DE">
                <a:cs typeface="Times New Roman" pitchFamily="18" charset="0"/>
              </a:rPr>
              <a:t>komplement</a:t>
            </a:r>
            <a:r>
              <a:rPr lang="de-DE" altLang="de-DE">
                <a:latin typeface="Arial"/>
                <a:cs typeface="Times New Roman" pitchFamily="18" charset="0"/>
              </a:rPr>
              <a:t>ä</a:t>
            </a:r>
            <a:r>
              <a:rPr lang="de-DE" altLang="de-DE">
                <a:cs typeface="Times New Roman" pitchFamily="18" charset="0"/>
              </a:rPr>
              <a:t>r verteilt sind.</a:t>
            </a:r>
          </a:p>
          <a:p>
            <a:pPr marL="1146175" lvl="1" indent="-479425" algn="just" defTabSz="1339850">
              <a:buClr>
                <a:schemeClr val="tx1"/>
              </a:buClr>
              <a:buFont typeface="Wingdings" pitchFamily="2" charset="2"/>
              <a:buAutoNum type="alphaLcParenR"/>
              <a:tabLst>
                <a:tab pos="1517650" algn="l"/>
                <a:tab pos="3810000" algn="l"/>
              </a:tabLst>
            </a:pPr>
            <a:r>
              <a:rPr lang="de-DE" altLang="de-DE">
                <a:cs typeface="Times New Roman" pitchFamily="18" charset="0"/>
              </a:rPr>
              <a:t>w</a:t>
            </a:r>
            <a:r>
              <a:rPr lang="de-DE" altLang="de-DE">
                <a:latin typeface="Arial"/>
                <a:cs typeface="Times New Roman" pitchFamily="18" charset="0"/>
              </a:rPr>
              <a:t>ä</a:t>
            </a:r>
            <a:r>
              <a:rPr lang="de-DE" altLang="de-DE">
                <a:cs typeface="Times New Roman" pitchFamily="18" charset="0"/>
              </a:rPr>
              <a:t>hle als die phonematische Norm ein Allophon, das</a:t>
            </a:r>
          </a:p>
          <a:p>
            <a:pPr marL="1717675" lvl="2" indent="-381000" algn="just" defTabSz="1339850">
              <a:buClr>
                <a:schemeClr val="tx1"/>
              </a:buClr>
              <a:buFont typeface="Wingdings" pitchFamily="2" charset="2"/>
              <a:buChar char="l"/>
              <a:tabLst>
                <a:tab pos="1517650" algn="l"/>
                <a:tab pos="3810000" algn="l"/>
              </a:tabLst>
            </a:pPr>
            <a:r>
              <a:rPr lang="de-DE" altLang="de-DE">
                <a:cs typeface="Times New Roman" pitchFamily="18" charset="0"/>
              </a:rPr>
              <a:t>hinsichtlich der Verteilung am wenigsten restringiert ist</a:t>
            </a:r>
          </a:p>
          <a:p>
            <a:pPr marL="1717675" lvl="2" indent="-381000" algn="just" defTabSz="1339850">
              <a:buClr>
                <a:schemeClr val="tx1"/>
              </a:buClr>
              <a:buFont typeface="Wingdings" pitchFamily="2" charset="2"/>
              <a:buChar char="l"/>
              <a:tabLst>
                <a:tab pos="1517650" algn="l"/>
                <a:tab pos="3810000" algn="l"/>
              </a:tabLst>
            </a:pPr>
            <a:r>
              <a:rPr lang="de-DE" altLang="de-DE">
                <a:cs typeface="Times New Roman" pitchFamily="18" charset="0"/>
              </a:rPr>
              <a:t>durch seine Umgebung am wenigsten beeinflusst wird.</a:t>
            </a:r>
          </a:p>
          <a:p>
            <a:pPr marL="457200" indent="-457200" algn="just" defTabSz="1339850">
              <a:buClr>
                <a:schemeClr val="tx1"/>
              </a:buClr>
              <a:buFont typeface="Wingdings" pitchFamily="2" charset="2"/>
              <a:buAutoNum type="arabicParenBoth" startAt="3"/>
              <a:tabLst>
                <a:tab pos="1517650" algn="l"/>
                <a:tab pos="3810000" algn="l"/>
              </a:tabLst>
            </a:pPr>
            <a:r>
              <a:rPr lang="de-DE" altLang="de-DE">
                <a:cs typeface="Times New Roman" pitchFamily="18" charset="0"/>
              </a:rPr>
              <a:t>Falls die Hypothese nicht durch alle Belege best</a:t>
            </a:r>
            <a:r>
              <a:rPr lang="de-DE" altLang="de-DE">
                <a:latin typeface="Arial"/>
                <a:cs typeface="Times New Roman" pitchFamily="18" charset="0"/>
              </a:rPr>
              <a:t>ä</a:t>
            </a:r>
            <a:r>
              <a:rPr lang="de-DE" altLang="de-DE">
                <a:cs typeface="Times New Roman" pitchFamily="18" charset="0"/>
              </a:rPr>
              <a:t>tigt wird, versuche die Hypothese zu modifizieren.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8467">
                                            <p:txEl>
                                              <p:pRg st="0" end="0"/>
                                            </p:txEl>
                                          </p:spTgt>
                                        </p:tgtEl>
                                        <p:attrNameLst>
                                          <p:attrName>style.visibility</p:attrName>
                                        </p:attrNameLst>
                                      </p:cBhvr>
                                      <p:to>
                                        <p:strVal val="visible"/>
                                      </p:to>
                                    </p:set>
                                    <p:animEffect transition="in" filter="wipe(left)">
                                      <p:cBhvr>
                                        <p:cTn id="7" dur="500"/>
                                        <p:tgtEl>
                                          <p:spTgt spid="318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8467">
                                            <p:txEl>
                                              <p:pRg st="1" end="1"/>
                                            </p:txEl>
                                          </p:spTgt>
                                        </p:tgtEl>
                                        <p:attrNameLst>
                                          <p:attrName>style.visibility</p:attrName>
                                        </p:attrNameLst>
                                      </p:cBhvr>
                                      <p:to>
                                        <p:strVal val="visible"/>
                                      </p:to>
                                    </p:set>
                                    <p:animEffect transition="in" filter="wipe(left)">
                                      <p:cBhvr>
                                        <p:cTn id="12" dur="500"/>
                                        <p:tgtEl>
                                          <p:spTgt spid="318467">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18467">
                                            <p:txEl>
                                              <p:pRg st="2" end="2"/>
                                            </p:txEl>
                                          </p:spTgt>
                                        </p:tgtEl>
                                        <p:attrNameLst>
                                          <p:attrName>style.visibility</p:attrName>
                                        </p:attrNameLst>
                                      </p:cBhvr>
                                      <p:to>
                                        <p:strVal val="visible"/>
                                      </p:to>
                                    </p:set>
                                    <p:animEffect transition="in" filter="wipe(left)">
                                      <p:cBhvr>
                                        <p:cTn id="15" dur="500"/>
                                        <p:tgtEl>
                                          <p:spTgt spid="31846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18467">
                                            <p:txEl>
                                              <p:pRg st="3" end="3"/>
                                            </p:txEl>
                                          </p:spTgt>
                                        </p:tgtEl>
                                        <p:attrNameLst>
                                          <p:attrName>style.visibility</p:attrName>
                                        </p:attrNameLst>
                                      </p:cBhvr>
                                      <p:to>
                                        <p:strVal val="visible"/>
                                      </p:to>
                                    </p:set>
                                    <p:animEffect transition="in" filter="wipe(left)">
                                      <p:cBhvr>
                                        <p:cTn id="18" dur="500"/>
                                        <p:tgtEl>
                                          <p:spTgt spid="31846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18467">
                                            <p:txEl>
                                              <p:pRg st="4" end="4"/>
                                            </p:txEl>
                                          </p:spTgt>
                                        </p:tgtEl>
                                        <p:attrNameLst>
                                          <p:attrName>style.visibility</p:attrName>
                                        </p:attrNameLst>
                                      </p:cBhvr>
                                      <p:to>
                                        <p:strVal val="visible"/>
                                      </p:to>
                                    </p:set>
                                    <p:animEffect transition="in" filter="wipe(left)">
                                      <p:cBhvr>
                                        <p:cTn id="23" dur="500"/>
                                        <p:tgtEl>
                                          <p:spTgt spid="31846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18467">
                                            <p:txEl>
                                              <p:pRg st="5" end="5"/>
                                            </p:txEl>
                                          </p:spTgt>
                                        </p:tgtEl>
                                        <p:attrNameLst>
                                          <p:attrName>style.visibility</p:attrName>
                                        </p:attrNameLst>
                                      </p:cBhvr>
                                      <p:to>
                                        <p:strVal val="visible"/>
                                      </p:to>
                                    </p:set>
                                    <p:animEffect transition="in" filter="wipe(left)">
                                      <p:cBhvr>
                                        <p:cTn id="26" dur="500"/>
                                        <p:tgtEl>
                                          <p:spTgt spid="318467">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18467">
                                            <p:txEl>
                                              <p:pRg st="6" end="6"/>
                                            </p:txEl>
                                          </p:spTgt>
                                        </p:tgtEl>
                                        <p:attrNameLst>
                                          <p:attrName>style.visibility</p:attrName>
                                        </p:attrNameLst>
                                      </p:cBhvr>
                                      <p:to>
                                        <p:strVal val="visible"/>
                                      </p:to>
                                    </p:set>
                                    <p:animEffect transition="in" filter="wipe(left)">
                                      <p:cBhvr>
                                        <p:cTn id="29" dur="500"/>
                                        <p:tgtEl>
                                          <p:spTgt spid="318467">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18467">
                                            <p:txEl>
                                              <p:pRg st="7" end="7"/>
                                            </p:txEl>
                                          </p:spTgt>
                                        </p:tgtEl>
                                        <p:attrNameLst>
                                          <p:attrName>style.visibility</p:attrName>
                                        </p:attrNameLst>
                                      </p:cBhvr>
                                      <p:to>
                                        <p:strVal val="visible"/>
                                      </p:to>
                                    </p:set>
                                    <p:animEffect transition="in" filter="wipe(left)">
                                      <p:cBhvr>
                                        <p:cTn id="34" dur="500"/>
                                        <p:tgtEl>
                                          <p:spTgt spid="3184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7"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r>
              <a:rPr lang="de-DE" altLang="de-DE"/>
              <a:t>Phonetische Ähnlichkeit</a:t>
            </a:r>
          </a:p>
        </p:txBody>
      </p:sp>
      <p:sp>
        <p:nvSpPr>
          <p:cNvPr id="283651" name="Rectangle 3"/>
          <p:cNvSpPr>
            <a:spLocks noGrp="1" noChangeArrowheads="1"/>
          </p:cNvSpPr>
          <p:nvPr>
            <p:ph type="body" idx="1"/>
          </p:nvPr>
        </p:nvSpPr>
        <p:spPr/>
        <p:txBody>
          <a:bodyPr/>
          <a:lstStyle/>
          <a:p>
            <a:pPr marL="0" indent="0" algn="just">
              <a:buFont typeface="Wingdings 2" pitchFamily="18" charset="2"/>
              <a:buNone/>
            </a:pPr>
            <a:r>
              <a:rPr lang="de-DE" altLang="de-DE" dirty="0">
                <a:cs typeface="Times New Roman" pitchFamily="18" charset="0"/>
              </a:rPr>
              <a:t>Zunächst ist die phonetische Ähnlichkeit festzustellen. </a:t>
            </a:r>
          </a:p>
          <a:p>
            <a:pPr marL="0" indent="0" algn="just">
              <a:buFont typeface="Wingdings 2" pitchFamily="18" charset="2"/>
              <a:buNone/>
            </a:pPr>
            <a:r>
              <a:rPr lang="de-DE" altLang="de-DE" dirty="0">
                <a:cs typeface="Times New Roman" pitchFamily="18" charset="0"/>
              </a:rPr>
              <a:t>Für Laute, die nicht hinreichend ähnlich sind, wird angenommen, dass sie zu verschiedenen Phonemen gehören. Die englischen Phontypen </a:t>
            </a:r>
            <a:r>
              <a:rPr lang="de-DE" altLang="de-DE" dirty="0">
                <a:solidFill>
                  <a:srgbClr val="009999"/>
                </a:solidFill>
                <a:cs typeface="Times New Roman" pitchFamily="18" charset="0"/>
              </a:rPr>
              <a:t>[h]</a:t>
            </a:r>
            <a:r>
              <a:rPr lang="de-DE" altLang="de-DE" dirty="0">
                <a:cs typeface="Times New Roman" pitchFamily="18" charset="0"/>
              </a:rPr>
              <a:t> und </a:t>
            </a:r>
            <a:r>
              <a:rPr lang="de-DE" altLang="de-DE" dirty="0" smtClean="0">
                <a:solidFill>
                  <a:srgbClr val="009999"/>
                </a:solidFill>
                <a:cs typeface="Times New Roman" pitchFamily="18" charset="0"/>
              </a:rPr>
              <a:t>[ŋ]</a:t>
            </a:r>
            <a:r>
              <a:rPr lang="de-DE" altLang="de-DE" dirty="0" smtClean="0">
                <a:cs typeface="Times New Roman" pitchFamily="18" charset="0"/>
              </a:rPr>
              <a:t> </a:t>
            </a:r>
            <a:r>
              <a:rPr lang="de-DE" altLang="de-DE" dirty="0">
                <a:cs typeface="Times New Roman" pitchFamily="18" charset="0"/>
              </a:rPr>
              <a:t>sind komplementär verteilt (</a:t>
            </a:r>
            <a:r>
              <a:rPr lang="de-DE" altLang="de-DE" dirty="0">
                <a:solidFill>
                  <a:srgbClr val="009999"/>
                </a:solidFill>
                <a:cs typeface="Times New Roman" pitchFamily="18" charset="0"/>
              </a:rPr>
              <a:t>[h] </a:t>
            </a:r>
            <a:r>
              <a:rPr lang="de-DE" altLang="de-DE" dirty="0">
                <a:cs typeface="Times New Roman" pitchFamily="18" charset="0"/>
              </a:rPr>
              <a:t>nur im Silbenanlaut, wo </a:t>
            </a:r>
            <a:r>
              <a:rPr lang="de-DE" altLang="de-DE" dirty="0" smtClean="0">
                <a:solidFill>
                  <a:srgbClr val="009999"/>
                </a:solidFill>
                <a:cs typeface="Times New Roman" pitchFamily="18" charset="0"/>
              </a:rPr>
              <a:t>[ŋ]</a:t>
            </a:r>
            <a:r>
              <a:rPr lang="de-DE" altLang="de-DE" dirty="0" smtClean="0">
                <a:cs typeface="Times New Roman" pitchFamily="18" charset="0"/>
              </a:rPr>
              <a:t> </a:t>
            </a:r>
            <a:r>
              <a:rPr lang="de-DE" altLang="de-DE" dirty="0">
                <a:cs typeface="Times New Roman" pitchFamily="18" charset="0"/>
              </a:rPr>
              <a:t>nicht möglich ist). Sie sind phonetisch jedoch so verschieden, dass man sie zu verschiedenen Phonemen </a:t>
            </a:r>
            <a:r>
              <a:rPr lang="de-DE" altLang="de-DE" dirty="0">
                <a:solidFill>
                  <a:srgbClr val="009999"/>
                </a:solidFill>
                <a:cs typeface="Times New Roman" pitchFamily="18" charset="0"/>
              </a:rPr>
              <a:t>/h/</a:t>
            </a:r>
            <a:r>
              <a:rPr lang="de-DE" altLang="de-DE" dirty="0">
                <a:cs typeface="Times New Roman" pitchFamily="18" charset="0"/>
              </a:rPr>
              <a:t> und </a:t>
            </a:r>
            <a:r>
              <a:rPr lang="de-DE" altLang="de-DE" dirty="0" smtClean="0">
                <a:solidFill>
                  <a:srgbClr val="009999"/>
                </a:solidFill>
                <a:cs typeface="Times New Roman" pitchFamily="18" charset="0"/>
              </a:rPr>
              <a:t>/ŋ/</a:t>
            </a:r>
            <a:r>
              <a:rPr lang="de-DE" altLang="de-DE" dirty="0" smtClean="0">
                <a:cs typeface="Times New Roman" pitchFamily="18" charset="0"/>
              </a:rPr>
              <a:t> </a:t>
            </a:r>
            <a:r>
              <a:rPr lang="de-DE" altLang="de-DE" dirty="0">
                <a:cs typeface="Times New Roman" pitchFamily="18" charset="0"/>
              </a:rPr>
              <a:t>rechnen wird.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animEffect transition="in" filter="wipe(left)">
                                      <p:cBhvr>
                                        <p:cTn id="7" dur="500"/>
                                        <p:tgtEl>
                                          <p:spTgt spid="283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3651">
                                            <p:txEl>
                                              <p:pRg st="1" end="1"/>
                                            </p:txEl>
                                          </p:spTgt>
                                        </p:tgtEl>
                                        <p:attrNameLst>
                                          <p:attrName>style.visibility</p:attrName>
                                        </p:attrNameLst>
                                      </p:cBhvr>
                                      <p:to>
                                        <p:strVal val="visible"/>
                                      </p:to>
                                    </p:set>
                                    <p:animEffect transition="in" filter="wipe(left)">
                                      <p:cBhvr>
                                        <p:cTn id="12" dur="500"/>
                                        <p:tgtEl>
                                          <p:spTgt spid="283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bldLvl="2"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r>
              <a:rPr lang="de-DE" altLang="de-DE"/>
              <a:t>Analyseverfahren 2: Vereinigung</a:t>
            </a:r>
          </a:p>
        </p:txBody>
      </p:sp>
      <p:sp>
        <p:nvSpPr>
          <p:cNvPr id="319491" name="Rectangle 3"/>
          <p:cNvSpPr>
            <a:spLocks noGrp="1" noChangeArrowheads="1"/>
          </p:cNvSpPr>
          <p:nvPr>
            <p:ph type="body" idx="1"/>
          </p:nvPr>
        </p:nvSpPr>
        <p:spPr>
          <a:xfrm>
            <a:off x="609600" y="1600200"/>
            <a:ext cx="4343400" cy="2514600"/>
          </a:xfrm>
        </p:spPr>
        <p:txBody>
          <a:bodyPr/>
          <a:lstStyle/>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dirty="0">
                <a:latin typeface="SILSophia IPA93" pitchFamily="2" charset="2"/>
                <a:cs typeface="Times New Roman" pitchFamily="18" charset="0"/>
              </a:rPr>
              <a:t>		</a:t>
            </a:r>
            <a:r>
              <a:rPr lang="de-DE" altLang="de-DE" dirty="0">
                <a:cs typeface="Times New Roman" pitchFamily="18" charset="0"/>
              </a:rPr>
              <a:t>t			k</a:t>
            </a:r>
          </a:p>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dirty="0">
                <a:cs typeface="Times New Roman" pitchFamily="18" charset="0"/>
              </a:rPr>
              <a:t>		d			</a:t>
            </a:r>
          </a:p>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dirty="0" smtClean="0">
                <a:cs typeface="Times New Roman" pitchFamily="18" charset="0"/>
              </a:rPr>
              <a:t>ɸ</a:t>
            </a:r>
            <a:r>
              <a:rPr lang="de-DE" altLang="de-DE" dirty="0">
                <a:cs typeface="Times New Roman" pitchFamily="18" charset="0"/>
              </a:rPr>
              <a:t>	f	s			x</a:t>
            </a:r>
          </a:p>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dirty="0">
                <a:cs typeface="Times New Roman" pitchFamily="18" charset="0"/>
              </a:rPr>
              <a:t>			e	o	</a:t>
            </a:r>
          </a:p>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dirty="0">
                <a:cs typeface="Times New Roman" pitchFamily="18" charset="0"/>
              </a:rPr>
              <a:t>				ɔ</a:t>
            </a:r>
          </a:p>
          <a:p>
            <a:pPr marL="0" indent="0" algn="just" defTabSz="1339850">
              <a:buClr>
                <a:schemeClr val="tx1"/>
              </a:buClr>
              <a:buFont typeface="Wingdings 2" pitchFamily="18" charset="2"/>
              <a:buNone/>
              <a:tabLst>
                <a:tab pos="758825" algn="l"/>
                <a:tab pos="1517650" algn="l"/>
                <a:tab pos="2292350" algn="l"/>
                <a:tab pos="3140075" algn="l"/>
                <a:tab pos="3810000" algn="l"/>
              </a:tabLst>
            </a:pPr>
            <a:endParaRPr lang="de-DE" altLang="de-DE" dirty="0">
              <a:cs typeface="Times New Roman" pitchFamily="18" charset="0"/>
            </a:endParaRPr>
          </a:p>
        </p:txBody>
      </p:sp>
      <p:sp>
        <p:nvSpPr>
          <p:cNvPr id="319492" name="Rectangle 4"/>
          <p:cNvSpPr>
            <a:spLocks noChangeArrowheads="1"/>
          </p:cNvSpPr>
          <p:nvPr/>
        </p:nvSpPr>
        <p:spPr bwMode="auto">
          <a:xfrm>
            <a:off x="625475" y="2446338"/>
            <a:ext cx="1066800" cy="533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19493" name="Rectangle 5"/>
          <p:cNvSpPr>
            <a:spLocks noChangeArrowheads="1"/>
          </p:cNvSpPr>
          <p:nvPr/>
        </p:nvSpPr>
        <p:spPr bwMode="auto">
          <a:xfrm>
            <a:off x="2057400" y="1600200"/>
            <a:ext cx="457200" cy="9144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19494" name="Rectangle 6"/>
          <p:cNvSpPr>
            <a:spLocks noChangeArrowheads="1"/>
          </p:cNvSpPr>
          <p:nvPr/>
        </p:nvSpPr>
        <p:spPr bwMode="auto">
          <a:xfrm>
            <a:off x="3695700" y="2971800"/>
            <a:ext cx="457200" cy="8382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19497" name="Text Box 9"/>
          <p:cNvSpPr txBox="1">
            <a:spLocks noChangeArrowheads="1"/>
          </p:cNvSpPr>
          <p:nvPr/>
        </p:nvSpPr>
        <p:spPr bwMode="auto">
          <a:xfrm>
            <a:off x="838200" y="3886200"/>
            <a:ext cx="7924800" cy="2247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p>
            <a:pPr algn="just">
              <a:spcBef>
                <a:spcPct val="20000"/>
              </a:spcBef>
              <a:buClr>
                <a:schemeClr val="accent2"/>
              </a:buClr>
              <a:buSzPct val="80000"/>
              <a:buFont typeface="Wingdings" pitchFamily="2" charset="2"/>
              <a:buNone/>
            </a:pPr>
            <a:r>
              <a:rPr lang="de-DE" altLang="de-DE" sz="2000" dirty="0">
                <a:effectLst>
                  <a:outerShdw blurRad="38100" dist="38100" dir="2700000" algn="tl">
                    <a:srgbClr val="C0C0C0"/>
                  </a:outerShdw>
                </a:effectLst>
                <a:latin typeface="+mn-lt"/>
                <a:cs typeface="Times New Roman" pitchFamily="18" charset="0"/>
              </a:rPr>
              <a:t>Für </a:t>
            </a:r>
            <a:r>
              <a:rPr lang="de-DE" altLang="de-DE" sz="2000" dirty="0" smtClean="0">
                <a:solidFill>
                  <a:srgbClr val="009999"/>
                </a:solidFill>
                <a:effectLst>
                  <a:outerShdw blurRad="38100" dist="38100" dir="2700000" algn="tl">
                    <a:srgbClr val="C0C0C0"/>
                  </a:outerShdw>
                </a:effectLst>
                <a:latin typeface="+mn-lt"/>
                <a:cs typeface="Times New Roman" pitchFamily="18" charset="0"/>
              </a:rPr>
              <a:t>[ɸ]</a:t>
            </a:r>
            <a:r>
              <a:rPr lang="de-DE" altLang="de-DE" sz="2000" dirty="0" smtClean="0">
                <a:effectLst>
                  <a:outerShdw blurRad="38100" dist="38100" dir="2700000" algn="tl">
                    <a:srgbClr val="C0C0C0"/>
                  </a:outerShdw>
                </a:effectLst>
                <a:latin typeface="+mn-lt"/>
                <a:cs typeface="Times New Roman" pitchFamily="18" charset="0"/>
              </a:rPr>
              <a:t> </a:t>
            </a:r>
            <a:r>
              <a:rPr lang="de-DE" altLang="de-DE" sz="2000" dirty="0">
                <a:effectLst>
                  <a:outerShdw blurRad="38100" dist="38100" dir="2700000" algn="tl">
                    <a:srgbClr val="C0C0C0"/>
                  </a:outerShdw>
                </a:effectLst>
                <a:latin typeface="+mn-lt"/>
                <a:cs typeface="Times New Roman" pitchFamily="18" charset="0"/>
              </a:rPr>
              <a:t>und </a:t>
            </a:r>
            <a:r>
              <a:rPr lang="de-DE" altLang="de-DE" sz="2000" dirty="0">
                <a:solidFill>
                  <a:srgbClr val="009999"/>
                </a:solidFill>
                <a:effectLst>
                  <a:outerShdw blurRad="38100" dist="38100" dir="2700000" algn="tl">
                    <a:srgbClr val="C0C0C0"/>
                  </a:outerShdw>
                </a:effectLst>
                <a:latin typeface="+mn-lt"/>
                <a:cs typeface="Times New Roman" pitchFamily="18" charset="0"/>
              </a:rPr>
              <a:t>[f]</a:t>
            </a:r>
            <a:r>
              <a:rPr lang="de-DE" altLang="de-DE" sz="2000" dirty="0">
                <a:effectLst>
                  <a:outerShdw blurRad="38100" dist="38100" dir="2700000" algn="tl">
                    <a:srgbClr val="C0C0C0"/>
                  </a:outerShdw>
                </a:effectLst>
                <a:latin typeface="+mn-lt"/>
                <a:cs typeface="Times New Roman" pitchFamily="18" charset="0"/>
              </a:rPr>
              <a:t>:</a:t>
            </a:r>
          </a:p>
          <a:p>
            <a:pPr algn="just">
              <a:spcBef>
                <a:spcPct val="20000"/>
              </a:spcBef>
              <a:buClr>
                <a:schemeClr val="accent2"/>
              </a:buClr>
              <a:buSzPct val="80000"/>
              <a:buFont typeface="Wingdings" pitchFamily="2" charset="2"/>
              <a:buNone/>
            </a:pPr>
            <a:r>
              <a:rPr lang="de-DE" altLang="de-DE" sz="2000" dirty="0">
                <a:effectLst>
                  <a:outerShdw blurRad="38100" dist="38100" dir="2700000" algn="tl">
                    <a:srgbClr val="C0C0C0"/>
                  </a:outerShdw>
                </a:effectLst>
                <a:latin typeface="+mn-lt"/>
                <a:cs typeface="Times New Roman" pitchFamily="18" charset="0"/>
              </a:rPr>
              <a:t>Umgebungen: 	identisch</a:t>
            </a:r>
          </a:p>
          <a:p>
            <a:pPr algn="just">
              <a:spcBef>
                <a:spcPct val="20000"/>
              </a:spcBef>
              <a:buClr>
                <a:schemeClr val="accent2"/>
              </a:buClr>
              <a:buSzPct val="80000"/>
              <a:buFont typeface="Wingdings" pitchFamily="2" charset="2"/>
              <a:buNone/>
            </a:pPr>
            <a:r>
              <a:rPr lang="de-DE" altLang="de-DE" sz="2000" dirty="0">
                <a:effectLst>
                  <a:outerShdw blurRad="38100" dist="38100" dir="2700000" algn="tl">
                    <a:srgbClr val="C0C0C0"/>
                  </a:outerShdw>
                </a:effectLst>
                <a:latin typeface="+mn-lt"/>
                <a:cs typeface="Times New Roman" pitchFamily="18" charset="0"/>
              </a:rPr>
              <a:t>Belege: 	</a:t>
            </a:r>
            <a:r>
              <a:rPr lang="de-DE" altLang="de-DE" sz="2000" dirty="0">
                <a:solidFill>
                  <a:srgbClr val="009999"/>
                </a:solidFill>
                <a:effectLst>
                  <a:outerShdw blurRad="38100" dist="38100" dir="2700000" algn="tl">
                    <a:srgbClr val="C0C0C0"/>
                  </a:outerShdw>
                </a:effectLst>
                <a:latin typeface="+mn-lt"/>
                <a:cs typeface="Times New Roman" pitchFamily="18" charset="0"/>
              </a:rPr>
              <a:t>[</a:t>
            </a:r>
            <a:r>
              <a:rPr lang="de-DE" altLang="de-DE" sz="2000" dirty="0" err="1">
                <a:solidFill>
                  <a:srgbClr val="009999"/>
                </a:solidFill>
                <a:effectLst>
                  <a:outerShdw blurRad="38100" dist="38100" dir="2700000" algn="tl">
                    <a:srgbClr val="C0C0C0"/>
                  </a:outerShdw>
                </a:effectLst>
                <a:latin typeface="+mn-lt"/>
                <a:cs typeface="Times New Roman" pitchFamily="18" charset="0"/>
              </a:rPr>
              <a:t>tofo</a:t>
            </a:r>
            <a:r>
              <a:rPr lang="de-DE" altLang="de-DE" sz="2000" dirty="0">
                <a:solidFill>
                  <a:srgbClr val="009999"/>
                </a:solidFill>
                <a:effectLst>
                  <a:outerShdw blurRad="38100" dist="38100" dir="2700000" algn="tl">
                    <a:srgbClr val="C0C0C0"/>
                  </a:outerShdw>
                </a:effectLst>
                <a:latin typeface="+mn-lt"/>
                <a:cs typeface="Times New Roman" pitchFamily="18" charset="0"/>
              </a:rPr>
              <a:t>]</a:t>
            </a:r>
            <a:r>
              <a:rPr lang="de-DE" altLang="de-DE" sz="2000" dirty="0">
                <a:effectLst>
                  <a:outerShdw blurRad="38100" dist="38100" dir="2700000" algn="tl">
                    <a:srgbClr val="C0C0C0"/>
                  </a:outerShdw>
                </a:effectLst>
                <a:latin typeface="+mn-lt"/>
                <a:cs typeface="Times New Roman" pitchFamily="18" charset="0"/>
              </a:rPr>
              <a:t> 'Konstellation'– </a:t>
            </a:r>
            <a:r>
              <a:rPr lang="de-DE" altLang="de-DE" sz="2000" dirty="0">
                <a:solidFill>
                  <a:srgbClr val="009999"/>
                </a:solidFill>
                <a:effectLst>
                  <a:outerShdw blurRad="38100" dist="38100" dir="2700000" algn="tl">
                    <a:srgbClr val="C0C0C0"/>
                  </a:outerShdw>
                </a:effectLst>
                <a:latin typeface="+mn-lt"/>
                <a:cs typeface="Times New Roman" pitchFamily="18" charset="0"/>
              </a:rPr>
              <a:t>[</a:t>
            </a:r>
            <a:r>
              <a:rPr lang="de-DE" altLang="de-DE" sz="2000" dirty="0" err="1" smtClean="0">
                <a:solidFill>
                  <a:srgbClr val="009999"/>
                </a:solidFill>
                <a:effectLst>
                  <a:outerShdw blurRad="38100" dist="38100" dir="2700000" algn="tl">
                    <a:srgbClr val="C0C0C0"/>
                  </a:outerShdw>
                </a:effectLst>
                <a:latin typeface="+mn-lt"/>
                <a:cs typeface="Times New Roman" pitchFamily="18" charset="0"/>
              </a:rPr>
              <a:t>toɸo</a:t>
            </a:r>
            <a:r>
              <a:rPr lang="de-DE" altLang="de-DE" sz="2000" dirty="0">
                <a:solidFill>
                  <a:srgbClr val="009999"/>
                </a:solidFill>
                <a:effectLst>
                  <a:outerShdw blurRad="38100" dist="38100" dir="2700000" algn="tl">
                    <a:srgbClr val="C0C0C0"/>
                  </a:outerShdw>
                </a:effectLst>
                <a:latin typeface="+mn-lt"/>
                <a:cs typeface="Times New Roman" pitchFamily="18" charset="0"/>
              </a:rPr>
              <a:t>]</a:t>
            </a:r>
            <a:r>
              <a:rPr lang="de-DE" altLang="de-DE" sz="2000" dirty="0">
                <a:effectLst>
                  <a:outerShdw blurRad="38100" dist="38100" dir="2700000" algn="tl">
                    <a:srgbClr val="C0C0C0"/>
                  </a:outerShdw>
                </a:effectLst>
                <a:latin typeface="+mn-lt"/>
                <a:cs typeface="Times New Roman" pitchFamily="18" charset="0"/>
              </a:rPr>
              <a:t> 'Zehe'</a:t>
            </a:r>
          </a:p>
          <a:p>
            <a:pPr algn="just">
              <a:spcBef>
                <a:spcPct val="20000"/>
              </a:spcBef>
              <a:buClr>
                <a:schemeClr val="accent2"/>
              </a:buClr>
              <a:buSzPct val="80000"/>
              <a:buFont typeface="Wingdings" pitchFamily="2" charset="2"/>
              <a:buNone/>
            </a:pPr>
            <a:r>
              <a:rPr lang="de-DE" altLang="de-DE" sz="2000" dirty="0">
                <a:effectLst>
                  <a:outerShdw blurRad="38100" dist="38100" dir="2700000" algn="tl">
                    <a:srgbClr val="C0C0C0"/>
                  </a:outerShdw>
                </a:effectLst>
                <a:latin typeface="+mn-lt"/>
                <a:cs typeface="Times New Roman" pitchFamily="18" charset="0"/>
              </a:rPr>
              <a:t>Phonologische Schlussfolgerung:</a:t>
            </a:r>
          </a:p>
          <a:p>
            <a:pPr algn="just">
              <a:spcBef>
                <a:spcPct val="20000"/>
              </a:spcBef>
              <a:buClr>
                <a:schemeClr val="accent2"/>
              </a:buClr>
              <a:buSzPct val="80000"/>
              <a:buFont typeface="Wingdings" pitchFamily="2" charset="2"/>
              <a:buNone/>
            </a:pPr>
            <a:r>
              <a:rPr lang="de-DE" altLang="de-DE" sz="2000" dirty="0" smtClean="0">
                <a:solidFill>
                  <a:srgbClr val="009999"/>
                </a:solidFill>
                <a:effectLst>
                  <a:outerShdw blurRad="38100" dist="38100" dir="2700000" algn="tl">
                    <a:srgbClr val="C0C0C0"/>
                  </a:outerShdw>
                </a:effectLst>
                <a:latin typeface="+mn-lt"/>
                <a:cs typeface="Times New Roman" pitchFamily="18" charset="0"/>
              </a:rPr>
              <a:t>[ɸ]</a:t>
            </a:r>
            <a:r>
              <a:rPr lang="de-DE" altLang="de-DE" sz="2000" dirty="0" smtClean="0">
                <a:effectLst>
                  <a:outerShdw blurRad="38100" dist="38100" dir="2700000" algn="tl">
                    <a:srgbClr val="C0C0C0"/>
                  </a:outerShdw>
                </a:effectLst>
                <a:latin typeface="+mn-lt"/>
                <a:cs typeface="Times New Roman" pitchFamily="18" charset="0"/>
              </a:rPr>
              <a:t> </a:t>
            </a:r>
            <a:r>
              <a:rPr lang="de-DE" altLang="de-DE" sz="2000" dirty="0">
                <a:effectLst>
                  <a:outerShdw blurRad="38100" dist="38100" dir="2700000" algn="tl">
                    <a:srgbClr val="C0C0C0"/>
                  </a:outerShdw>
                </a:effectLst>
                <a:latin typeface="+mn-lt"/>
                <a:cs typeface="Times New Roman" pitchFamily="18" charset="0"/>
              </a:rPr>
              <a:t>und </a:t>
            </a:r>
            <a:r>
              <a:rPr lang="de-DE" altLang="de-DE" sz="2000" dirty="0">
                <a:solidFill>
                  <a:srgbClr val="009999"/>
                </a:solidFill>
                <a:effectLst>
                  <a:outerShdw blurRad="38100" dist="38100" dir="2700000" algn="tl">
                    <a:srgbClr val="C0C0C0"/>
                  </a:outerShdw>
                </a:effectLst>
                <a:latin typeface="+mn-lt"/>
                <a:cs typeface="Times New Roman" pitchFamily="18" charset="0"/>
              </a:rPr>
              <a:t>[f]</a:t>
            </a:r>
            <a:r>
              <a:rPr lang="de-DE" altLang="de-DE" sz="2000" dirty="0">
                <a:effectLst>
                  <a:outerShdw blurRad="38100" dist="38100" dir="2700000" algn="tl">
                    <a:srgbClr val="C0C0C0"/>
                  </a:outerShdw>
                </a:effectLst>
                <a:latin typeface="+mn-lt"/>
                <a:cs typeface="Times New Roman" pitchFamily="18" charset="0"/>
              </a:rPr>
              <a:t> gehören zu verschiedenen Phoneme, </a:t>
            </a:r>
          </a:p>
          <a:p>
            <a:pPr algn="just">
              <a:spcBef>
                <a:spcPct val="20000"/>
              </a:spcBef>
              <a:buClr>
                <a:schemeClr val="accent2"/>
              </a:buClr>
              <a:buSzPct val="80000"/>
              <a:buFont typeface="Wingdings" pitchFamily="2" charset="2"/>
              <a:buNone/>
            </a:pPr>
            <a:r>
              <a:rPr lang="de-DE" altLang="de-DE" sz="2000" dirty="0">
                <a:effectLst>
                  <a:outerShdw blurRad="38100" dist="38100" dir="2700000" algn="tl">
                    <a:srgbClr val="C0C0C0"/>
                  </a:outerShdw>
                </a:effectLst>
                <a:latin typeface="+mn-lt"/>
                <a:cs typeface="Times New Roman" pitchFamily="18" charset="0"/>
              </a:rPr>
              <a:t>weil sie in identischen Umgebungen kontrastieren.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9491">
                                            <p:txEl>
                                              <p:pRg st="0" end="0"/>
                                            </p:txEl>
                                          </p:spTgt>
                                        </p:tgtEl>
                                        <p:attrNameLst>
                                          <p:attrName>style.visibility</p:attrName>
                                        </p:attrNameLst>
                                      </p:cBhvr>
                                      <p:to>
                                        <p:strVal val="visible"/>
                                      </p:to>
                                    </p:set>
                                    <p:animEffect transition="in" filter="wipe(left)">
                                      <p:cBhvr>
                                        <p:cTn id="7" dur="500"/>
                                        <p:tgtEl>
                                          <p:spTgt spid="31949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19491">
                                            <p:txEl>
                                              <p:pRg st="1" end="1"/>
                                            </p:txEl>
                                          </p:spTgt>
                                        </p:tgtEl>
                                        <p:attrNameLst>
                                          <p:attrName>style.visibility</p:attrName>
                                        </p:attrNameLst>
                                      </p:cBhvr>
                                      <p:to>
                                        <p:strVal val="visible"/>
                                      </p:to>
                                    </p:set>
                                    <p:animEffect transition="in" filter="wipe(left)">
                                      <p:cBhvr>
                                        <p:cTn id="11" dur="500"/>
                                        <p:tgtEl>
                                          <p:spTgt spid="319491">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19491">
                                            <p:txEl>
                                              <p:pRg st="2" end="2"/>
                                            </p:txEl>
                                          </p:spTgt>
                                        </p:tgtEl>
                                        <p:attrNameLst>
                                          <p:attrName>style.visibility</p:attrName>
                                        </p:attrNameLst>
                                      </p:cBhvr>
                                      <p:to>
                                        <p:strVal val="visible"/>
                                      </p:to>
                                    </p:set>
                                    <p:animEffect transition="in" filter="wipe(left)">
                                      <p:cBhvr>
                                        <p:cTn id="15" dur="500"/>
                                        <p:tgtEl>
                                          <p:spTgt spid="319491">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19491">
                                            <p:txEl>
                                              <p:pRg st="3" end="3"/>
                                            </p:txEl>
                                          </p:spTgt>
                                        </p:tgtEl>
                                        <p:attrNameLst>
                                          <p:attrName>style.visibility</p:attrName>
                                        </p:attrNameLst>
                                      </p:cBhvr>
                                      <p:to>
                                        <p:strVal val="visible"/>
                                      </p:to>
                                    </p:set>
                                    <p:animEffect transition="in" filter="wipe(left)">
                                      <p:cBhvr>
                                        <p:cTn id="19" dur="500"/>
                                        <p:tgtEl>
                                          <p:spTgt spid="319491">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19491">
                                            <p:txEl>
                                              <p:pRg st="4" end="4"/>
                                            </p:txEl>
                                          </p:spTgt>
                                        </p:tgtEl>
                                        <p:attrNameLst>
                                          <p:attrName>style.visibility</p:attrName>
                                        </p:attrNameLst>
                                      </p:cBhvr>
                                      <p:to>
                                        <p:strVal val="visible"/>
                                      </p:to>
                                    </p:set>
                                    <p:animEffect transition="in" filter="wipe(left)">
                                      <p:cBhvr>
                                        <p:cTn id="23" dur="500"/>
                                        <p:tgtEl>
                                          <p:spTgt spid="319491">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9" presetClass="entr" presetSubtype="10" fill="hold" grpId="0" nodeType="clickEffect">
                                  <p:stCondLst>
                                    <p:cond delay="0"/>
                                  </p:stCondLst>
                                  <p:childTnLst>
                                    <p:set>
                                      <p:cBhvr>
                                        <p:cTn id="27" dur="1" fill="hold">
                                          <p:stCondLst>
                                            <p:cond delay="0"/>
                                          </p:stCondLst>
                                        </p:cTn>
                                        <p:tgtEl>
                                          <p:spTgt spid="319493"/>
                                        </p:tgtEl>
                                        <p:attrNameLst>
                                          <p:attrName>style.visibility</p:attrName>
                                        </p:attrNameLst>
                                      </p:cBhvr>
                                      <p:to>
                                        <p:strVal val="visible"/>
                                      </p:to>
                                    </p:set>
                                    <p:anim calcmode="lin" valueType="num">
                                      <p:cBhvr>
                                        <p:cTn id="28" dur="5000" fill="hold"/>
                                        <p:tgtEl>
                                          <p:spTgt spid="319493"/>
                                        </p:tgtEl>
                                        <p:attrNameLst>
                                          <p:attrName>ppt_w</p:attrName>
                                        </p:attrNameLst>
                                      </p:cBhvr>
                                      <p:tavLst>
                                        <p:tav tm="0" fmla="#ppt_w*sin(2.5*pi*$)">
                                          <p:val>
                                            <p:fltVal val="0"/>
                                          </p:val>
                                        </p:tav>
                                        <p:tav tm="100000">
                                          <p:val>
                                            <p:fltVal val="1"/>
                                          </p:val>
                                        </p:tav>
                                      </p:tavLst>
                                    </p:anim>
                                    <p:anim calcmode="lin" valueType="num">
                                      <p:cBhvr>
                                        <p:cTn id="29" dur="5000" fill="hold"/>
                                        <p:tgtEl>
                                          <p:spTgt spid="319493"/>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9" presetClass="entr" presetSubtype="10" fill="hold" grpId="0" nodeType="clickEffect">
                                  <p:stCondLst>
                                    <p:cond delay="0"/>
                                  </p:stCondLst>
                                  <p:childTnLst>
                                    <p:set>
                                      <p:cBhvr>
                                        <p:cTn id="33" dur="1" fill="hold">
                                          <p:stCondLst>
                                            <p:cond delay="0"/>
                                          </p:stCondLst>
                                        </p:cTn>
                                        <p:tgtEl>
                                          <p:spTgt spid="319492"/>
                                        </p:tgtEl>
                                        <p:attrNameLst>
                                          <p:attrName>style.visibility</p:attrName>
                                        </p:attrNameLst>
                                      </p:cBhvr>
                                      <p:to>
                                        <p:strVal val="visible"/>
                                      </p:to>
                                    </p:set>
                                    <p:anim calcmode="lin" valueType="num">
                                      <p:cBhvr>
                                        <p:cTn id="34" dur="5000" fill="hold"/>
                                        <p:tgtEl>
                                          <p:spTgt spid="319492"/>
                                        </p:tgtEl>
                                        <p:attrNameLst>
                                          <p:attrName>ppt_w</p:attrName>
                                        </p:attrNameLst>
                                      </p:cBhvr>
                                      <p:tavLst>
                                        <p:tav tm="0" fmla="#ppt_w*sin(2.5*pi*$)">
                                          <p:val>
                                            <p:fltVal val="0"/>
                                          </p:val>
                                        </p:tav>
                                        <p:tav tm="100000">
                                          <p:val>
                                            <p:fltVal val="1"/>
                                          </p:val>
                                        </p:tav>
                                      </p:tavLst>
                                    </p:anim>
                                    <p:anim calcmode="lin" valueType="num">
                                      <p:cBhvr>
                                        <p:cTn id="35" dur="5000" fill="hold"/>
                                        <p:tgtEl>
                                          <p:spTgt spid="319492"/>
                                        </p:tgtEl>
                                        <p:attrNameLst>
                                          <p:attrName>ppt_h</p:attrName>
                                        </p:attrNameLst>
                                      </p:cBhvr>
                                      <p:tavLst>
                                        <p:tav tm="0">
                                          <p:val>
                                            <p:strVal val="#ppt_h"/>
                                          </p:val>
                                        </p:tav>
                                        <p:tav tm="100000">
                                          <p:val>
                                            <p:strVal val="#ppt_h"/>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19" presetClass="entr" presetSubtype="10" fill="hold" grpId="0" nodeType="clickEffect">
                                  <p:stCondLst>
                                    <p:cond delay="0"/>
                                  </p:stCondLst>
                                  <p:childTnLst>
                                    <p:set>
                                      <p:cBhvr>
                                        <p:cTn id="39" dur="1" fill="hold">
                                          <p:stCondLst>
                                            <p:cond delay="0"/>
                                          </p:stCondLst>
                                        </p:cTn>
                                        <p:tgtEl>
                                          <p:spTgt spid="319494"/>
                                        </p:tgtEl>
                                        <p:attrNameLst>
                                          <p:attrName>style.visibility</p:attrName>
                                        </p:attrNameLst>
                                      </p:cBhvr>
                                      <p:to>
                                        <p:strVal val="visible"/>
                                      </p:to>
                                    </p:set>
                                    <p:anim calcmode="lin" valueType="num">
                                      <p:cBhvr>
                                        <p:cTn id="40" dur="5000" fill="hold"/>
                                        <p:tgtEl>
                                          <p:spTgt spid="319494"/>
                                        </p:tgtEl>
                                        <p:attrNameLst>
                                          <p:attrName>ppt_w</p:attrName>
                                        </p:attrNameLst>
                                      </p:cBhvr>
                                      <p:tavLst>
                                        <p:tav tm="0" fmla="#ppt_w*sin(2.5*pi*$)">
                                          <p:val>
                                            <p:fltVal val="0"/>
                                          </p:val>
                                        </p:tav>
                                        <p:tav tm="100000">
                                          <p:val>
                                            <p:fltVal val="1"/>
                                          </p:val>
                                        </p:tav>
                                      </p:tavLst>
                                    </p:anim>
                                    <p:anim calcmode="lin" valueType="num">
                                      <p:cBhvr>
                                        <p:cTn id="41" dur="5000" fill="hold"/>
                                        <p:tgtEl>
                                          <p:spTgt spid="319494"/>
                                        </p:tgtEl>
                                        <p:attrNameLst>
                                          <p:attrName>ppt_h</p:attrName>
                                        </p:attrNameLst>
                                      </p:cBhvr>
                                      <p:tavLst>
                                        <p:tav tm="0">
                                          <p:val>
                                            <p:strVal val="#ppt_h"/>
                                          </p:val>
                                        </p:tav>
                                        <p:tav tm="100000">
                                          <p:val>
                                            <p:strVal val="#ppt_h"/>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319497"/>
                                        </p:tgtEl>
                                        <p:attrNameLst>
                                          <p:attrName>style.visibility</p:attrName>
                                        </p:attrNameLst>
                                      </p:cBhvr>
                                      <p:to>
                                        <p:strVal val="visible"/>
                                      </p:to>
                                    </p:set>
                                    <p:animEffect transition="in" filter="wipe(left)">
                                      <p:cBhvr>
                                        <p:cTn id="46" dur="500"/>
                                        <p:tgtEl>
                                          <p:spTgt spid="319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build="p" bldLvl="2" autoUpdateAnimBg="0" advAuto="0"/>
      <p:bldP spid="319492" grpId="0" animBg="1"/>
      <p:bldP spid="319493" grpId="0" animBg="1"/>
      <p:bldP spid="319494" grpId="0" animBg="1"/>
      <p:bldP spid="319497"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1026"/>
          <p:cNvSpPr>
            <a:spLocks noGrp="1" noChangeArrowheads="1"/>
          </p:cNvSpPr>
          <p:nvPr>
            <p:ph type="title"/>
          </p:nvPr>
        </p:nvSpPr>
        <p:spPr/>
        <p:txBody>
          <a:bodyPr/>
          <a:lstStyle/>
          <a:p>
            <a:r>
              <a:rPr lang="de-DE" altLang="de-DE"/>
              <a:t>Analyseverfahren 2: Vereinigung</a:t>
            </a:r>
          </a:p>
        </p:txBody>
      </p:sp>
      <p:sp>
        <p:nvSpPr>
          <p:cNvPr id="321539" name="Rectangle 1027"/>
          <p:cNvSpPr>
            <a:spLocks noGrp="1" noChangeArrowheads="1"/>
          </p:cNvSpPr>
          <p:nvPr>
            <p:ph type="body" idx="1"/>
          </p:nvPr>
        </p:nvSpPr>
        <p:spPr>
          <a:xfrm>
            <a:off x="609600" y="1600200"/>
            <a:ext cx="4343400" cy="2057400"/>
          </a:xfrm>
        </p:spPr>
        <p:txBody>
          <a:bodyPr/>
          <a:lstStyle/>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sz="1800" dirty="0">
                <a:latin typeface="SILSophia IPA93" pitchFamily="2" charset="2"/>
                <a:cs typeface="Times New Roman" pitchFamily="18" charset="0"/>
              </a:rPr>
              <a:t>		</a:t>
            </a:r>
            <a:r>
              <a:rPr lang="de-DE" altLang="de-DE" sz="1800" dirty="0">
                <a:cs typeface="Times New Roman" pitchFamily="18" charset="0"/>
              </a:rPr>
              <a:t>t			k</a:t>
            </a:r>
          </a:p>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sz="1800" dirty="0">
                <a:cs typeface="Times New Roman" pitchFamily="18" charset="0"/>
              </a:rPr>
              <a:t>		d			</a:t>
            </a:r>
          </a:p>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sz="1800" dirty="0" smtClean="0">
                <a:cs typeface="Times New Roman" pitchFamily="18" charset="0"/>
              </a:rPr>
              <a:t>ɸ</a:t>
            </a:r>
            <a:r>
              <a:rPr lang="de-DE" altLang="de-DE" sz="1800" dirty="0">
                <a:cs typeface="Times New Roman" pitchFamily="18" charset="0"/>
              </a:rPr>
              <a:t>	f	s			x</a:t>
            </a:r>
          </a:p>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sz="1800" dirty="0">
                <a:cs typeface="Times New Roman" pitchFamily="18" charset="0"/>
              </a:rPr>
              <a:t>			e	o	</a:t>
            </a:r>
          </a:p>
          <a:p>
            <a:pPr marL="0" indent="0" defTabSz="1339850">
              <a:buClr>
                <a:schemeClr val="tx1"/>
              </a:buClr>
              <a:buFont typeface="Wingdings 2" pitchFamily="18" charset="2"/>
              <a:buNone/>
              <a:tabLst>
                <a:tab pos="758825" algn="l"/>
                <a:tab pos="1517650" algn="l"/>
                <a:tab pos="2292350" algn="l"/>
                <a:tab pos="3140075" algn="l"/>
                <a:tab pos="3810000" algn="l"/>
              </a:tabLst>
            </a:pPr>
            <a:r>
              <a:rPr lang="de-DE" altLang="de-DE" sz="1800" dirty="0">
                <a:cs typeface="Times New Roman" pitchFamily="18" charset="0"/>
              </a:rPr>
              <a:t>				</a:t>
            </a:r>
            <a:r>
              <a:rPr lang="de-DE" altLang="de-DE" sz="1800" dirty="0" smtClean="0">
                <a:cs typeface="Times New Roman" pitchFamily="18" charset="0"/>
              </a:rPr>
              <a:t>ɔ</a:t>
            </a:r>
            <a:r>
              <a:rPr lang="de-DE" altLang="de-DE" sz="1800" dirty="0">
                <a:cs typeface="Times New Roman" pitchFamily="18" charset="0"/>
              </a:rPr>
              <a:t>	</a:t>
            </a:r>
          </a:p>
        </p:txBody>
      </p:sp>
      <p:sp>
        <p:nvSpPr>
          <p:cNvPr id="321540" name="Rectangle 1028"/>
          <p:cNvSpPr>
            <a:spLocks noChangeArrowheads="1"/>
          </p:cNvSpPr>
          <p:nvPr/>
        </p:nvSpPr>
        <p:spPr bwMode="auto">
          <a:xfrm>
            <a:off x="3657600" y="2667000"/>
            <a:ext cx="457200" cy="6858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de-DE"/>
          </a:p>
        </p:txBody>
      </p:sp>
      <p:sp>
        <p:nvSpPr>
          <p:cNvPr id="321541" name="Text Box 1029"/>
          <p:cNvSpPr txBox="1">
            <a:spLocks noChangeArrowheads="1"/>
          </p:cNvSpPr>
          <p:nvPr/>
        </p:nvSpPr>
        <p:spPr bwMode="auto">
          <a:xfrm>
            <a:off x="838200" y="3733800"/>
            <a:ext cx="7924800" cy="21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lvl1pPr algn="l">
              <a:tabLst>
                <a:tab pos="1517650" algn="l"/>
              </a:tabLst>
              <a:defRPr kumimoji="1" sz="2400">
                <a:solidFill>
                  <a:schemeClr val="tx1"/>
                </a:solidFill>
                <a:latin typeface="Times New Roman" pitchFamily="18" charset="0"/>
              </a:defRPr>
            </a:lvl1pPr>
            <a:lvl2pPr algn="l">
              <a:tabLst>
                <a:tab pos="1517650" algn="l"/>
              </a:tabLst>
              <a:defRPr kumimoji="1" sz="2400">
                <a:solidFill>
                  <a:schemeClr val="tx1"/>
                </a:solidFill>
                <a:latin typeface="Times New Roman" pitchFamily="18" charset="0"/>
              </a:defRPr>
            </a:lvl2pPr>
            <a:lvl3pPr algn="l">
              <a:tabLst>
                <a:tab pos="1517650" algn="l"/>
              </a:tabLst>
              <a:defRPr kumimoji="1" sz="2400">
                <a:solidFill>
                  <a:schemeClr val="tx1"/>
                </a:solidFill>
                <a:latin typeface="Times New Roman" pitchFamily="18" charset="0"/>
              </a:defRPr>
            </a:lvl3pPr>
            <a:lvl4pPr algn="l">
              <a:tabLst>
                <a:tab pos="1517650" algn="l"/>
              </a:tabLst>
              <a:defRPr kumimoji="1" sz="2400">
                <a:solidFill>
                  <a:schemeClr val="tx1"/>
                </a:solidFill>
                <a:latin typeface="Times New Roman" pitchFamily="18" charset="0"/>
              </a:defRPr>
            </a:lvl4pPr>
            <a:lvl5pPr algn="l">
              <a:tabLst>
                <a:tab pos="1517650" algn="l"/>
              </a:tabLst>
              <a:defRPr kumimoji="1" sz="2400">
                <a:solidFill>
                  <a:schemeClr val="tx1"/>
                </a:solidFill>
                <a:latin typeface="Times New Roman" pitchFamily="18" charset="0"/>
              </a:defRPr>
            </a:lvl5pPr>
            <a:lvl6pPr eaLnBrk="0" fontAlgn="base" hangingPunct="0">
              <a:spcBef>
                <a:spcPct val="0"/>
              </a:spcBef>
              <a:spcAft>
                <a:spcPct val="0"/>
              </a:spcAft>
              <a:tabLst>
                <a:tab pos="1517650" algn="l"/>
              </a:tabLst>
              <a:defRPr kumimoji="1" sz="2400">
                <a:solidFill>
                  <a:schemeClr val="tx1"/>
                </a:solidFill>
                <a:latin typeface="Times New Roman" pitchFamily="18" charset="0"/>
              </a:defRPr>
            </a:lvl6pPr>
            <a:lvl7pPr eaLnBrk="0" fontAlgn="base" hangingPunct="0">
              <a:spcBef>
                <a:spcPct val="0"/>
              </a:spcBef>
              <a:spcAft>
                <a:spcPct val="0"/>
              </a:spcAft>
              <a:tabLst>
                <a:tab pos="1517650" algn="l"/>
              </a:tabLst>
              <a:defRPr kumimoji="1" sz="2400">
                <a:solidFill>
                  <a:schemeClr val="tx1"/>
                </a:solidFill>
                <a:latin typeface="Times New Roman" pitchFamily="18" charset="0"/>
              </a:defRPr>
            </a:lvl7pPr>
            <a:lvl8pPr eaLnBrk="0" fontAlgn="base" hangingPunct="0">
              <a:spcBef>
                <a:spcPct val="0"/>
              </a:spcBef>
              <a:spcAft>
                <a:spcPct val="0"/>
              </a:spcAft>
              <a:tabLst>
                <a:tab pos="1517650" algn="l"/>
              </a:tabLst>
              <a:defRPr kumimoji="1" sz="2400">
                <a:solidFill>
                  <a:schemeClr val="tx1"/>
                </a:solidFill>
                <a:latin typeface="Times New Roman" pitchFamily="18" charset="0"/>
              </a:defRPr>
            </a:lvl8pPr>
            <a:lvl9pPr eaLnBrk="0" fontAlgn="base" hangingPunct="0">
              <a:spcBef>
                <a:spcPct val="0"/>
              </a:spcBef>
              <a:spcAft>
                <a:spcPct val="0"/>
              </a:spcAft>
              <a:tabLst>
                <a:tab pos="1517650" algn="l"/>
              </a:tabLst>
              <a:defRPr kumimoji="1" sz="2400">
                <a:solidFill>
                  <a:schemeClr val="tx1"/>
                </a:solidFill>
                <a:latin typeface="Times New Roman" pitchFamily="18" charset="0"/>
              </a:defRPr>
            </a:lvl9pPr>
          </a:lstStyle>
          <a:p>
            <a:pPr algn="just">
              <a:spcBef>
                <a:spcPct val="20000"/>
              </a:spcBef>
              <a:buClr>
                <a:schemeClr val="accent2"/>
              </a:buClr>
              <a:buSzPct val="80000"/>
              <a:buFont typeface="Wingdings" pitchFamily="2" charset="2"/>
              <a:buNone/>
            </a:pPr>
            <a:r>
              <a:rPr lang="de-DE" altLang="de-DE" sz="2000" dirty="0">
                <a:effectLst>
                  <a:outerShdw blurRad="38100" dist="38100" dir="2700000" algn="tl">
                    <a:srgbClr val="C0C0C0"/>
                  </a:outerShdw>
                </a:effectLst>
                <a:latin typeface="Arial" charset="0"/>
                <a:cs typeface="Times New Roman" pitchFamily="18" charset="0"/>
              </a:rPr>
              <a:t>Vereinigungsverfahren:</a:t>
            </a:r>
          </a:p>
          <a:p>
            <a:pPr algn="just">
              <a:spcBef>
                <a:spcPct val="20000"/>
              </a:spcBef>
              <a:buClr>
                <a:schemeClr val="accent2"/>
              </a:buClr>
              <a:buSzPct val="80000"/>
              <a:buFont typeface="Wingdings" pitchFamily="2" charset="2"/>
              <a:buNone/>
            </a:pPr>
            <a:r>
              <a:rPr lang="de-DE" altLang="de-DE" sz="2000" dirty="0">
                <a:effectLst>
                  <a:outerShdw blurRad="38100" dist="38100" dir="2700000" algn="tl">
                    <a:srgbClr val="C0C0C0"/>
                  </a:outerShdw>
                </a:effectLst>
                <a:latin typeface="Arial" charset="0"/>
                <a:cs typeface="Times New Roman" pitchFamily="18" charset="0"/>
              </a:rPr>
              <a:t>Für </a:t>
            </a:r>
            <a:r>
              <a:rPr lang="de-DE" altLang="de-DE" sz="2000" dirty="0">
                <a:solidFill>
                  <a:srgbClr val="009999"/>
                </a:solidFill>
                <a:effectLst>
                  <a:outerShdw blurRad="38100" dist="38100" dir="2700000" algn="tl">
                    <a:srgbClr val="C0C0C0"/>
                  </a:outerShdw>
                </a:effectLst>
                <a:latin typeface="+mn-lt"/>
                <a:cs typeface="Times New Roman" pitchFamily="18" charset="0"/>
              </a:rPr>
              <a:t>[o]</a:t>
            </a:r>
            <a:r>
              <a:rPr lang="de-DE" altLang="de-DE" sz="2000" dirty="0">
                <a:effectLst>
                  <a:outerShdw blurRad="38100" dist="38100" dir="2700000" algn="tl">
                    <a:srgbClr val="C0C0C0"/>
                  </a:outerShdw>
                </a:effectLst>
                <a:latin typeface="+mn-lt"/>
                <a:cs typeface="Times New Roman" pitchFamily="18" charset="0"/>
              </a:rPr>
              <a:t> und </a:t>
            </a:r>
            <a:r>
              <a:rPr lang="de-DE" altLang="de-DE" sz="2000" dirty="0" smtClean="0">
                <a:solidFill>
                  <a:srgbClr val="009999"/>
                </a:solidFill>
                <a:effectLst>
                  <a:outerShdw blurRad="38100" dist="38100" dir="2700000" algn="tl">
                    <a:srgbClr val="C0C0C0"/>
                  </a:outerShdw>
                </a:effectLst>
                <a:latin typeface="+mn-lt"/>
                <a:cs typeface="Times New Roman" pitchFamily="18" charset="0"/>
              </a:rPr>
              <a:t>[ɔ]</a:t>
            </a:r>
            <a:endParaRPr lang="de-DE" altLang="de-DE" sz="2000" dirty="0">
              <a:effectLst>
                <a:outerShdw blurRad="38100" dist="38100" dir="2700000" algn="tl">
                  <a:srgbClr val="C0C0C0"/>
                </a:outerShdw>
              </a:effectLst>
              <a:latin typeface="+mn-lt"/>
              <a:cs typeface="Times New Roman" pitchFamily="18" charset="0"/>
            </a:endParaRPr>
          </a:p>
          <a:p>
            <a:pPr algn="just">
              <a:spcBef>
                <a:spcPct val="20000"/>
              </a:spcBef>
              <a:buClr>
                <a:schemeClr val="accent2"/>
              </a:buClr>
              <a:buSzPct val="80000"/>
              <a:buFont typeface="Wingdings" pitchFamily="2" charset="2"/>
              <a:buNone/>
            </a:pPr>
            <a:r>
              <a:rPr lang="de-DE" altLang="de-DE" sz="2000" dirty="0">
                <a:effectLst>
                  <a:outerShdw blurRad="38100" dist="38100" dir="2700000" algn="tl">
                    <a:srgbClr val="C0C0C0"/>
                  </a:outerShdw>
                </a:effectLst>
                <a:latin typeface="+mn-lt"/>
                <a:cs typeface="Times New Roman" pitchFamily="18" charset="0"/>
              </a:rPr>
              <a:t>Hypothese:</a:t>
            </a:r>
          </a:p>
          <a:p>
            <a:pPr algn="just">
              <a:spcBef>
                <a:spcPct val="20000"/>
              </a:spcBef>
              <a:buClr>
                <a:schemeClr val="accent2"/>
              </a:buClr>
              <a:buSzPct val="80000"/>
              <a:buFont typeface="Wingdings" pitchFamily="2" charset="2"/>
              <a:buNone/>
            </a:pPr>
            <a:r>
              <a:rPr lang="de-DE" altLang="de-DE" sz="2000" dirty="0" smtClean="0">
                <a:solidFill>
                  <a:srgbClr val="009999"/>
                </a:solidFill>
                <a:effectLst>
                  <a:outerShdw blurRad="38100" dist="38100" dir="2700000" algn="tl">
                    <a:srgbClr val="C0C0C0"/>
                  </a:outerShdw>
                </a:effectLst>
                <a:latin typeface="+mn-lt"/>
                <a:cs typeface="Times New Roman" pitchFamily="18" charset="0"/>
              </a:rPr>
              <a:t>[ɔ] </a:t>
            </a:r>
            <a:r>
              <a:rPr lang="de-DE" altLang="de-DE" sz="2000" dirty="0" smtClean="0">
                <a:effectLst>
                  <a:outerShdw blurRad="38100" dist="38100" dir="2700000" algn="tl">
                    <a:srgbClr val="C0C0C0"/>
                  </a:outerShdw>
                </a:effectLst>
                <a:latin typeface="+mn-lt"/>
                <a:cs typeface="Times New Roman" pitchFamily="18" charset="0"/>
              </a:rPr>
              <a:t>kommt </a:t>
            </a:r>
            <a:r>
              <a:rPr lang="de-DE" altLang="de-DE" sz="2000" dirty="0">
                <a:effectLst>
                  <a:outerShdw blurRad="38100" dist="38100" dir="2700000" algn="tl">
                    <a:srgbClr val="C0C0C0"/>
                  </a:outerShdw>
                </a:effectLst>
                <a:latin typeface="+mn-lt"/>
                <a:cs typeface="Times New Roman" pitchFamily="18" charset="0"/>
              </a:rPr>
              <a:t>nur am Wortende in offenen Silben nach einem Velarkonsonanten vor, während </a:t>
            </a:r>
            <a:r>
              <a:rPr lang="de-DE" altLang="de-DE" sz="2000" dirty="0">
                <a:solidFill>
                  <a:srgbClr val="009999"/>
                </a:solidFill>
                <a:effectLst>
                  <a:outerShdw blurRad="38100" dist="38100" dir="2700000" algn="tl">
                    <a:srgbClr val="C0C0C0"/>
                  </a:outerShdw>
                </a:effectLst>
                <a:latin typeface="+mn-lt"/>
                <a:cs typeface="Times New Roman" pitchFamily="18" charset="0"/>
              </a:rPr>
              <a:t>[o]</a:t>
            </a:r>
            <a:r>
              <a:rPr lang="de-DE" altLang="de-DE" sz="2000" dirty="0">
                <a:effectLst>
                  <a:outerShdw blurRad="38100" dist="38100" dir="2700000" algn="tl">
                    <a:srgbClr val="C0C0C0"/>
                  </a:outerShdw>
                </a:effectLst>
                <a:latin typeface="+mn-lt"/>
                <a:cs typeface="Times New Roman" pitchFamily="18" charset="0"/>
              </a:rPr>
              <a:t> in dieser Umgebung nie vorkommt.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r>
              <a:rPr lang="de-DE" altLang="de-DE"/>
              <a:t>Analyseverfahren 2: Vereinigung</a:t>
            </a:r>
          </a:p>
        </p:txBody>
      </p:sp>
      <p:sp>
        <p:nvSpPr>
          <p:cNvPr id="322563" name="Rectangle 3"/>
          <p:cNvSpPr>
            <a:spLocks noGrp="1" noChangeArrowheads="1"/>
          </p:cNvSpPr>
          <p:nvPr>
            <p:ph type="body" idx="1"/>
          </p:nvPr>
        </p:nvSpPr>
        <p:spPr>
          <a:xfrm>
            <a:off x="533400" y="1600200"/>
            <a:ext cx="8382000" cy="4191000"/>
          </a:xfrm>
        </p:spPr>
        <p:txBody>
          <a:bodyPr/>
          <a:lstStyle/>
          <a:p>
            <a:pPr marL="0" indent="0" algn="just" defTabSz="1339850">
              <a:buClr>
                <a:schemeClr val="tx1"/>
              </a:buClr>
              <a:buFont typeface="Wingdings 2" pitchFamily="18" charset="2"/>
              <a:buNone/>
              <a:tabLst>
                <a:tab pos="2292350" algn="l"/>
                <a:tab pos="6191250" algn="l"/>
              </a:tabLst>
            </a:pPr>
            <a:r>
              <a:rPr lang="de-DE" altLang="de-DE" sz="2000" dirty="0">
                <a:latin typeface="Arial"/>
                <a:cs typeface="Times New Roman" pitchFamily="18" charset="0"/>
              </a:rPr>
              <a:t>Ü</a:t>
            </a:r>
            <a:r>
              <a:rPr lang="de-DE" altLang="de-DE" sz="2000" dirty="0">
                <a:cs typeface="Times New Roman" pitchFamily="18" charset="0"/>
              </a:rPr>
              <a:t>berpr</a:t>
            </a:r>
            <a:r>
              <a:rPr lang="de-DE" altLang="de-DE" sz="2000" dirty="0">
                <a:latin typeface="Arial"/>
                <a:cs typeface="Times New Roman" pitchFamily="18" charset="0"/>
              </a:rPr>
              <a:t>ü</a:t>
            </a:r>
            <a:r>
              <a:rPr lang="de-DE" altLang="de-DE" sz="2000" dirty="0">
                <a:cs typeface="Times New Roman" pitchFamily="18" charset="0"/>
              </a:rPr>
              <a:t>fung der Hypothese</a:t>
            </a:r>
          </a:p>
          <a:p>
            <a:pPr marL="0" indent="0" algn="just" defTabSz="1339850">
              <a:buClr>
                <a:schemeClr val="tx1"/>
              </a:buClr>
              <a:buFont typeface="Wingdings 2" pitchFamily="18" charset="2"/>
              <a:buNone/>
              <a:tabLst>
                <a:tab pos="2292350" algn="l"/>
                <a:tab pos="6191250" algn="l"/>
              </a:tabLst>
            </a:pPr>
            <a:r>
              <a:rPr lang="de-DE" altLang="de-DE" sz="2000" dirty="0">
                <a:cs typeface="Times New Roman" pitchFamily="18" charset="0"/>
              </a:rPr>
              <a:t>Vorkommen von </a:t>
            </a:r>
            <a:r>
              <a:rPr lang="de-DE" altLang="de-DE" sz="2000" dirty="0">
                <a:solidFill>
                  <a:srgbClr val="009999"/>
                </a:solidFill>
                <a:latin typeface="SILSophia IPA93" pitchFamily="2" charset="2"/>
                <a:cs typeface="Times New Roman" pitchFamily="18" charset="0"/>
              </a:rPr>
              <a:t>[o]</a:t>
            </a:r>
            <a:r>
              <a:rPr lang="de-DE" altLang="de-DE" sz="2000" dirty="0">
                <a:cs typeface="Times New Roman" pitchFamily="18" charset="0"/>
              </a:rPr>
              <a:t> und </a:t>
            </a:r>
            <a:r>
              <a:rPr lang="de-DE" altLang="de-DE" sz="2000" dirty="0">
                <a:solidFill>
                  <a:srgbClr val="009999"/>
                </a:solidFill>
                <a:latin typeface="SILSophia IPA93" pitchFamily="2" charset="2"/>
                <a:cs typeface="Times New Roman" pitchFamily="18" charset="0"/>
              </a:rPr>
              <a:t>[]</a:t>
            </a:r>
            <a:r>
              <a:rPr lang="de-DE" altLang="de-DE" sz="2000" dirty="0">
                <a:cs typeface="Times New Roman" pitchFamily="18" charset="0"/>
              </a:rPr>
              <a:t> in auslautenden offenen Silben nach Velarkonsonanten und in sonstigen Umgebungen</a:t>
            </a:r>
          </a:p>
          <a:p>
            <a:pPr marL="0" indent="0" defTabSz="1339850">
              <a:buClr>
                <a:schemeClr val="tx1"/>
              </a:buClr>
              <a:buFont typeface="Wingdings 2" pitchFamily="18" charset="2"/>
              <a:buNone/>
              <a:tabLst>
                <a:tab pos="2292350" algn="l"/>
                <a:tab pos="6191250" algn="l"/>
              </a:tabLst>
            </a:pPr>
            <a:r>
              <a:rPr lang="de-DE" altLang="de-DE" sz="2000" dirty="0">
                <a:solidFill>
                  <a:srgbClr val="0066FF"/>
                </a:solidFill>
                <a:cs typeface="Times New Roman" pitchFamily="18" charset="0"/>
              </a:rPr>
              <a:t>Allophone von </a:t>
            </a:r>
            <a:r>
              <a:rPr lang="de-DE" altLang="de-DE" sz="2000" dirty="0">
                <a:solidFill>
                  <a:srgbClr val="0066FF"/>
                </a:solidFill>
                <a:latin typeface="PhonSymbol" pitchFamily="82" charset="0"/>
                <a:cs typeface="Times New Roman" pitchFamily="18" charset="0"/>
              </a:rPr>
              <a:t>/o/</a:t>
            </a:r>
            <a:r>
              <a:rPr lang="de-DE" altLang="de-DE" sz="2000" dirty="0">
                <a:solidFill>
                  <a:srgbClr val="0066FF"/>
                </a:solidFill>
                <a:cs typeface="Times New Roman" pitchFamily="18" charset="0"/>
              </a:rPr>
              <a:t>	Am Wortende in offenen Silben 	Anderswo </a:t>
            </a:r>
          </a:p>
          <a:p>
            <a:pPr marL="0" indent="0" defTabSz="1339850">
              <a:buClr>
                <a:schemeClr val="tx1"/>
              </a:buClr>
              <a:buFont typeface="Wingdings 2" pitchFamily="18" charset="2"/>
              <a:buNone/>
              <a:tabLst>
                <a:tab pos="2292350" algn="l"/>
                <a:tab pos="6191250" algn="l"/>
              </a:tabLst>
            </a:pPr>
            <a:r>
              <a:rPr lang="de-DE" altLang="de-DE" sz="2000" dirty="0">
                <a:solidFill>
                  <a:srgbClr val="0066FF"/>
                </a:solidFill>
                <a:cs typeface="Times New Roman" pitchFamily="18" charset="0"/>
              </a:rPr>
              <a:t>	nach Velarkonsonanten </a:t>
            </a:r>
          </a:p>
          <a:p>
            <a:pPr marL="0" indent="0" defTabSz="1339850">
              <a:buClr>
                <a:schemeClr val="tx1"/>
              </a:buClr>
              <a:buFont typeface="Wingdings 2" pitchFamily="18" charset="2"/>
              <a:buNone/>
              <a:tabLst>
                <a:tab pos="2292350" algn="l"/>
                <a:tab pos="6191250" algn="l"/>
              </a:tabLst>
            </a:pPr>
            <a:r>
              <a:rPr lang="de-DE" altLang="de-DE" sz="2000" dirty="0" smtClean="0">
                <a:cs typeface="Times New Roman" pitchFamily="18" charset="0"/>
              </a:rPr>
              <a:t>[ɔ]</a:t>
            </a:r>
            <a:r>
              <a:rPr lang="de-DE" altLang="de-DE" sz="2000" dirty="0">
                <a:cs typeface="Times New Roman" pitchFamily="18" charset="0"/>
              </a:rPr>
              <a:t>	///// (fünfmal)	(nie)</a:t>
            </a:r>
          </a:p>
          <a:p>
            <a:pPr marL="0" indent="0" defTabSz="1339850">
              <a:buClr>
                <a:schemeClr val="tx1"/>
              </a:buClr>
              <a:buFont typeface="Wingdings 2" pitchFamily="18" charset="2"/>
              <a:buNone/>
              <a:tabLst>
                <a:tab pos="2292350" algn="l"/>
                <a:tab pos="6191250" algn="l"/>
              </a:tabLst>
            </a:pPr>
            <a:r>
              <a:rPr lang="de-DE" altLang="de-DE" sz="2000" dirty="0">
                <a:cs typeface="Times New Roman" pitchFamily="18" charset="0"/>
              </a:rPr>
              <a:t>[o]</a:t>
            </a:r>
            <a:r>
              <a:rPr lang="de-DE" altLang="de-DE" sz="2000" dirty="0">
                <a:latin typeface="PhonSymbol" pitchFamily="82" charset="0"/>
                <a:cs typeface="Times New Roman" pitchFamily="18" charset="0"/>
              </a:rPr>
              <a:t> 	</a:t>
            </a:r>
            <a:r>
              <a:rPr lang="de-DE" altLang="de-DE" sz="2000" dirty="0">
                <a:cs typeface="Times New Roman" pitchFamily="18" charset="0"/>
              </a:rPr>
              <a:t>(nie)	///// ///// ///// //		(siebzehnmal)</a:t>
            </a:r>
          </a:p>
          <a:p>
            <a:pPr marL="0" indent="0" algn="just" defTabSz="1339850">
              <a:buClr>
                <a:schemeClr val="tx1"/>
              </a:buClr>
              <a:buFont typeface="Wingdings 2" pitchFamily="18" charset="2"/>
              <a:buNone/>
              <a:tabLst>
                <a:tab pos="2292350" algn="l"/>
                <a:tab pos="6191250" algn="l"/>
              </a:tabLst>
            </a:pPr>
            <a:r>
              <a:rPr lang="de-DE" altLang="de-DE" sz="2000" dirty="0">
                <a:cs typeface="Times New Roman" pitchFamily="18" charset="0"/>
              </a:rPr>
              <a:t>Phonologischer Schluss: </a:t>
            </a:r>
          </a:p>
          <a:p>
            <a:pPr marL="0" indent="0" algn="just" defTabSz="1339850">
              <a:buClr>
                <a:schemeClr val="tx1"/>
              </a:buClr>
              <a:buFont typeface="Wingdings 2" pitchFamily="18" charset="2"/>
              <a:buNone/>
              <a:tabLst>
                <a:tab pos="2292350" algn="l"/>
                <a:tab pos="6191250" algn="l"/>
              </a:tabLst>
            </a:pPr>
            <a:r>
              <a:rPr lang="de-DE" altLang="de-DE" sz="2000" dirty="0">
                <a:solidFill>
                  <a:srgbClr val="009999"/>
                </a:solidFill>
                <a:latin typeface="SILSophia IPA93" pitchFamily="2" charset="2"/>
                <a:cs typeface="Times New Roman" pitchFamily="18" charset="0"/>
              </a:rPr>
              <a:t>[o]</a:t>
            </a:r>
            <a:r>
              <a:rPr lang="de-DE" altLang="de-DE" sz="2000" dirty="0">
                <a:cs typeface="Times New Roman" pitchFamily="18" charset="0"/>
              </a:rPr>
              <a:t> und </a:t>
            </a:r>
            <a:r>
              <a:rPr lang="de-DE" altLang="de-DE" sz="2000" dirty="0">
                <a:solidFill>
                  <a:srgbClr val="009999"/>
                </a:solidFill>
                <a:latin typeface="SILSophia IPA93" pitchFamily="2" charset="2"/>
                <a:cs typeface="Times New Roman" pitchFamily="18" charset="0"/>
              </a:rPr>
              <a:t>[]</a:t>
            </a:r>
            <a:r>
              <a:rPr lang="de-DE" altLang="de-DE" sz="2000" dirty="0">
                <a:cs typeface="Times New Roman" pitchFamily="18" charset="0"/>
              </a:rPr>
              <a:t> sind Allophone eines einzigen Phonems, weil sie phonetisch </a:t>
            </a:r>
            <a:r>
              <a:rPr lang="de-DE" altLang="de-DE" sz="2000" dirty="0">
                <a:latin typeface="Arial"/>
                <a:cs typeface="Times New Roman" pitchFamily="18" charset="0"/>
              </a:rPr>
              <a:t>ä</a:t>
            </a:r>
            <a:r>
              <a:rPr lang="de-DE" altLang="de-DE" sz="2000" dirty="0">
                <a:cs typeface="Times New Roman" pitchFamily="18" charset="0"/>
              </a:rPr>
              <a:t>hnlich und komplement</a:t>
            </a:r>
            <a:r>
              <a:rPr lang="de-DE" altLang="de-DE" sz="2000" dirty="0">
                <a:latin typeface="Arial"/>
                <a:cs typeface="Times New Roman" pitchFamily="18" charset="0"/>
              </a:rPr>
              <a:t>ä</a:t>
            </a:r>
            <a:r>
              <a:rPr lang="de-DE" altLang="de-DE" sz="2000" dirty="0">
                <a:cs typeface="Times New Roman" pitchFamily="18" charset="0"/>
              </a:rPr>
              <a:t>r verteilt sind. Phonematische Norm: </a:t>
            </a:r>
            <a:r>
              <a:rPr lang="de-DE" altLang="de-DE" sz="2000" dirty="0">
                <a:solidFill>
                  <a:srgbClr val="009999"/>
                </a:solidFill>
                <a:latin typeface="SILSophia IPA93" pitchFamily="2" charset="2"/>
                <a:cs typeface="Times New Roman" pitchFamily="18" charset="0"/>
              </a:rPr>
              <a:t>[o]</a:t>
            </a:r>
            <a:r>
              <a:rPr lang="de-DE" altLang="de-DE" sz="2000" dirty="0">
                <a:latin typeface="SILDoulos IPA93" pitchFamily="2" charset="2"/>
                <a:cs typeface="Times New Roman" pitchFamily="18" charset="0"/>
              </a:rPr>
              <a:t> </a:t>
            </a:r>
          </a:p>
        </p:txBody>
      </p:sp>
      <p:sp>
        <p:nvSpPr>
          <p:cNvPr id="322566" name="Line 6"/>
          <p:cNvSpPr>
            <a:spLocks noChangeShapeType="1"/>
          </p:cNvSpPr>
          <p:nvPr/>
        </p:nvSpPr>
        <p:spPr bwMode="auto">
          <a:xfrm>
            <a:off x="2819400" y="2743200"/>
            <a:ext cx="0" cy="167640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2567" name="Line 7"/>
          <p:cNvSpPr>
            <a:spLocks noChangeShapeType="1"/>
          </p:cNvSpPr>
          <p:nvPr/>
        </p:nvSpPr>
        <p:spPr bwMode="auto">
          <a:xfrm>
            <a:off x="6705600" y="2743200"/>
            <a:ext cx="0" cy="167640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2568" name="Line 8"/>
          <p:cNvSpPr>
            <a:spLocks noChangeShapeType="1"/>
          </p:cNvSpPr>
          <p:nvPr/>
        </p:nvSpPr>
        <p:spPr bwMode="auto">
          <a:xfrm>
            <a:off x="609600" y="4419600"/>
            <a:ext cx="7848600"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2570" name="Line 10"/>
          <p:cNvSpPr>
            <a:spLocks noChangeShapeType="1"/>
          </p:cNvSpPr>
          <p:nvPr/>
        </p:nvSpPr>
        <p:spPr bwMode="auto">
          <a:xfrm>
            <a:off x="609600" y="3352800"/>
            <a:ext cx="7848600"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de-DE" altLang="de-DE"/>
              <a:t>Analyseverfahren 2: Vereinigung</a:t>
            </a:r>
          </a:p>
        </p:txBody>
      </p:sp>
      <p:sp>
        <p:nvSpPr>
          <p:cNvPr id="323587" name="Rectangle 3"/>
          <p:cNvSpPr>
            <a:spLocks noGrp="1" noChangeArrowheads="1"/>
          </p:cNvSpPr>
          <p:nvPr>
            <p:ph type="body" idx="1"/>
          </p:nvPr>
        </p:nvSpPr>
        <p:spPr>
          <a:xfrm>
            <a:off x="533400" y="1600200"/>
            <a:ext cx="8382000" cy="4191000"/>
          </a:xfrm>
        </p:spPr>
        <p:txBody>
          <a:bodyPr/>
          <a:lstStyle/>
          <a:p>
            <a:pPr marL="0" indent="0" algn="just" defTabSz="1339850">
              <a:buClr>
                <a:schemeClr val="tx1"/>
              </a:buClr>
              <a:buFont typeface="Wingdings 2" pitchFamily="18" charset="2"/>
              <a:buNone/>
              <a:tabLst>
                <a:tab pos="2292350" algn="l"/>
                <a:tab pos="6191250" algn="l"/>
              </a:tabLst>
            </a:pPr>
            <a:r>
              <a:rPr lang="de-DE" altLang="de-DE" dirty="0">
                <a:cs typeface="Times New Roman" pitchFamily="18" charset="0"/>
              </a:rPr>
              <a:t>Abschlie</a:t>
            </a:r>
            <a:r>
              <a:rPr lang="de-DE" altLang="de-DE" dirty="0">
                <a:latin typeface="Arial"/>
                <a:cs typeface="Times New Roman" pitchFamily="18" charset="0"/>
              </a:rPr>
              <a:t>ß</a:t>
            </a:r>
            <a:r>
              <a:rPr lang="de-DE" altLang="de-DE" dirty="0">
                <a:cs typeface="Times New Roman" pitchFamily="18" charset="0"/>
              </a:rPr>
              <a:t>ende Verfahren: </a:t>
            </a:r>
          </a:p>
          <a:p>
            <a:pPr marL="0" indent="0" algn="just" defTabSz="1339850">
              <a:buClr>
                <a:schemeClr val="tx1"/>
              </a:buClr>
              <a:buFont typeface="Wingdings 2" pitchFamily="18" charset="2"/>
              <a:buNone/>
              <a:tabLst>
                <a:tab pos="2292350" algn="l"/>
                <a:tab pos="6191250" algn="l"/>
              </a:tabLst>
            </a:pPr>
            <a:r>
              <a:rPr lang="de-DE" altLang="de-DE" dirty="0">
                <a:cs typeface="Times New Roman" pitchFamily="18" charset="0"/>
              </a:rPr>
              <a:t>Ungel</a:t>
            </a:r>
            <a:r>
              <a:rPr lang="de-DE" altLang="de-DE" dirty="0">
                <a:latin typeface="Arial"/>
                <a:cs typeface="Times New Roman" pitchFamily="18" charset="0"/>
              </a:rPr>
              <a:t>ö</a:t>
            </a:r>
            <a:r>
              <a:rPr lang="de-DE" altLang="de-DE" dirty="0">
                <a:cs typeface="Times New Roman" pitchFamily="18" charset="0"/>
              </a:rPr>
              <a:t>ster Rest 	</a:t>
            </a:r>
            <a:r>
              <a:rPr lang="de-DE" altLang="de-DE" dirty="0">
                <a:solidFill>
                  <a:srgbClr val="009999"/>
                </a:solidFill>
                <a:cs typeface="Times New Roman" pitchFamily="18" charset="0"/>
              </a:rPr>
              <a:t>[t]</a:t>
            </a:r>
            <a:r>
              <a:rPr lang="de-DE" altLang="de-DE" dirty="0">
                <a:cs typeface="Times New Roman" pitchFamily="18" charset="0"/>
              </a:rPr>
              <a:t> und </a:t>
            </a:r>
            <a:r>
              <a:rPr lang="de-DE" altLang="de-DE" dirty="0">
                <a:solidFill>
                  <a:srgbClr val="009999"/>
                </a:solidFill>
                <a:cs typeface="Times New Roman" pitchFamily="18" charset="0"/>
              </a:rPr>
              <a: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3587">
                                            <p:txEl>
                                              <p:pRg st="0" end="0"/>
                                            </p:txEl>
                                          </p:spTgt>
                                        </p:tgtEl>
                                        <p:attrNameLst>
                                          <p:attrName>style.visibility</p:attrName>
                                        </p:attrNameLst>
                                      </p:cBhvr>
                                      <p:to>
                                        <p:strVal val="visible"/>
                                      </p:to>
                                    </p:set>
                                    <p:animEffect transition="in" filter="wipe(left)">
                                      <p:cBhvr>
                                        <p:cTn id="7" dur="500"/>
                                        <p:tgtEl>
                                          <p:spTgt spid="323587">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23587">
                                            <p:txEl>
                                              <p:pRg st="1" end="1"/>
                                            </p:txEl>
                                          </p:spTgt>
                                        </p:tgtEl>
                                        <p:attrNameLst>
                                          <p:attrName>style.visibility</p:attrName>
                                        </p:attrNameLst>
                                      </p:cBhvr>
                                      <p:to>
                                        <p:strVal val="visible"/>
                                      </p:to>
                                    </p:set>
                                    <p:animEffect transition="in" filter="wipe(left)">
                                      <p:cBhvr>
                                        <p:cTn id="11" dur="500"/>
                                        <p:tgtEl>
                                          <p:spTgt spid="3235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build="p" bldLvl="2" autoUpdateAnimBg="0" advAuto="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1026"/>
          <p:cNvSpPr>
            <a:spLocks noGrp="1" noChangeArrowheads="1"/>
          </p:cNvSpPr>
          <p:nvPr>
            <p:ph type="title"/>
          </p:nvPr>
        </p:nvSpPr>
        <p:spPr/>
        <p:txBody>
          <a:bodyPr/>
          <a:lstStyle/>
          <a:p>
            <a:r>
              <a:rPr lang="de-DE" altLang="de-DE"/>
              <a:t>Analyseverfahren 2: Vereinigung</a:t>
            </a:r>
          </a:p>
        </p:txBody>
      </p:sp>
      <p:sp>
        <p:nvSpPr>
          <p:cNvPr id="324611" name="Rectangle 1027"/>
          <p:cNvSpPr>
            <a:spLocks noGrp="1" noChangeArrowheads="1"/>
          </p:cNvSpPr>
          <p:nvPr>
            <p:ph type="body" idx="1"/>
          </p:nvPr>
        </p:nvSpPr>
        <p:spPr>
          <a:xfrm>
            <a:off x="533400" y="1974850"/>
            <a:ext cx="8382000" cy="4191000"/>
          </a:xfrm>
        </p:spPr>
        <p:txBody>
          <a:bodyPr/>
          <a:lstStyle/>
          <a:p>
            <a:pPr marL="0" indent="0" defTabSz="1339850">
              <a:buClr>
                <a:schemeClr val="tx1"/>
              </a:buClr>
              <a:buFont typeface="Wingdings 2" pitchFamily="18" charset="2"/>
              <a:buNone/>
              <a:tabLst>
                <a:tab pos="3051175" algn="ctr"/>
                <a:tab pos="4568825" algn="ctr"/>
                <a:tab pos="5997575" algn="ctr"/>
                <a:tab pos="6384925" algn="ctr"/>
                <a:tab pos="7232650" algn="ctr"/>
              </a:tabLst>
            </a:pPr>
            <a:r>
              <a:rPr lang="de-DE" altLang="de-DE" sz="2000" dirty="0">
                <a:cs typeface="Times New Roman" pitchFamily="18" charset="0"/>
              </a:rPr>
              <a:t>Konsonanten	Bilabial	Labiodental	Alveolar	Velar</a:t>
            </a:r>
          </a:p>
          <a:p>
            <a:pPr marL="0" indent="0" defTabSz="1339850">
              <a:buClr>
                <a:schemeClr val="tx1"/>
              </a:buClr>
              <a:buFont typeface="Wingdings 2" pitchFamily="18" charset="2"/>
              <a:buNone/>
              <a:tabLst>
                <a:tab pos="3051175" algn="ctr"/>
                <a:tab pos="4568825" algn="ctr"/>
                <a:tab pos="5997575" algn="ctr"/>
                <a:tab pos="6384925" algn="ctr"/>
                <a:tab pos="7232650" algn="ctr"/>
              </a:tabLst>
            </a:pPr>
            <a:r>
              <a:rPr lang="de-DE" altLang="de-DE" sz="2000" dirty="0">
                <a:cs typeface="Times New Roman" pitchFamily="18" charset="0"/>
              </a:rPr>
              <a:t>Stimmlose Plosive			t		k</a:t>
            </a:r>
          </a:p>
          <a:p>
            <a:pPr marL="0" indent="0" defTabSz="1339850">
              <a:buClr>
                <a:schemeClr val="tx1"/>
              </a:buClr>
              <a:buFont typeface="Wingdings 2" pitchFamily="18" charset="2"/>
              <a:buNone/>
              <a:tabLst>
                <a:tab pos="3051175" algn="ctr"/>
                <a:tab pos="4568825" algn="ctr"/>
                <a:tab pos="5997575" algn="ctr"/>
                <a:tab pos="6384925" algn="ctr"/>
                <a:tab pos="7232650" algn="ctr"/>
              </a:tabLst>
            </a:pPr>
            <a:r>
              <a:rPr lang="de-DE" altLang="de-DE" sz="2000" dirty="0">
                <a:cs typeface="Times New Roman" pitchFamily="18" charset="0"/>
              </a:rPr>
              <a:t>Stimmhafte Plosive			d		</a:t>
            </a:r>
          </a:p>
          <a:p>
            <a:pPr marL="0" indent="0" defTabSz="1339850">
              <a:buClr>
                <a:schemeClr val="tx1"/>
              </a:buClr>
              <a:buFont typeface="Wingdings 2" pitchFamily="18" charset="2"/>
              <a:buNone/>
              <a:tabLst>
                <a:tab pos="3051175" algn="ctr"/>
                <a:tab pos="4568825" algn="ctr"/>
                <a:tab pos="5997575" algn="ctr"/>
                <a:tab pos="6384925" algn="ctr"/>
                <a:tab pos="7232650" algn="ctr"/>
              </a:tabLst>
            </a:pPr>
            <a:r>
              <a:rPr lang="de-DE" altLang="de-DE" sz="2000" dirty="0">
                <a:cs typeface="Times New Roman" pitchFamily="18" charset="0"/>
              </a:rPr>
              <a:t>Stimmlose Frikative	</a:t>
            </a:r>
            <a:r>
              <a:rPr lang="de-DE" altLang="de-DE" sz="2000" dirty="0" smtClean="0">
                <a:cs typeface="Times New Roman" pitchFamily="18" charset="0"/>
              </a:rPr>
              <a:t>ɸ</a:t>
            </a:r>
            <a:r>
              <a:rPr lang="de-DE" altLang="de-DE" sz="2000" dirty="0">
                <a:cs typeface="Times New Roman" pitchFamily="18" charset="0"/>
              </a:rPr>
              <a:t>	f	s		x</a:t>
            </a:r>
          </a:p>
          <a:p>
            <a:pPr marL="0" indent="0" defTabSz="1339850">
              <a:buClr>
                <a:schemeClr val="tx1"/>
              </a:buClr>
              <a:buFont typeface="Wingdings 2" pitchFamily="18" charset="2"/>
              <a:buNone/>
              <a:tabLst>
                <a:tab pos="3051175" algn="ctr"/>
                <a:tab pos="4568825" algn="ctr"/>
                <a:tab pos="5997575" algn="ctr"/>
                <a:tab pos="6384925" algn="ctr"/>
                <a:tab pos="7232650" algn="ctr"/>
              </a:tabLst>
            </a:pPr>
            <a:r>
              <a:rPr lang="de-DE" altLang="de-DE" sz="2000" dirty="0">
                <a:cs typeface="Times New Roman" pitchFamily="18" charset="0"/>
              </a:rPr>
              <a:t>Vokale	</a:t>
            </a:r>
          </a:p>
          <a:p>
            <a:pPr marL="0" indent="0" defTabSz="1339850">
              <a:buClr>
                <a:schemeClr val="tx1"/>
              </a:buClr>
              <a:buFont typeface="Wingdings 2" pitchFamily="18" charset="2"/>
              <a:buNone/>
              <a:tabLst>
                <a:tab pos="3051175" algn="ctr"/>
                <a:tab pos="4568825" algn="ctr"/>
                <a:tab pos="5997575" algn="ctr"/>
                <a:tab pos="6384925" algn="ctr"/>
                <a:tab pos="7232650" algn="ctr"/>
              </a:tabLst>
            </a:pPr>
            <a:r>
              <a:rPr lang="de-DE" altLang="de-DE" sz="2000" dirty="0">
                <a:cs typeface="Times New Roman" pitchFamily="18" charset="0"/>
              </a:rPr>
              <a:t>Halb geschlossen 				e	o</a:t>
            </a:r>
            <a:r>
              <a:rPr lang="de-DE" altLang="de-DE" sz="2000" dirty="0">
                <a:latin typeface="SILDoulosIPA" pitchFamily="2" charset="2"/>
                <a:cs typeface="Times New Roman" pitchFamily="18" charset="0"/>
              </a:rPr>
              <a:t>	</a:t>
            </a:r>
          </a:p>
        </p:txBody>
      </p:sp>
      <p:sp>
        <p:nvSpPr>
          <p:cNvPr id="324612" name="Line 1028"/>
          <p:cNvSpPr>
            <a:spLocks noChangeShapeType="1"/>
          </p:cNvSpPr>
          <p:nvPr/>
        </p:nvSpPr>
        <p:spPr bwMode="auto">
          <a:xfrm>
            <a:off x="609600" y="2355850"/>
            <a:ext cx="7924800"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13" name="Line 1029"/>
          <p:cNvSpPr>
            <a:spLocks noChangeShapeType="1"/>
          </p:cNvSpPr>
          <p:nvPr/>
        </p:nvSpPr>
        <p:spPr bwMode="auto">
          <a:xfrm>
            <a:off x="609600" y="2736850"/>
            <a:ext cx="7924800"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14" name="Line 1030"/>
          <p:cNvSpPr>
            <a:spLocks noChangeShapeType="1"/>
          </p:cNvSpPr>
          <p:nvPr/>
        </p:nvSpPr>
        <p:spPr bwMode="auto">
          <a:xfrm>
            <a:off x="609600" y="3117850"/>
            <a:ext cx="7924800"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15" name="Line 1031"/>
          <p:cNvSpPr>
            <a:spLocks noChangeShapeType="1"/>
          </p:cNvSpPr>
          <p:nvPr/>
        </p:nvSpPr>
        <p:spPr bwMode="auto">
          <a:xfrm>
            <a:off x="609600" y="3803650"/>
            <a:ext cx="7924800"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16" name="Line 1032"/>
          <p:cNvSpPr>
            <a:spLocks noChangeShapeType="1"/>
          </p:cNvSpPr>
          <p:nvPr/>
        </p:nvSpPr>
        <p:spPr bwMode="auto">
          <a:xfrm>
            <a:off x="609600" y="3422650"/>
            <a:ext cx="7924800"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17" name="Line 1033"/>
          <p:cNvSpPr>
            <a:spLocks noChangeShapeType="1"/>
          </p:cNvSpPr>
          <p:nvPr/>
        </p:nvSpPr>
        <p:spPr bwMode="auto">
          <a:xfrm>
            <a:off x="609600" y="4184650"/>
            <a:ext cx="7924800" cy="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18" name="Line 1034"/>
          <p:cNvSpPr>
            <a:spLocks noChangeShapeType="1"/>
          </p:cNvSpPr>
          <p:nvPr/>
        </p:nvSpPr>
        <p:spPr bwMode="auto">
          <a:xfrm>
            <a:off x="3124200" y="1898650"/>
            <a:ext cx="0" cy="228600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19" name="Line 1035"/>
          <p:cNvSpPr>
            <a:spLocks noChangeShapeType="1"/>
          </p:cNvSpPr>
          <p:nvPr/>
        </p:nvSpPr>
        <p:spPr bwMode="auto">
          <a:xfrm>
            <a:off x="4343400" y="1898650"/>
            <a:ext cx="0" cy="228600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20" name="Line 1036"/>
          <p:cNvSpPr>
            <a:spLocks noChangeShapeType="1"/>
          </p:cNvSpPr>
          <p:nvPr/>
        </p:nvSpPr>
        <p:spPr bwMode="auto">
          <a:xfrm>
            <a:off x="6096000" y="1898650"/>
            <a:ext cx="0" cy="228600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
        <p:nvSpPr>
          <p:cNvPr id="324621" name="Line 1037"/>
          <p:cNvSpPr>
            <a:spLocks noChangeShapeType="1"/>
          </p:cNvSpPr>
          <p:nvPr/>
        </p:nvSpPr>
        <p:spPr bwMode="auto">
          <a:xfrm>
            <a:off x="7391400" y="1898650"/>
            <a:ext cx="0" cy="2286000"/>
          </a:xfrm>
          <a:prstGeom prst="line">
            <a:avLst/>
          </a:prstGeom>
          <a:noFill/>
          <a:ln w="285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endParaRPr lang="de-DE"/>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r>
              <a:rPr lang="de-DE" altLang="de-DE"/>
              <a:t>Analyseverfahren 2: Vereinigung</a:t>
            </a:r>
          </a:p>
        </p:txBody>
      </p:sp>
      <p:sp>
        <p:nvSpPr>
          <p:cNvPr id="325635" name="Rectangle 3"/>
          <p:cNvSpPr>
            <a:spLocks noGrp="1" noChangeArrowheads="1"/>
          </p:cNvSpPr>
          <p:nvPr>
            <p:ph type="body" idx="1"/>
          </p:nvPr>
        </p:nvSpPr>
        <p:spPr>
          <a:xfrm>
            <a:off x="762000" y="1600200"/>
            <a:ext cx="8153400" cy="4421188"/>
          </a:xfrm>
        </p:spPr>
        <p:txBody>
          <a:bodyPr/>
          <a:lstStyle/>
          <a:p>
            <a:pPr marL="0" indent="0" algn="just" defTabSz="1339850">
              <a:buClr>
                <a:schemeClr val="tx1"/>
              </a:buClr>
              <a:buFont typeface="Wingdings 2" pitchFamily="18" charset="2"/>
              <a:buNone/>
              <a:tabLst>
                <a:tab pos="1905000" algn="l"/>
                <a:tab pos="3898900" algn="l"/>
              </a:tabLst>
            </a:pPr>
            <a:r>
              <a:rPr lang="de-DE" altLang="de-DE" sz="2000">
                <a:cs typeface="Times New Roman" pitchFamily="18" charset="0"/>
              </a:rPr>
              <a:t>Phonematische Transkription:</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/tofo/	'Konstellation' 	/kexo/	'Schnee'</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/ose/	'verfinstern'	/topo/	'Zehe'</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/pexo/	'Sonne'	/seso/	'sch</a:t>
            </a:r>
            <a:r>
              <a:rPr lang="de-DE" altLang="de-DE" sz="2000">
                <a:latin typeface="Arial"/>
                <a:cs typeface="Times New Roman" pitchFamily="18" charset="0"/>
              </a:rPr>
              <a:t>ä</a:t>
            </a:r>
            <a:r>
              <a:rPr lang="de-DE" altLang="de-DE" sz="2000">
                <a:cs typeface="Times New Roman" pitchFamily="18" charset="0"/>
              </a:rPr>
              <a:t>tzen'</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/efes/	'gestern'	/fepe/	'scharf'</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/tefot? /	'ich'	/xot ?/	'zw</a:t>
            </a:r>
            <a:r>
              <a:rPr lang="de-DE" altLang="de-DE" sz="2000">
                <a:latin typeface="Arial"/>
                <a:cs typeface="Times New Roman" pitchFamily="18" charset="0"/>
              </a:rPr>
              <a:t>ö</a:t>
            </a:r>
            <a:r>
              <a:rPr lang="de-DE" altLang="de-DE" sz="2000">
                <a:cs typeface="Times New Roman" pitchFamily="18" charset="0"/>
              </a:rPr>
              <a:t>lf'</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/tefod ?/	'ich'	/xod ?/	'zw</a:t>
            </a:r>
            <a:r>
              <a:rPr lang="de-DE" altLang="de-DE" sz="2000">
                <a:latin typeface="Arial"/>
                <a:cs typeface="Times New Roman" pitchFamily="18" charset="0"/>
              </a:rPr>
              <a:t>ö</a:t>
            </a:r>
            <a:r>
              <a:rPr lang="de-DE" altLang="de-DE" sz="2000">
                <a:cs typeface="Times New Roman" pitchFamily="18" charset="0"/>
              </a:rPr>
              <a:t>lf'</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/toxos/	'm</a:t>
            </a:r>
            <a:r>
              <a:rPr lang="de-DE" altLang="de-DE" sz="2000">
                <a:latin typeface="Arial"/>
                <a:cs typeface="Times New Roman" pitchFamily="18" charset="0"/>
              </a:rPr>
              <a:t>ö</a:t>
            </a:r>
            <a:r>
              <a:rPr lang="de-DE" altLang="de-DE" sz="2000">
                <a:cs typeface="Times New Roman" pitchFamily="18" charset="0"/>
              </a:rPr>
              <a:t>glich'	/todox/	'singen'</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/foxo/	'stumpf'	/xope/	'Amsel'</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/xexe/ 	'versagen'		</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/pexo ose/	'die Sonne ist verfinstert'</a:t>
            </a:r>
          </a:p>
          <a:p>
            <a:pPr marL="0" indent="0" defTabSz="1339850">
              <a:buClr>
                <a:schemeClr val="tx1"/>
              </a:buClr>
              <a:buFont typeface="Wingdings 2" pitchFamily="18" charset="2"/>
              <a:buNone/>
              <a:tabLst>
                <a:tab pos="1905000" algn="l"/>
                <a:tab pos="3898900" algn="l"/>
              </a:tabLst>
            </a:pPr>
            <a:r>
              <a:rPr lang="de-DE" altLang="de-DE" sz="2000">
                <a:cs typeface="Times New Roman" pitchFamily="18" charset="0"/>
              </a:rPr>
              <a:t>/pexo fepe efes/	'die Sonne war gestern grell'</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r>
              <a:rPr lang="de-DE" altLang="de-DE"/>
              <a:t>Zusammenfassende Beschreibung</a:t>
            </a:r>
          </a:p>
        </p:txBody>
      </p:sp>
      <p:sp>
        <p:nvSpPr>
          <p:cNvPr id="326659" name="Rectangle 3"/>
          <p:cNvSpPr>
            <a:spLocks noGrp="1" noChangeArrowheads="1"/>
          </p:cNvSpPr>
          <p:nvPr>
            <p:ph type="body" idx="1"/>
          </p:nvPr>
        </p:nvSpPr>
        <p:spPr>
          <a:xfrm>
            <a:off x="762000" y="1600200"/>
            <a:ext cx="8153400" cy="4191000"/>
          </a:xfrm>
        </p:spPr>
        <p:txBody>
          <a:bodyPr/>
          <a:lstStyle/>
          <a:p>
            <a:pPr marL="533400" indent="-533400" algn="just" defTabSz="1339850">
              <a:lnSpc>
                <a:spcPct val="90000"/>
              </a:lnSpc>
              <a:buClr>
                <a:schemeClr val="tx1"/>
              </a:buClr>
              <a:buFont typeface="Wingdings" pitchFamily="2" charset="2"/>
              <a:buAutoNum type="arabicParenBoth"/>
              <a:tabLst>
                <a:tab pos="1905000" algn="l"/>
                <a:tab pos="3898900" algn="l"/>
              </a:tabLst>
            </a:pPr>
            <a:r>
              <a:rPr lang="de-DE" altLang="de-DE" dirty="0">
                <a:cs typeface="Times New Roman" pitchFamily="18" charset="0"/>
              </a:rPr>
              <a:t>Das </a:t>
            </a:r>
            <a:r>
              <a:rPr lang="de-DE" altLang="de-DE" i="1" dirty="0">
                <a:cs typeface="Times New Roman" pitchFamily="18" charset="0"/>
              </a:rPr>
              <a:t>Inventar der Lautklassen</a:t>
            </a:r>
            <a:r>
              <a:rPr lang="de-DE" altLang="de-DE" dirty="0">
                <a:cs typeface="Times New Roman" pitchFamily="18" charset="0"/>
              </a:rPr>
              <a:t> (Phoneminventar), dargestellt als System von Phonemen.</a:t>
            </a:r>
          </a:p>
          <a:p>
            <a:pPr marL="533400" indent="-533400" algn="just" defTabSz="1339850">
              <a:lnSpc>
                <a:spcPct val="90000"/>
              </a:lnSpc>
              <a:buClr>
                <a:schemeClr val="tx1"/>
              </a:buClr>
              <a:buFont typeface="Wingdings" pitchFamily="2" charset="2"/>
              <a:buAutoNum type="arabicParenBoth"/>
              <a:tabLst>
                <a:tab pos="1905000" algn="l"/>
                <a:tab pos="3898900" algn="l"/>
              </a:tabLst>
            </a:pPr>
            <a:r>
              <a:rPr lang="de-DE" altLang="de-DE" dirty="0">
                <a:cs typeface="Times New Roman" pitchFamily="18" charset="0"/>
              </a:rPr>
              <a:t>Eine </a:t>
            </a:r>
            <a:r>
              <a:rPr lang="de-DE" altLang="de-DE" i="1" dirty="0">
                <a:cs typeface="Times New Roman" pitchFamily="18" charset="0"/>
              </a:rPr>
              <a:t>phonetische Charakterisierung der Allophone</a:t>
            </a:r>
            <a:r>
              <a:rPr lang="de-DE" altLang="de-DE" dirty="0">
                <a:cs typeface="Times New Roman" pitchFamily="18" charset="0"/>
              </a:rPr>
              <a:t>.	</a:t>
            </a:r>
            <a:br>
              <a:rPr lang="de-DE" altLang="de-DE" dirty="0">
                <a:cs typeface="Times New Roman" pitchFamily="18" charset="0"/>
              </a:rPr>
            </a:br>
            <a:r>
              <a:rPr lang="de-DE" altLang="de-DE" dirty="0">
                <a:cs typeface="Times New Roman" pitchFamily="18" charset="0"/>
              </a:rPr>
              <a:t>Beispiel dt. Phonem </a:t>
            </a:r>
            <a:r>
              <a:rPr lang="de-DE" altLang="de-DE" dirty="0">
                <a:solidFill>
                  <a:srgbClr val="009999"/>
                </a:solidFill>
                <a:cs typeface="Times New Roman" pitchFamily="18" charset="0"/>
              </a:rPr>
              <a:t>/x/</a:t>
            </a:r>
            <a:r>
              <a:rPr lang="de-DE" altLang="de-DE" dirty="0">
                <a:cs typeface="Times New Roman" pitchFamily="18" charset="0"/>
              </a:rPr>
              <a:t>: Das Allophon </a:t>
            </a:r>
            <a:r>
              <a:rPr lang="de-DE" altLang="de-DE" dirty="0" smtClean="0">
                <a:solidFill>
                  <a:srgbClr val="009999"/>
                </a:solidFill>
                <a:cs typeface="Times New Roman" pitchFamily="18" charset="0"/>
              </a:rPr>
              <a:t>[ç]</a:t>
            </a:r>
            <a:r>
              <a:rPr lang="de-DE" altLang="de-DE" dirty="0" smtClean="0">
                <a:cs typeface="Times New Roman" pitchFamily="18" charset="0"/>
              </a:rPr>
              <a:t> </a:t>
            </a:r>
            <a:r>
              <a:rPr lang="de-DE" altLang="de-DE" dirty="0">
                <a:cs typeface="Times New Roman" pitchFamily="18" charset="0"/>
              </a:rPr>
              <a:t>ist ein palataler Reibelaut, das Allophon </a:t>
            </a:r>
            <a:r>
              <a:rPr lang="de-DE" altLang="de-DE" dirty="0">
                <a:solidFill>
                  <a:srgbClr val="009999"/>
                </a:solidFill>
                <a:cs typeface="Times New Roman" pitchFamily="18" charset="0"/>
              </a:rPr>
              <a:t>[x]</a:t>
            </a:r>
            <a:r>
              <a:rPr lang="de-DE" altLang="de-DE" dirty="0">
                <a:cs typeface="Times New Roman" pitchFamily="18" charset="0"/>
              </a:rPr>
              <a:t> ein velarer Reibelaut. </a:t>
            </a:r>
          </a:p>
          <a:p>
            <a:pPr marL="533400" indent="-533400" algn="just" defTabSz="1339850">
              <a:lnSpc>
                <a:spcPct val="90000"/>
              </a:lnSpc>
              <a:buClr>
                <a:schemeClr val="tx1"/>
              </a:buClr>
              <a:buFont typeface="Wingdings" pitchFamily="2" charset="2"/>
              <a:buAutoNum type="arabicParenBoth"/>
              <a:tabLst>
                <a:tab pos="1905000" algn="l"/>
                <a:tab pos="3898900" algn="l"/>
              </a:tabLst>
            </a:pPr>
            <a:r>
              <a:rPr lang="de-DE" altLang="de-DE" dirty="0">
                <a:cs typeface="Times New Roman" pitchFamily="18" charset="0"/>
              </a:rPr>
              <a:t>Eine Beschreibung der </a:t>
            </a:r>
            <a:r>
              <a:rPr lang="de-DE" altLang="de-DE" i="1" dirty="0">
                <a:cs typeface="Times New Roman" pitchFamily="18" charset="0"/>
              </a:rPr>
              <a:t>positionellen Distribution der Allophone</a:t>
            </a:r>
            <a:r>
              <a:rPr lang="de-DE" altLang="de-DE" dirty="0">
                <a:cs typeface="Times New Roman" pitchFamily="18" charset="0"/>
              </a:rPr>
              <a:t>.	</a:t>
            </a:r>
            <a:br>
              <a:rPr lang="de-DE" altLang="de-DE" dirty="0">
                <a:cs typeface="Times New Roman" pitchFamily="18" charset="0"/>
              </a:rPr>
            </a:br>
            <a:r>
              <a:rPr lang="de-DE" altLang="de-DE" dirty="0">
                <a:cs typeface="Times New Roman" pitchFamily="18" charset="0"/>
              </a:rPr>
              <a:t>Beispiel: das Allophon </a:t>
            </a:r>
            <a:r>
              <a:rPr lang="de-DE" altLang="de-DE" dirty="0" smtClean="0">
                <a:solidFill>
                  <a:srgbClr val="009999"/>
                </a:solidFill>
                <a:cs typeface="Times New Roman" pitchFamily="18" charset="0"/>
              </a:rPr>
              <a:t>[ç]</a:t>
            </a:r>
            <a:r>
              <a:rPr lang="de-DE" altLang="de-DE" dirty="0" smtClean="0">
                <a:cs typeface="Times New Roman" pitchFamily="18" charset="0"/>
              </a:rPr>
              <a:t> </a:t>
            </a:r>
            <a:r>
              <a:rPr lang="de-DE" altLang="de-DE" dirty="0">
                <a:cs typeface="Times New Roman" pitchFamily="18" charset="0"/>
              </a:rPr>
              <a:t>steht nach palatalen (vorderen) Vokalen (</a:t>
            </a:r>
            <a:r>
              <a:rPr lang="de-DE" altLang="de-DE" dirty="0">
                <a:solidFill>
                  <a:srgbClr val="009999"/>
                </a:solidFill>
                <a:cs typeface="Times New Roman" pitchFamily="18" charset="0"/>
              </a:rPr>
              <a:t>[</a:t>
            </a:r>
            <a:r>
              <a:rPr lang="de-DE" altLang="de-DE" dirty="0" err="1" smtClean="0">
                <a:solidFill>
                  <a:srgbClr val="009999"/>
                </a:solidFill>
                <a:cs typeface="Times New Roman" pitchFamily="18" charset="0"/>
              </a:rPr>
              <a:t>nɪçt</a:t>
            </a:r>
            <a:r>
              <a:rPr lang="de-DE" altLang="de-DE" dirty="0">
                <a:solidFill>
                  <a:srgbClr val="009999"/>
                </a:solidFill>
                <a:cs typeface="Times New Roman" pitchFamily="18" charset="0"/>
              </a:rPr>
              <a:t>]</a:t>
            </a:r>
            <a:r>
              <a:rPr lang="de-DE" altLang="de-DE" dirty="0">
                <a:cs typeface="Times New Roman" pitchFamily="18" charset="0"/>
              </a:rPr>
              <a:t>), das Allophon </a:t>
            </a:r>
            <a:r>
              <a:rPr lang="de-DE" altLang="de-DE" dirty="0">
                <a:solidFill>
                  <a:srgbClr val="009999"/>
                </a:solidFill>
                <a:cs typeface="Times New Roman" pitchFamily="18" charset="0"/>
              </a:rPr>
              <a:t>[x]</a:t>
            </a:r>
            <a:r>
              <a:rPr lang="de-DE" altLang="de-DE" dirty="0">
                <a:cs typeface="Times New Roman" pitchFamily="18" charset="0"/>
              </a:rPr>
              <a:t> nach velaren (hinteren) Vokalen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naxt</a:t>
            </a:r>
            <a:r>
              <a:rPr lang="de-DE" altLang="de-DE" dirty="0">
                <a:solidFill>
                  <a:srgbClr val="009999"/>
                </a:solidFill>
                <a:cs typeface="Times New Roman" pitchFamily="18" charset="0"/>
              </a:rPr>
              <a:t>]</a:t>
            </a:r>
            <a:r>
              <a:rPr lang="de-DE" altLang="de-DE" dirty="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6659">
                                            <p:txEl>
                                              <p:pRg st="0" end="0"/>
                                            </p:txEl>
                                          </p:spTgt>
                                        </p:tgtEl>
                                        <p:attrNameLst>
                                          <p:attrName>style.visibility</p:attrName>
                                        </p:attrNameLst>
                                      </p:cBhvr>
                                      <p:to>
                                        <p:strVal val="visible"/>
                                      </p:to>
                                    </p:set>
                                    <p:animEffect transition="in" filter="wipe(left)">
                                      <p:cBhvr>
                                        <p:cTn id="7" dur="500"/>
                                        <p:tgtEl>
                                          <p:spTgt spid="326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6659">
                                            <p:txEl>
                                              <p:pRg st="1" end="1"/>
                                            </p:txEl>
                                          </p:spTgt>
                                        </p:tgtEl>
                                        <p:attrNameLst>
                                          <p:attrName>style.visibility</p:attrName>
                                        </p:attrNameLst>
                                      </p:cBhvr>
                                      <p:to>
                                        <p:strVal val="visible"/>
                                      </p:to>
                                    </p:set>
                                    <p:animEffect transition="in" filter="wipe(left)">
                                      <p:cBhvr>
                                        <p:cTn id="12" dur="500"/>
                                        <p:tgtEl>
                                          <p:spTgt spid="3266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6659">
                                            <p:txEl>
                                              <p:pRg st="2" end="2"/>
                                            </p:txEl>
                                          </p:spTgt>
                                        </p:tgtEl>
                                        <p:attrNameLst>
                                          <p:attrName>style.visibility</p:attrName>
                                        </p:attrNameLst>
                                      </p:cBhvr>
                                      <p:to>
                                        <p:strVal val="visible"/>
                                      </p:to>
                                    </p:set>
                                    <p:animEffect transition="in" filter="wipe(left)">
                                      <p:cBhvr>
                                        <p:cTn id="17" dur="500"/>
                                        <p:tgtEl>
                                          <p:spTgt spid="326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bldLvl="2"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r>
              <a:rPr lang="de-DE" altLang="de-DE"/>
              <a:t>Zusammenfassende Beschreibung</a:t>
            </a:r>
          </a:p>
        </p:txBody>
      </p:sp>
      <p:sp>
        <p:nvSpPr>
          <p:cNvPr id="327683" name="Rectangle 3"/>
          <p:cNvSpPr>
            <a:spLocks noGrp="1" noChangeArrowheads="1"/>
          </p:cNvSpPr>
          <p:nvPr>
            <p:ph type="body" idx="1"/>
          </p:nvPr>
        </p:nvSpPr>
        <p:spPr>
          <a:xfrm>
            <a:off x="762000" y="1600200"/>
            <a:ext cx="8153400" cy="4191000"/>
          </a:xfrm>
        </p:spPr>
        <p:txBody>
          <a:bodyPr/>
          <a:lstStyle/>
          <a:p>
            <a:pPr marL="533400" indent="-533400" algn="just" defTabSz="1339850">
              <a:lnSpc>
                <a:spcPct val="90000"/>
              </a:lnSpc>
              <a:buClr>
                <a:schemeClr val="tx1"/>
              </a:buClr>
              <a:buFont typeface="Wingdings" pitchFamily="2" charset="2"/>
              <a:buAutoNum type="arabicParenBoth" startAt="4"/>
              <a:tabLst>
                <a:tab pos="1905000" algn="l"/>
                <a:tab pos="3898900" algn="l"/>
              </a:tabLst>
            </a:pPr>
            <a:r>
              <a:rPr lang="de-DE" altLang="de-DE" sz="2200" dirty="0">
                <a:cs typeface="Times New Roman" pitchFamily="18" charset="0"/>
              </a:rPr>
              <a:t>Eine Beschreibung der </a:t>
            </a:r>
            <a:r>
              <a:rPr lang="de-DE" altLang="de-DE" sz="2200" i="1" dirty="0">
                <a:cs typeface="Times New Roman" pitchFamily="18" charset="0"/>
              </a:rPr>
              <a:t>positionellen Distribution der Phoneme</a:t>
            </a:r>
            <a:r>
              <a:rPr lang="de-DE" altLang="de-DE" sz="2200" dirty="0">
                <a:cs typeface="Times New Roman" pitchFamily="18" charset="0"/>
              </a:rPr>
              <a:t>.</a:t>
            </a:r>
            <a:br>
              <a:rPr lang="de-DE" altLang="de-DE" sz="2200" dirty="0">
                <a:cs typeface="Times New Roman" pitchFamily="18" charset="0"/>
              </a:rPr>
            </a:br>
            <a:r>
              <a:rPr lang="de-DE" altLang="de-DE" sz="2200" dirty="0">
                <a:cs typeface="Times New Roman" pitchFamily="18" charset="0"/>
              </a:rPr>
              <a:t>Beispiel: die engl. Phoneme </a:t>
            </a:r>
            <a:r>
              <a:rPr lang="de-DE" altLang="de-DE" sz="2200" dirty="0">
                <a:solidFill>
                  <a:srgbClr val="009999"/>
                </a:solidFill>
                <a:cs typeface="Times New Roman" pitchFamily="18" charset="0"/>
              </a:rPr>
              <a:t>/h/</a:t>
            </a:r>
            <a:r>
              <a:rPr lang="de-DE" altLang="de-DE" sz="2200" dirty="0">
                <a:cs typeface="Times New Roman" pitchFamily="18" charset="0"/>
              </a:rPr>
              <a:t> (</a:t>
            </a:r>
            <a:r>
              <a:rPr lang="de-DE" altLang="de-DE" sz="2200" dirty="0">
                <a:solidFill>
                  <a:srgbClr val="009999"/>
                </a:solidFill>
                <a:cs typeface="Times New Roman" pitchFamily="18" charset="0"/>
              </a:rPr>
              <a:t>/</a:t>
            </a:r>
            <a:r>
              <a:rPr lang="de-DE" altLang="de-DE" sz="2200" dirty="0" err="1" smtClean="0">
                <a:solidFill>
                  <a:srgbClr val="009999"/>
                </a:solidFill>
                <a:cs typeface="Times New Roman" pitchFamily="18" charset="0"/>
              </a:rPr>
              <a:t>hæt</a:t>
            </a:r>
            <a:r>
              <a:rPr lang="de-DE" altLang="de-DE" sz="2200" dirty="0">
                <a:solidFill>
                  <a:srgbClr val="009999"/>
                </a:solidFill>
                <a:cs typeface="Times New Roman" pitchFamily="18" charset="0"/>
              </a:rPr>
              <a:t>/</a:t>
            </a:r>
            <a:r>
              <a:rPr lang="de-DE" altLang="de-DE" sz="2200" dirty="0">
                <a:cs typeface="Times New Roman" pitchFamily="18" charset="0"/>
              </a:rPr>
              <a:t>) und </a:t>
            </a:r>
            <a:r>
              <a:rPr lang="de-DE" altLang="de-DE" sz="2200" dirty="0">
                <a:solidFill>
                  <a:srgbClr val="009999"/>
                </a:solidFill>
                <a:cs typeface="Times New Roman" pitchFamily="18" charset="0"/>
              </a:rPr>
              <a:t>/N/</a:t>
            </a:r>
            <a:r>
              <a:rPr lang="de-DE" altLang="de-DE" sz="2200" dirty="0">
                <a:cs typeface="Times New Roman" pitchFamily="18" charset="0"/>
              </a:rPr>
              <a:t> (</a:t>
            </a:r>
            <a:r>
              <a:rPr lang="de-DE" altLang="de-DE" sz="2200" dirty="0">
                <a:solidFill>
                  <a:srgbClr val="009999"/>
                </a:solidFill>
                <a:cs typeface="Times New Roman" pitchFamily="18" charset="0"/>
              </a:rPr>
              <a:t>/</a:t>
            </a:r>
            <a:r>
              <a:rPr lang="de-DE" altLang="de-DE" sz="2200" dirty="0" err="1" smtClean="0">
                <a:solidFill>
                  <a:srgbClr val="009999"/>
                </a:solidFill>
                <a:cs typeface="Times New Roman" pitchFamily="18" charset="0"/>
              </a:rPr>
              <a:t>siŋ</a:t>
            </a:r>
            <a:r>
              <a:rPr lang="de-DE" altLang="de-DE" sz="2200" dirty="0" smtClean="0">
                <a:solidFill>
                  <a:srgbClr val="009999"/>
                </a:solidFill>
                <a:cs typeface="Times New Roman" pitchFamily="18" charset="0"/>
              </a:rPr>
              <a:t>/</a:t>
            </a:r>
            <a:r>
              <a:rPr lang="de-DE" altLang="de-DE" sz="2200" dirty="0" smtClean="0">
                <a:cs typeface="Times New Roman" pitchFamily="18" charset="0"/>
              </a:rPr>
              <a:t>) </a:t>
            </a:r>
            <a:r>
              <a:rPr lang="de-DE" altLang="de-DE" sz="2200" dirty="0">
                <a:cs typeface="Times New Roman" pitchFamily="18" charset="0"/>
              </a:rPr>
              <a:t>sind phonetisch so verschieden, dass man sie nicht als Allo­phone eines Phonems betrachten kann, obwohl sie komplementär verteilt sind (</a:t>
            </a:r>
            <a:r>
              <a:rPr lang="de-DE" altLang="de-DE" sz="2200" dirty="0">
                <a:solidFill>
                  <a:srgbClr val="009999"/>
                </a:solidFill>
                <a:cs typeface="Times New Roman" pitchFamily="18" charset="0"/>
              </a:rPr>
              <a:t>/h/</a:t>
            </a:r>
            <a:r>
              <a:rPr lang="de-DE" altLang="de-DE" sz="2200" dirty="0">
                <a:cs typeface="Times New Roman" pitchFamily="18" charset="0"/>
              </a:rPr>
              <a:t> nur im Silbenanlaut, </a:t>
            </a:r>
            <a:r>
              <a:rPr lang="de-DE" altLang="de-DE" sz="2200" dirty="0" smtClean="0">
                <a:solidFill>
                  <a:srgbClr val="009999"/>
                </a:solidFill>
                <a:cs typeface="Times New Roman" pitchFamily="18" charset="0"/>
              </a:rPr>
              <a:t>/ŋ/</a:t>
            </a:r>
            <a:r>
              <a:rPr lang="de-DE" altLang="de-DE" sz="2200" dirty="0" smtClean="0">
                <a:cs typeface="Times New Roman" pitchFamily="18" charset="0"/>
              </a:rPr>
              <a:t> </a:t>
            </a:r>
            <a:r>
              <a:rPr lang="de-DE" altLang="de-DE" sz="2200" dirty="0">
                <a:cs typeface="Times New Roman" pitchFamily="18" charset="0"/>
              </a:rPr>
              <a:t>nie im Silbenanlaut).</a:t>
            </a:r>
          </a:p>
          <a:p>
            <a:pPr marL="533400" indent="-533400" algn="just" defTabSz="1339850">
              <a:lnSpc>
                <a:spcPct val="90000"/>
              </a:lnSpc>
              <a:buClr>
                <a:schemeClr val="tx1"/>
              </a:buClr>
              <a:buFont typeface="Wingdings" pitchFamily="2" charset="2"/>
              <a:buAutoNum type="arabicParenBoth" startAt="4"/>
              <a:tabLst>
                <a:tab pos="1905000" algn="l"/>
                <a:tab pos="3898900" algn="l"/>
              </a:tabLst>
            </a:pPr>
            <a:r>
              <a:rPr lang="de-DE" altLang="de-DE" sz="2200" dirty="0">
                <a:cs typeface="Times New Roman" pitchFamily="18" charset="0"/>
              </a:rPr>
              <a:t>Eine Aufz</a:t>
            </a:r>
            <a:r>
              <a:rPr lang="de-DE" altLang="de-DE" sz="2200" dirty="0">
                <a:latin typeface="Arial"/>
                <a:cs typeface="Times New Roman" pitchFamily="18" charset="0"/>
              </a:rPr>
              <a:t>ä</a:t>
            </a:r>
            <a:r>
              <a:rPr lang="de-DE" altLang="de-DE" sz="2200" dirty="0">
                <a:cs typeface="Times New Roman" pitchFamily="18" charset="0"/>
              </a:rPr>
              <a:t>hlung der m</a:t>
            </a:r>
            <a:r>
              <a:rPr lang="de-DE" altLang="de-DE" sz="2200" dirty="0">
                <a:latin typeface="Arial"/>
                <a:cs typeface="Times New Roman" pitchFamily="18" charset="0"/>
              </a:rPr>
              <a:t>ö</a:t>
            </a:r>
            <a:r>
              <a:rPr lang="de-DE" altLang="de-DE" sz="2200" dirty="0">
                <a:cs typeface="Times New Roman" pitchFamily="18" charset="0"/>
              </a:rPr>
              <a:t>glichen </a:t>
            </a:r>
            <a:r>
              <a:rPr lang="de-DE" altLang="de-DE" sz="2200" i="1" dirty="0" err="1">
                <a:cs typeface="Times New Roman" pitchFamily="18" charset="0"/>
              </a:rPr>
              <a:t>Phonemkombinationen</a:t>
            </a:r>
            <a:r>
              <a:rPr lang="de-DE" altLang="de-DE" sz="2200" dirty="0">
                <a:cs typeface="Times New Roman" pitchFamily="18" charset="0"/>
              </a:rPr>
              <a:t>:</a:t>
            </a:r>
          </a:p>
          <a:p>
            <a:pPr marL="1146175" lvl="1" indent="-479425" algn="just" defTabSz="1339850">
              <a:lnSpc>
                <a:spcPct val="90000"/>
              </a:lnSpc>
              <a:buClr>
                <a:schemeClr val="tx1"/>
              </a:buClr>
              <a:buFont typeface="Wingdings" pitchFamily="2" charset="2"/>
              <a:buChar char="l"/>
              <a:tabLst>
                <a:tab pos="1905000" algn="l"/>
                <a:tab pos="3898900" algn="l"/>
              </a:tabLst>
            </a:pPr>
            <a:r>
              <a:rPr lang="de-DE" altLang="de-DE" dirty="0">
                <a:cs typeface="Times New Roman" pitchFamily="18" charset="0"/>
              </a:rPr>
              <a:t>Silbenstruktur</a:t>
            </a:r>
          </a:p>
          <a:p>
            <a:pPr marL="1146175" lvl="1" indent="-479425" algn="just" defTabSz="1339850">
              <a:lnSpc>
                <a:spcPct val="90000"/>
              </a:lnSpc>
              <a:buClr>
                <a:schemeClr val="tx1"/>
              </a:buClr>
              <a:buFont typeface="Wingdings" pitchFamily="2" charset="2"/>
              <a:buChar char="l"/>
              <a:tabLst>
                <a:tab pos="1905000" algn="l"/>
                <a:tab pos="3898900" algn="l"/>
              </a:tabLst>
            </a:pPr>
            <a:r>
              <a:rPr lang="de-DE" altLang="de-DE" dirty="0" err="1">
                <a:cs typeface="Times New Roman" pitchFamily="18" charset="0"/>
              </a:rPr>
              <a:t>Morphemstruktur</a:t>
            </a:r>
            <a:r>
              <a:rPr lang="de-DE" altLang="de-DE" dirty="0">
                <a:cs typeface="Times New Roman" pitchFamily="18" charset="0"/>
              </a:rPr>
              <a:t>.</a:t>
            </a:r>
          </a:p>
          <a:p>
            <a:pPr marL="533400" indent="-533400" algn="just" defTabSz="1339850">
              <a:lnSpc>
                <a:spcPct val="90000"/>
              </a:lnSpc>
              <a:buClr>
                <a:schemeClr val="tx1"/>
              </a:buClr>
              <a:buFont typeface="Wingdings" pitchFamily="2" charset="2"/>
              <a:buAutoNum type="arabicParenBoth" startAt="4"/>
              <a:tabLst>
                <a:tab pos="1905000" algn="l"/>
                <a:tab pos="3898900" algn="l"/>
              </a:tabLst>
            </a:pPr>
            <a:r>
              <a:rPr lang="de-DE" altLang="de-DE" sz="2200" dirty="0">
                <a:cs typeface="Times New Roman" pitchFamily="18" charset="0"/>
              </a:rPr>
              <a:t>Eine Darstellung der phonologischen Prozesse bei der Verkn</a:t>
            </a:r>
            <a:r>
              <a:rPr lang="de-DE" altLang="de-DE" sz="2200" dirty="0">
                <a:latin typeface="Arial"/>
                <a:cs typeface="Times New Roman" pitchFamily="18" charset="0"/>
              </a:rPr>
              <a:t>ü</a:t>
            </a:r>
            <a:r>
              <a:rPr lang="de-DE" altLang="de-DE" sz="2200" dirty="0">
                <a:cs typeface="Times New Roman" pitchFamily="18" charset="0"/>
              </a:rPr>
              <a:t>pfung von Morphemen (</a:t>
            </a:r>
            <a:r>
              <a:rPr lang="de-DE" altLang="de-DE" sz="2200" i="1" dirty="0">
                <a:cs typeface="Times New Roman" pitchFamily="18" charset="0"/>
              </a:rPr>
              <a:t>Morphophonologie</a:t>
            </a:r>
            <a:r>
              <a:rPr lang="de-DE" altLang="de-DE" sz="2200" dirty="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683">
                                            <p:txEl>
                                              <p:pRg st="0" end="0"/>
                                            </p:txEl>
                                          </p:spTgt>
                                        </p:tgtEl>
                                        <p:attrNameLst>
                                          <p:attrName>style.visibility</p:attrName>
                                        </p:attrNameLst>
                                      </p:cBhvr>
                                      <p:to>
                                        <p:strVal val="visible"/>
                                      </p:to>
                                    </p:set>
                                    <p:animEffect transition="in" filter="wipe(left)">
                                      <p:cBhvr>
                                        <p:cTn id="7" dur="500"/>
                                        <p:tgtEl>
                                          <p:spTgt spid="327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683">
                                            <p:txEl>
                                              <p:pRg st="1" end="1"/>
                                            </p:txEl>
                                          </p:spTgt>
                                        </p:tgtEl>
                                        <p:attrNameLst>
                                          <p:attrName>style.visibility</p:attrName>
                                        </p:attrNameLst>
                                      </p:cBhvr>
                                      <p:to>
                                        <p:strVal val="visible"/>
                                      </p:to>
                                    </p:set>
                                    <p:animEffect transition="in" filter="wipe(left)">
                                      <p:cBhvr>
                                        <p:cTn id="12" dur="500"/>
                                        <p:tgtEl>
                                          <p:spTgt spid="3276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683">
                                            <p:txEl>
                                              <p:pRg st="2" end="2"/>
                                            </p:txEl>
                                          </p:spTgt>
                                        </p:tgtEl>
                                        <p:attrNameLst>
                                          <p:attrName>style.visibility</p:attrName>
                                        </p:attrNameLst>
                                      </p:cBhvr>
                                      <p:to>
                                        <p:strVal val="visible"/>
                                      </p:to>
                                    </p:set>
                                    <p:animEffect transition="in" filter="wipe(left)">
                                      <p:cBhvr>
                                        <p:cTn id="17" dur="500"/>
                                        <p:tgtEl>
                                          <p:spTgt spid="3276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683">
                                            <p:txEl>
                                              <p:pRg st="3" end="3"/>
                                            </p:txEl>
                                          </p:spTgt>
                                        </p:tgtEl>
                                        <p:attrNameLst>
                                          <p:attrName>style.visibility</p:attrName>
                                        </p:attrNameLst>
                                      </p:cBhvr>
                                      <p:to>
                                        <p:strVal val="visible"/>
                                      </p:to>
                                    </p:set>
                                    <p:animEffect transition="in" filter="wipe(left)">
                                      <p:cBhvr>
                                        <p:cTn id="22" dur="500"/>
                                        <p:tgtEl>
                                          <p:spTgt spid="3276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683">
                                            <p:txEl>
                                              <p:pRg st="4" end="4"/>
                                            </p:txEl>
                                          </p:spTgt>
                                        </p:tgtEl>
                                        <p:attrNameLst>
                                          <p:attrName>style.visibility</p:attrName>
                                        </p:attrNameLst>
                                      </p:cBhvr>
                                      <p:to>
                                        <p:strVal val="visible"/>
                                      </p:to>
                                    </p:set>
                                    <p:animEffect transition="in" filter="wipe(left)">
                                      <p:cBhvr>
                                        <p:cTn id="27" dur="500"/>
                                        <p:tgtEl>
                                          <p:spTgt spid="3276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3"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r>
              <a:rPr lang="de-DE" altLang="de-DE"/>
              <a:t>Phonetische Ähnlichkeit</a:t>
            </a:r>
          </a:p>
        </p:txBody>
      </p:sp>
      <p:sp>
        <p:nvSpPr>
          <p:cNvPr id="284675" name="Rectangle 3"/>
          <p:cNvSpPr>
            <a:spLocks noGrp="1" noChangeArrowheads="1"/>
          </p:cNvSpPr>
          <p:nvPr>
            <p:ph type="body" idx="1"/>
          </p:nvPr>
        </p:nvSpPr>
        <p:spPr/>
        <p:txBody>
          <a:bodyPr/>
          <a:lstStyle/>
          <a:p>
            <a:pPr marL="0" indent="0" algn="just">
              <a:buFont typeface="Wingdings 2" pitchFamily="18" charset="2"/>
              <a:buNone/>
            </a:pPr>
            <a:r>
              <a:rPr lang="de-DE" altLang="de-DE">
                <a:cs typeface="Times New Roman" pitchFamily="18" charset="0"/>
              </a:rPr>
              <a:t>Sind zwei Laute phonetisch hinreichend ähnlich, stellt sich die Frage, ob es sich dabei um </a:t>
            </a:r>
            <a:r>
              <a:rPr lang="de-DE" altLang="de-DE">
                <a:solidFill>
                  <a:schemeClr val="accent2"/>
                </a:solidFill>
                <a:cs typeface="Times New Roman" pitchFamily="18" charset="0"/>
              </a:rPr>
              <a:t>fakultative oder kombinatorische Varianten</a:t>
            </a:r>
            <a:r>
              <a:rPr lang="de-DE" altLang="de-DE">
                <a:cs typeface="Times New Roman" pitchFamily="18" charset="0"/>
              </a:rPr>
              <a:t> eines Phonems handelt, oder um phonetische Reali-sierungen verschiedener Phoneme. </a:t>
            </a:r>
          </a:p>
          <a:p>
            <a:pPr marL="0" indent="0" algn="just">
              <a:buFont typeface="Wingdings 2" pitchFamily="18" charset="2"/>
              <a:buNone/>
            </a:pPr>
            <a:r>
              <a:rPr lang="de-DE" altLang="de-DE">
                <a:cs typeface="Times New Roman" pitchFamily="18" charset="0"/>
              </a:rPr>
              <a:t>Dies kann im wesentlichen auf zwei Arten geschehen: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4675">
                                            <p:txEl>
                                              <p:pRg st="0" end="0"/>
                                            </p:txEl>
                                          </p:spTgt>
                                        </p:tgtEl>
                                        <p:attrNameLst>
                                          <p:attrName>style.visibility</p:attrName>
                                        </p:attrNameLst>
                                      </p:cBhvr>
                                      <p:to>
                                        <p:strVal val="visible"/>
                                      </p:to>
                                    </p:set>
                                    <p:animEffect transition="in" filter="wipe(left)">
                                      <p:cBhvr>
                                        <p:cTn id="7" dur="500"/>
                                        <p:tgtEl>
                                          <p:spTgt spid="284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4675">
                                            <p:txEl>
                                              <p:pRg st="1" end="1"/>
                                            </p:txEl>
                                          </p:spTgt>
                                        </p:tgtEl>
                                        <p:attrNameLst>
                                          <p:attrName>style.visibility</p:attrName>
                                        </p:attrNameLst>
                                      </p:cBhvr>
                                      <p:to>
                                        <p:strVal val="visible"/>
                                      </p:to>
                                    </p:set>
                                    <p:animEffect transition="in" filter="wipe(left)">
                                      <p:cBhvr>
                                        <p:cTn id="12" dur="500"/>
                                        <p:tgtEl>
                                          <p:spTgt spid="2846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5"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de-DE" altLang="de-DE"/>
              <a:t>Minimalpaartest</a:t>
            </a:r>
          </a:p>
        </p:txBody>
      </p:sp>
      <p:sp>
        <p:nvSpPr>
          <p:cNvPr id="285699" name="Rectangle 3"/>
          <p:cNvSpPr>
            <a:spLocks noGrp="1" noChangeArrowheads="1"/>
          </p:cNvSpPr>
          <p:nvPr>
            <p:ph type="body" idx="1"/>
          </p:nvPr>
        </p:nvSpPr>
        <p:spPr/>
        <p:txBody>
          <a:bodyPr/>
          <a:lstStyle/>
          <a:p>
            <a:pPr marL="0" indent="0" algn="just">
              <a:buFont typeface="Wingdings 2" pitchFamily="18" charset="2"/>
              <a:buNone/>
            </a:pPr>
            <a:r>
              <a:rPr lang="de-DE" altLang="de-DE" dirty="0">
                <a:cs typeface="Times New Roman" pitchFamily="18" charset="0"/>
              </a:rPr>
              <a:t>Man findet Paare von sprachlichen Formen unterschiedlicher Bedeutung, die sich nur in den fraglichen Lauten </a:t>
            </a:r>
            <a:r>
              <a:rPr lang="de-DE" altLang="de-DE" dirty="0" smtClean="0">
                <a:cs typeface="Times New Roman" pitchFamily="18" charset="0"/>
              </a:rPr>
              <a:t>unter-scheiden </a:t>
            </a:r>
            <a:r>
              <a:rPr lang="de-DE" altLang="de-DE" dirty="0">
                <a:cs typeface="Times New Roman" pitchFamily="18" charset="0"/>
              </a:rPr>
              <a:t>(sog. </a:t>
            </a:r>
            <a:r>
              <a:rPr lang="de-DE" altLang="de-DE" dirty="0">
                <a:solidFill>
                  <a:schemeClr val="hlink"/>
                </a:solidFill>
                <a:cs typeface="Times New Roman" pitchFamily="18" charset="0"/>
              </a:rPr>
              <a:t>Minimalpaare</a:t>
            </a:r>
            <a:r>
              <a:rPr lang="de-DE" altLang="de-DE" dirty="0">
                <a:cs typeface="Times New Roman" pitchFamily="18" charset="0"/>
              </a:rPr>
              <a:t>). </a:t>
            </a:r>
          </a:p>
          <a:p>
            <a:pPr marL="0" indent="0" algn="just">
              <a:buFont typeface="Wingdings 2" pitchFamily="18" charset="2"/>
              <a:buNone/>
            </a:pPr>
            <a:r>
              <a:rPr lang="de-DE" altLang="de-DE" dirty="0" smtClean="0">
                <a:cs typeface="Times New Roman" pitchFamily="18" charset="0"/>
              </a:rPr>
              <a:t>Existieren </a:t>
            </a:r>
            <a:r>
              <a:rPr lang="de-DE" altLang="de-DE" dirty="0">
                <a:cs typeface="Times New Roman" pitchFamily="18" charset="0"/>
              </a:rPr>
              <a:t>solche Paare handelt es sich um Realisierungen verschiedener Phoneme. </a:t>
            </a:r>
          </a:p>
          <a:p>
            <a:pPr marL="0" indent="0" algn="just">
              <a:buFont typeface="Wingdings 2" pitchFamily="18" charset="2"/>
              <a:buNone/>
            </a:pPr>
            <a:r>
              <a:rPr lang="de-DE" altLang="de-DE" dirty="0">
                <a:cs typeface="Times New Roman" pitchFamily="18" charset="0"/>
              </a:rPr>
              <a:t>Beispiel: Die Phontypen </a:t>
            </a:r>
            <a:r>
              <a:rPr lang="de-DE" altLang="de-DE" dirty="0">
                <a:solidFill>
                  <a:srgbClr val="009999"/>
                </a:solidFill>
                <a:cs typeface="Times New Roman" pitchFamily="18" charset="0"/>
              </a:rPr>
              <a:t>[p]</a:t>
            </a:r>
            <a:r>
              <a:rPr lang="de-DE" altLang="de-DE" dirty="0">
                <a:cs typeface="Times New Roman" pitchFamily="18" charset="0"/>
              </a:rPr>
              <a:t> und </a:t>
            </a:r>
            <a:r>
              <a:rPr lang="de-DE" altLang="de-DE" dirty="0">
                <a:solidFill>
                  <a:srgbClr val="009999"/>
                </a:solidFill>
                <a:cs typeface="Times New Roman" pitchFamily="18" charset="0"/>
              </a:rPr>
              <a:t>[b]</a:t>
            </a:r>
            <a:r>
              <a:rPr lang="de-DE" altLang="de-DE" dirty="0">
                <a:cs typeface="Times New Roman" pitchFamily="18" charset="0"/>
              </a:rPr>
              <a:t> im Englischen sind hinreichend ähnlich, so dass sie Varianten eines Phonems sein könnten. Das Minimalpaar </a:t>
            </a:r>
            <a:r>
              <a:rPr lang="de-DE" altLang="de-DE" dirty="0">
                <a:solidFill>
                  <a:srgbClr val="009999"/>
                </a:solidFill>
                <a:cs typeface="Times New Roman" pitchFamily="18" charset="0"/>
              </a:rPr>
              <a:t>[</a:t>
            </a:r>
            <a:r>
              <a:rPr lang="de-DE" altLang="de-DE" dirty="0" err="1">
                <a:solidFill>
                  <a:srgbClr val="009999"/>
                </a:solidFill>
                <a:cs typeface="Times New Roman" pitchFamily="18" charset="0"/>
              </a:rPr>
              <a:t>pin</a:t>
            </a:r>
            <a:r>
              <a:rPr lang="de-DE" altLang="de-DE" dirty="0">
                <a:solidFill>
                  <a:srgbClr val="009999"/>
                </a:solidFill>
                <a:cs typeface="Times New Roman" pitchFamily="18" charset="0"/>
              </a:rPr>
              <a:t>]:[bin]</a:t>
            </a:r>
            <a:r>
              <a:rPr lang="de-DE" altLang="de-DE" dirty="0">
                <a:cs typeface="Times New Roman" pitchFamily="18" charset="0"/>
              </a:rPr>
              <a:t> zeigt jedoch, dass sie zu </a:t>
            </a:r>
            <a:r>
              <a:rPr lang="de-DE" altLang="de-DE" dirty="0" err="1" smtClean="0">
                <a:cs typeface="Times New Roman" pitchFamily="18" charset="0"/>
              </a:rPr>
              <a:t>verschiednen</a:t>
            </a:r>
            <a:r>
              <a:rPr lang="de-DE" altLang="de-DE" dirty="0" smtClean="0">
                <a:cs typeface="Times New Roman" pitchFamily="18" charset="0"/>
              </a:rPr>
              <a:t> </a:t>
            </a:r>
            <a:r>
              <a:rPr lang="de-DE" altLang="de-DE" dirty="0">
                <a:cs typeface="Times New Roman" pitchFamily="18" charset="0"/>
              </a:rPr>
              <a:t>Phonemen gehören.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5699">
                                            <p:txEl>
                                              <p:pRg st="0" end="0"/>
                                            </p:txEl>
                                          </p:spTgt>
                                        </p:tgtEl>
                                        <p:attrNameLst>
                                          <p:attrName>style.visibility</p:attrName>
                                        </p:attrNameLst>
                                      </p:cBhvr>
                                      <p:to>
                                        <p:strVal val="visible"/>
                                      </p:to>
                                    </p:set>
                                    <p:animEffect transition="in" filter="wipe(left)">
                                      <p:cBhvr>
                                        <p:cTn id="7" dur="500"/>
                                        <p:tgtEl>
                                          <p:spTgt spid="285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5699">
                                            <p:txEl>
                                              <p:pRg st="1" end="1"/>
                                            </p:txEl>
                                          </p:spTgt>
                                        </p:tgtEl>
                                        <p:attrNameLst>
                                          <p:attrName>style.visibility</p:attrName>
                                        </p:attrNameLst>
                                      </p:cBhvr>
                                      <p:to>
                                        <p:strVal val="visible"/>
                                      </p:to>
                                    </p:set>
                                    <p:animEffect transition="in" filter="wipe(left)">
                                      <p:cBhvr>
                                        <p:cTn id="12" dur="500"/>
                                        <p:tgtEl>
                                          <p:spTgt spid="285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5699">
                                            <p:txEl>
                                              <p:pRg st="2" end="2"/>
                                            </p:txEl>
                                          </p:spTgt>
                                        </p:tgtEl>
                                        <p:attrNameLst>
                                          <p:attrName>style.visibility</p:attrName>
                                        </p:attrNameLst>
                                      </p:cBhvr>
                                      <p:to>
                                        <p:strVal val="visible"/>
                                      </p:to>
                                    </p:set>
                                    <p:animEffect transition="in" filter="wipe(left)">
                                      <p:cBhvr>
                                        <p:cTn id="17" dur="500"/>
                                        <p:tgtEl>
                                          <p:spTgt spid="285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9"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de-DE" altLang="de-DE"/>
              <a:t>Nicht-kontrastive Verteilung</a:t>
            </a:r>
          </a:p>
        </p:txBody>
      </p:sp>
      <p:sp>
        <p:nvSpPr>
          <p:cNvPr id="286723" name="Rectangle 3"/>
          <p:cNvSpPr>
            <a:spLocks noGrp="1" noChangeArrowheads="1"/>
          </p:cNvSpPr>
          <p:nvPr>
            <p:ph type="body" idx="1"/>
          </p:nvPr>
        </p:nvSpPr>
        <p:spPr/>
        <p:txBody>
          <a:bodyPr/>
          <a:lstStyle/>
          <a:p>
            <a:pPr marL="0" indent="0" algn="just">
              <a:buFont typeface="Wingdings 2" pitchFamily="18" charset="2"/>
              <a:buNone/>
            </a:pPr>
            <a:r>
              <a:rPr lang="de-DE" altLang="de-DE" dirty="0">
                <a:cs typeface="Times New Roman" pitchFamily="18" charset="0"/>
              </a:rPr>
              <a:t>Man zeigt, dass die Laute in keiner Umgebung in Opposition stehen können, d.h. nicht-kontrastiv verteilt und somit Varianten desselben Phonems sind. </a:t>
            </a:r>
          </a:p>
          <a:p>
            <a:pPr marL="0" indent="0" algn="just">
              <a:buFont typeface="Wingdings 2" pitchFamily="18" charset="2"/>
              <a:buNone/>
            </a:pPr>
            <a:r>
              <a:rPr lang="de-DE" altLang="de-DE" dirty="0">
                <a:cs typeface="Times New Roman" pitchFamily="18" charset="0"/>
              </a:rPr>
              <a:t>Beispiel: Die Phontypen </a:t>
            </a:r>
            <a:r>
              <a:rPr lang="de-DE" altLang="de-DE" dirty="0" smtClean="0">
                <a:solidFill>
                  <a:srgbClr val="009999"/>
                </a:solidFill>
                <a:cs typeface="Times New Roman" pitchFamily="18" charset="0"/>
              </a:rPr>
              <a:t>[ç]</a:t>
            </a:r>
            <a:r>
              <a:rPr lang="de-DE" altLang="de-DE" dirty="0" smtClean="0">
                <a:cs typeface="Times New Roman" pitchFamily="18" charset="0"/>
              </a:rPr>
              <a:t> </a:t>
            </a:r>
            <a:r>
              <a:rPr lang="de-DE" altLang="de-DE" dirty="0">
                <a:cs typeface="Times New Roman" pitchFamily="18" charset="0"/>
              </a:rPr>
              <a:t>und </a:t>
            </a:r>
            <a:r>
              <a:rPr lang="de-DE" altLang="de-DE" dirty="0">
                <a:solidFill>
                  <a:srgbClr val="009999"/>
                </a:solidFill>
                <a:cs typeface="Times New Roman" pitchFamily="18" charset="0"/>
              </a:rPr>
              <a:t>[x]</a:t>
            </a:r>
            <a:r>
              <a:rPr lang="de-DE" altLang="de-DE" dirty="0">
                <a:cs typeface="Times New Roman" pitchFamily="18" charset="0"/>
              </a:rPr>
              <a:t> im Standarddeutschen sind komplementär verteilt und somit kombinatorische Varianten eines Phonems (</a:t>
            </a:r>
            <a:r>
              <a:rPr lang="de-DE" altLang="de-DE" dirty="0">
                <a:solidFill>
                  <a:srgbClr val="009999"/>
                </a:solidFill>
                <a:cs typeface="Times New Roman" pitchFamily="18" charset="0"/>
              </a:rPr>
              <a:t>/x/</a:t>
            </a:r>
            <a:r>
              <a:rPr lang="de-DE" altLang="de-DE" dirty="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23">
                                            <p:txEl>
                                              <p:pRg st="0" end="0"/>
                                            </p:txEl>
                                          </p:spTgt>
                                        </p:tgtEl>
                                        <p:attrNameLst>
                                          <p:attrName>style.visibility</p:attrName>
                                        </p:attrNameLst>
                                      </p:cBhvr>
                                      <p:to>
                                        <p:strVal val="visible"/>
                                      </p:to>
                                    </p:set>
                                    <p:animEffect transition="in" filter="wipe(left)">
                                      <p:cBhvr>
                                        <p:cTn id="7" dur="500"/>
                                        <p:tgtEl>
                                          <p:spTgt spid="286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23">
                                            <p:txEl>
                                              <p:pRg st="1" end="1"/>
                                            </p:txEl>
                                          </p:spTgt>
                                        </p:tgtEl>
                                        <p:attrNameLst>
                                          <p:attrName>style.visibility</p:attrName>
                                        </p:attrNameLst>
                                      </p:cBhvr>
                                      <p:to>
                                        <p:strVal val="visible"/>
                                      </p:to>
                                    </p:set>
                                    <p:animEffect transition="in" filter="wipe(left)">
                                      <p:cBhvr>
                                        <p:cTn id="12" dur="500"/>
                                        <p:tgtEl>
                                          <p:spTgt spid="286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3"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r>
              <a:rPr lang="de-DE" altLang="de-DE"/>
              <a:t>Präliminarien</a:t>
            </a:r>
          </a:p>
        </p:txBody>
      </p:sp>
      <p:sp>
        <p:nvSpPr>
          <p:cNvPr id="287747" name="Rectangle 3"/>
          <p:cNvSpPr>
            <a:spLocks noGrp="1" noChangeArrowheads="1"/>
          </p:cNvSpPr>
          <p:nvPr>
            <p:ph type="body" idx="1"/>
          </p:nvPr>
        </p:nvSpPr>
        <p:spPr/>
        <p:txBody>
          <a:bodyPr/>
          <a:lstStyle/>
          <a:p>
            <a:pPr marL="0" indent="0" algn="just">
              <a:buFont typeface="Wingdings 2" pitchFamily="18" charset="2"/>
              <a:buNone/>
            </a:pPr>
            <a:r>
              <a:rPr lang="de-DE" altLang="de-DE">
                <a:cs typeface="Times New Roman" pitchFamily="18" charset="0"/>
              </a:rPr>
              <a:t>Vor der eigentlichen Analyse müssen einige Vorarbeiten verrichtet werden. Diese bestehen aus folgenden Verfahren:</a:t>
            </a:r>
          </a:p>
          <a:p>
            <a:pPr marL="952500" lvl="1" indent="-479425" algn="just"/>
            <a:r>
              <a:rPr lang="de-DE" altLang="de-DE">
                <a:cs typeface="Times New Roman" pitchFamily="18" charset="0"/>
              </a:rPr>
              <a:t>Aufzeichnung der Sprachdaten</a:t>
            </a:r>
          </a:p>
          <a:p>
            <a:pPr marL="952500" lvl="1" indent="-479425" algn="just"/>
            <a:r>
              <a:rPr lang="de-DE" altLang="de-DE">
                <a:cs typeface="Times New Roman" pitchFamily="18" charset="0"/>
              </a:rPr>
              <a:t>Erstellen einer Lauttabelle</a:t>
            </a:r>
          </a:p>
          <a:p>
            <a:pPr marL="952500" lvl="1" indent="-479425" algn="just"/>
            <a:r>
              <a:rPr lang="de-DE" altLang="de-DE">
                <a:cs typeface="Times New Roman" pitchFamily="18" charset="0"/>
              </a:rPr>
              <a:t>Auflisten der "verdächtigen" Lautpaare</a:t>
            </a:r>
          </a:p>
          <a:p>
            <a:pPr marL="952500" lvl="1" indent="-479425" algn="just"/>
            <a:r>
              <a:rPr lang="de-DE" altLang="de-DE">
                <a:cs typeface="Times New Roman" pitchFamily="18" charset="0"/>
              </a:rPr>
              <a:t>Auflisten der unproblematischen Laute.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7747">
                                            <p:txEl>
                                              <p:pRg st="0" end="0"/>
                                            </p:txEl>
                                          </p:spTgt>
                                        </p:tgtEl>
                                        <p:attrNameLst>
                                          <p:attrName>style.visibility</p:attrName>
                                        </p:attrNameLst>
                                      </p:cBhvr>
                                      <p:to>
                                        <p:strVal val="visible"/>
                                      </p:to>
                                    </p:set>
                                    <p:animEffect transition="in" filter="wipe(left)">
                                      <p:cBhvr>
                                        <p:cTn id="7" dur="500"/>
                                        <p:tgtEl>
                                          <p:spTgt spid="287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7747">
                                            <p:txEl>
                                              <p:pRg st="1" end="1"/>
                                            </p:txEl>
                                          </p:spTgt>
                                        </p:tgtEl>
                                        <p:attrNameLst>
                                          <p:attrName>style.visibility</p:attrName>
                                        </p:attrNameLst>
                                      </p:cBhvr>
                                      <p:to>
                                        <p:strVal val="visible"/>
                                      </p:to>
                                    </p:set>
                                    <p:animEffect transition="in" filter="wipe(left)">
                                      <p:cBhvr>
                                        <p:cTn id="12" dur="500"/>
                                        <p:tgtEl>
                                          <p:spTgt spid="287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7747">
                                            <p:txEl>
                                              <p:pRg st="2" end="2"/>
                                            </p:txEl>
                                          </p:spTgt>
                                        </p:tgtEl>
                                        <p:attrNameLst>
                                          <p:attrName>style.visibility</p:attrName>
                                        </p:attrNameLst>
                                      </p:cBhvr>
                                      <p:to>
                                        <p:strVal val="visible"/>
                                      </p:to>
                                    </p:set>
                                    <p:animEffect transition="in" filter="wipe(left)">
                                      <p:cBhvr>
                                        <p:cTn id="17" dur="500"/>
                                        <p:tgtEl>
                                          <p:spTgt spid="287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7747">
                                            <p:txEl>
                                              <p:pRg st="3" end="3"/>
                                            </p:txEl>
                                          </p:spTgt>
                                        </p:tgtEl>
                                        <p:attrNameLst>
                                          <p:attrName>style.visibility</p:attrName>
                                        </p:attrNameLst>
                                      </p:cBhvr>
                                      <p:to>
                                        <p:strVal val="visible"/>
                                      </p:to>
                                    </p:set>
                                    <p:animEffect transition="in" filter="wipe(left)">
                                      <p:cBhvr>
                                        <p:cTn id="22" dur="500"/>
                                        <p:tgtEl>
                                          <p:spTgt spid="2877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87747">
                                            <p:txEl>
                                              <p:pRg st="4" end="4"/>
                                            </p:txEl>
                                          </p:spTgt>
                                        </p:tgtEl>
                                        <p:attrNameLst>
                                          <p:attrName>style.visibility</p:attrName>
                                        </p:attrNameLst>
                                      </p:cBhvr>
                                      <p:to>
                                        <p:strVal val="visible"/>
                                      </p:to>
                                    </p:set>
                                    <p:animEffect transition="in" filter="wipe(left)">
                                      <p:cBhvr>
                                        <p:cTn id="27" dur="500"/>
                                        <p:tgtEl>
                                          <p:spTgt spid="287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de-DE" altLang="de-DE"/>
              <a:t>Aufzeichnung der Sprachdaten</a:t>
            </a:r>
          </a:p>
        </p:txBody>
      </p:sp>
      <p:sp>
        <p:nvSpPr>
          <p:cNvPr id="288771" name="Rectangle 3"/>
          <p:cNvSpPr>
            <a:spLocks noGrp="1" noChangeArrowheads="1"/>
          </p:cNvSpPr>
          <p:nvPr>
            <p:ph type="body" idx="1"/>
          </p:nvPr>
        </p:nvSpPr>
        <p:spPr/>
        <p:txBody>
          <a:bodyPr/>
          <a:lstStyle/>
          <a:p>
            <a:pPr marL="0" indent="0" algn="just">
              <a:buFont typeface="Wingdings 2" pitchFamily="18" charset="2"/>
              <a:buNone/>
            </a:pPr>
            <a:r>
              <a:rPr lang="de-DE" altLang="de-DE" sz="2800">
                <a:solidFill>
                  <a:srgbClr val="0066FF"/>
                </a:solidFill>
                <a:cs typeface="Times New Roman" pitchFamily="18" charset="0"/>
              </a:rPr>
              <a:t>Zeichne mithilfe des phonetischen Alphabets die zu bearbeitende Sprache so genau wie möglich auf.</a:t>
            </a:r>
          </a:p>
          <a:p>
            <a:pPr marL="0" indent="0" algn="just">
              <a:buFont typeface="Wingdings 2" pitchFamily="18" charset="2"/>
              <a:buNone/>
            </a:pPr>
            <a:r>
              <a:rPr lang="de-DE" altLang="de-DE">
                <a:cs typeface="Times New Roman" pitchFamily="18" charset="0"/>
              </a:rPr>
              <a:t>Diese Vorarbeit ist erforderlich, wenn man tatsächlich Feldarbeit betreibt. In den folgenden Beispielen wird von der Annahme ausgegangen, dass in ausreichendem Umfang phonetische Daten für eine phonologische Analyse vorliegen. Als Beispiele werden “Dialekte” einer hypothetischen Sprache namens </a:t>
            </a:r>
            <a:r>
              <a:rPr lang="de-DE" altLang="de-DE" i="1">
                <a:cs typeface="Times New Roman" pitchFamily="18" charset="0"/>
              </a:rPr>
              <a:t>Kalaba</a:t>
            </a:r>
            <a:r>
              <a:rPr lang="de-DE" altLang="de-DE">
                <a:cs typeface="Times New Roman" pitchFamily="18" charset="0"/>
              </a:rPr>
              <a:t> herangezogen.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8771">
                                            <p:txEl>
                                              <p:pRg st="0" end="0"/>
                                            </p:txEl>
                                          </p:spTgt>
                                        </p:tgtEl>
                                        <p:attrNameLst>
                                          <p:attrName>style.visibility</p:attrName>
                                        </p:attrNameLst>
                                      </p:cBhvr>
                                      <p:to>
                                        <p:strVal val="visible"/>
                                      </p:to>
                                    </p:set>
                                    <p:animEffect transition="in" filter="wipe(left)">
                                      <p:cBhvr>
                                        <p:cTn id="7" dur="500"/>
                                        <p:tgtEl>
                                          <p:spTgt spid="288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8771">
                                            <p:txEl>
                                              <p:pRg st="1" end="1"/>
                                            </p:txEl>
                                          </p:spTgt>
                                        </p:tgtEl>
                                        <p:attrNameLst>
                                          <p:attrName>style.visibility</p:attrName>
                                        </p:attrNameLst>
                                      </p:cBhvr>
                                      <p:to>
                                        <p:strVal val="visible"/>
                                      </p:to>
                                    </p:set>
                                    <p:animEffect transition="in" filter="wipe(left)">
                                      <p:cBhvr>
                                        <p:cTn id="12" dur="500"/>
                                        <p:tgtEl>
                                          <p:spTgt spid="288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build="p" bldLvl="2"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2d484cf3354310cf5ab535623325c026d930cd"/>
</p:tagLst>
</file>

<file path=ppt/theme/theme1.xml><?xml version="1.0" encoding="utf-8"?>
<a:theme xmlns:a="http://schemas.openxmlformats.org/drawingml/2006/main" name="Transkription">
  <a:themeElements>
    <a:clrScheme name="">
      <a:dk1>
        <a:srgbClr val="000000"/>
      </a:dk1>
      <a:lt1>
        <a:srgbClr val="FFFFFF"/>
      </a:lt1>
      <a:dk2>
        <a:srgbClr val="660033"/>
      </a:dk2>
      <a:lt2>
        <a:srgbClr val="969696"/>
      </a:lt2>
      <a:accent1>
        <a:srgbClr val="FFFFFF"/>
      </a:accent1>
      <a:accent2>
        <a:srgbClr val="CC3300"/>
      </a:accent2>
      <a:accent3>
        <a:srgbClr val="FFFFFF"/>
      </a:accent3>
      <a:accent4>
        <a:srgbClr val="000000"/>
      </a:accent4>
      <a:accent5>
        <a:srgbClr val="FFFFFF"/>
      </a:accent5>
      <a:accent6>
        <a:srgbClr val="B92D00"/>
      </a:accent6>
      <a:hlink>
        <a:srgbClr val="FF3300"/>
      </a:hlink>
      <a:folHlink>
        <a:srgbClr val="FF7C80"/>
      </a:folHlink>
    </a:clrScheme>
    <a:fontScheme name="Transkription">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Transkriptio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Transkrip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Transkriptio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Phonetik</Template>
  <TotalTime>0</TotalTime>
  <Words>1992</Words>
  <Application>Microsoft Office PowerPoint</Application>
  <PresentationFormat>Bildschirmpräsentation (4:3)</PresentationFormat>
  <Paragraphs>387</Paragraphs>
  <Slides>47</Slides>
  <Notes>47</Notes>
  <HiddenSlides>0</HiddenSlides>
  <MMClips>0</MMClips>
  <ScaleCrop>false</ScaleCrop>
  <HeadingPairs>
    <vt:vector size="6" baseType="variant">
      <vt:variant>
        <vt:lpstr>Verwendete Schriftarten</vt:lpstr>
      </vt:variant>
      <vt:variant>
        <vt:i4>11</vt:i4>
      </vt:variant>
      <vt:variant>
        <vt:lpstr>Design</vt:lpstr>
      </vt:variant>
      <vt:variant>
        <vt:i4>1</vt:i4>
      </vt:variant>
      <vt:variant>
        <vt:lpstr>Folientitel</vt:lpstr>
      </vt:variant>
      <vt:variant>
        <vt:i4>47</vt:i4>
      </vt:variant>
    </vt:vector>
  </HeadingPairs>
  <TitlesOfParts>
    <vt:vector size="59" baseType="lpstr">
      <vt:lpstr>Times New Roman</vt:lpstr>
      <vt:lpstr>Tahoma</vt:lpstr>
      <vt:lpstr>Wingdings 2</vt:lpstr>
      <vt:lpstr>Wingdings 3</vt:lpstr>
      <vt:lpstr>Wingdings</vt:lpstr>
      <vt:lpstr>Arial</vt:lpstr>
      <vt:lpstr>SILSophia IPA93</vt:lpstr>
      <vt:lpstr>SILDoulos IPA93</vt:lpstr>
      <vt:lpstr>Symbol</vt:lpstr>
      <vt:lpstr>SILDoulosIPA</vt:lpstr>
      <vt:lpstr>PhonSymbol</vt:lpstr>
      <vt:lpstr>Transkription</vt:lpstr>
      <vt:lpstr>Einführung in die  Phonetik und Phonologie</vt:lpstr>
      <vt:lpstr>Phonem als Klasse von Phontypen</vt:lpstr>
      <vt:lpstr>Kriterien</vt:lpstr>
      <vt:lpstr>Phonetische Ähnlichkeit</vt:lpstr>
      <vt:lpstr>Phonetische Ähnlichkeit</vt:lpstr>
      <vt:lpstr>Minimalpaartest</vt:lpstr>
      <vt:lpstr>Nicht-kontrastive Verteilung</vt:lpstr>
      <vt:lpstr>Präliminarien</vt:lpstr>
      <vt:lpstr>Aufzeichnung der Sprachdaten</vt:lpstr>
      <vt:lpstr>Aufzeichnung der Sprachdaten</vt:lpstr>
      <vt:lpstr>Organisation der Daten</vt:lpstr>
      <vt:lpstr>Organisation der Daten</vt:lpstr>
      <vt:lpstr>Analyseverfahren</vt:lpstr>
      <vt:lpstr>Analyseverfahren 1a</vt:lpstr>
      <vt:lpstr>Analyseverfahren 1a: Beispiel</vt:lpstr>
      <vt:lpstr>Analyseverfahren 1a: Beispiel</vt:lpstr>
      <vt:lpstr>Ungelöste Fälle</vt:lpstr>
      <vt:lpstr>Analyseverfahren 1a: Aufgabe 1</vt:lpstr>
      <vt:lpstr>Analyseverfahren 1a: Aufgabe 1</vt:lpstr>
      <vt:lpstr>Analyseverfahren 1a: Aufgabe 1</vt:lpstr>
      <vt:lpstr>Analyseverfahren 1a: Aufgabe 1</vt:lpstr>
      <vt:lpstr>Analyseverfahren 1a: Beispiel</vt:lpstr>
      <vt:lpstr>Analyseverfahren 1b</vt:lpstr>
      <vt:lpstr>Analyseverfahren 1b</vt:lpstr>
      <vt:lpstr>Analyseverfahren 1b</vt:lpstr>
      <vt:lpstr>Analyseverfahren 1b</vt:lpstr>
      <vt:lpstr>Analyseverfahren 1b</vt:lpstr>
      <vt:lpstr>Analyseverfahren 1b</vt:lpstr>
      <vt:lpstr>Analyseverfahren 1b: analoge Umgebungen</vt:lpstr>
      <vt:lpstr>Analyseverfahren 1b: analoge Umgebungen</vt:lpstr>
      <vt:lpstr>Analyseverfahren 1b: analoge Umgebungen</vt:lpstr>
      <vt:lpstr>Analyseverfahren 1b: analoge Umgebungen</vt:lpstr>
      <vt:lpstr>Analyseverfahren 1b: analoge Umgebungen</vt:lpstr>
      <vt:lpstr>Analyseverfahren 1b: analoge Umgebungen</vt:lpstr>
      <vt:lpstr>Analyseverfahren 1b: analoge Umgebungen</vt:lpstr>
      <vt:lpstr>Analyseverfahren 1b: analoge Umgebungen</vt:lpstr>
      <vt:lpstr>Analyseverfahren 2: Vereinigung</vt:lpstr>
      <vt:lpstr>Analyseverfahren 2: Vereinigung</vt:lpstr>
      <vt:lpstr>Analyseverfahren 2: Vereinigung</vt:lpstr>
      <vt:lpstr>Analyseverfahren 2: Vereinigung</vt:lpstr>
      <vt:lpstr>Analyseverfahren 2: Vereinigung</vt:lpstr>
      <vt:lpstr>Analyseverfahren 2: Vereinigung</vt:lpstr>
      <vt:lpstr>Analyseverfahren 2: Vereinigung</vt:lpstr>
      <vt:lpstr>Analyseverfahren 2: Vereinigung</vt:lpstr>
      <vt:lpstr>Analyseverfahren 2: Vereinigung</vt:lpstr>
      <vt:lpstr>Zusammenfassende Beschreibung</vt:lpstr>
      <vt:lpstr>Zusammenfassende Beschreibung</vt:lpstr>
    </vt:vector>
  </TitlesOfParts>
  <Company>Universität Bremen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Phonetik und Phonologie</dc:title>
  <dc:subject>Der Artikulationsprozess: Teil 2</dc:subject>
  <dc:creator>Karl Heinz Wagner</dc:creator>
  <cp:lastModifiedBy>Karl Heinz Wagner</cp:lastModifiedBy>
  <cp:revision>129</cp:revision>
  <dcterms:created xsi:type="dcterms:W3CDTF">1999-04-14T06:21:57Z</dcterms:created>
  <dcterms:modified xsi:type="dcterms:W3CDTF">2016-01-06T17:18:32Z</dcterms:modified>
</cp:coreProperties>
</file>