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16"/>
  </p:handoutMasterIdLst>
  <p:sldIdLst>
    <p:sldId id="256" r:id="rId2"/>
    <p:sldId id="342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7" r:id="rId11"/>
    <p:sldId id="354" r:id="rId12"/>
    <p:sldId id="358" r:id="rId13"/>
    <p:sldId id="355" r:id="rId14"/>
    <p:sldId id="356" r:id="rId15"/>
  </p:sldIdLst>
  <p:sldSz cx="9144000" cy="6858000" type="screen4x3"/>
  <p:notesSz cx="6794500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99"/>
    <a:srgbClr val="FFFEA8"/>
    <a:srgbClr val="FFFFCC"/>
    <a:srgbClr val="CC3300"/>
    <a:srgbClr val="FFCC99"/>
    <a:srgbClr val="FFFF00"/>
    <a:srgbClr val="FF9966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606" autoAdjust="0"/>
  </p:normalViewPr>
  <p:slideViewPr>
    <p:cSldViewPr>
      <p:cViewPr varScale="1">
        <p:scale>
          <a:sx n="131" d="100"/>
          <a:sy n="131" d="100"/>
        </p:scale>
        <p:origin x="9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736" y="-10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t" anchorCtr="0" compatLnSpc="1">
            <a:prstTxWarp prst="textNoShape">
              <a:avLst/>
            </a:prstTxWarp>
          </a:bodyPr>
          <a:lstStyle>
            <a:lvl1pPr algn="l" defTabSz="915988">
              <a:defRPr kumimoji="0" sz="1200">
                <a:effectLst/>
              </a:defRPr>
            </a:lvl1pPr>
          </a:lstStyle>
          <a:p>
            <a:r>
              <a:rPr lang="de-DE" altLang="de-DE"/>
              <a:t>Karl Heinz Wagner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t" anchorCtr="0" compatLnSpc="1">
            <a:prstTxWarp prst="textNoShape">
              <a:avLst/>
            </a:prstTxWarp>
          </a:bodyPr>
          <a:lstStyle>
            <a:lvl1pPr algn="r" defTabSz="915988">
              <a:defRPr kumimoji="0" sz="1200">
                <a:effectLst/>
              </a:defRPr>
            </a:lvl1pPr>
          </a:lstStyle>
          <a:p>
            <a:fld id="{90976E9B-548F-4A4D-852B-29A42AD41ED0}" type="datetime4">
              <a:rPr lang="de-DE" altLang="de-DE"/>
              <a:pPr/>
              <a:t>6. März 2017</a:t>
            </a:fld>
            <a:endParaRPr lang="de-DE" altLang="de-DE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2288"/>
            <a:ext cx="29448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b" anchorCtr="0" compatLnSpc="1">
            <a:prstTxWarp prst="textNoShape">
              <a:avLst/>
            </a:prstTxWarp>
          </a:bodyPr>
          <a:lstStyle>
            <a:lvl1pPr algn="l" defTabSz="915988">
              <a:defRPr kumimoji="0" sz="1200">
                <a:effectLst/>
              </a:defRPr>
            </a:lvl1pPr>
          </a:lstStyle>
          <a:p>
            <a:r>
              <a:rPr lang="de-DE" altLang="de-DE"/>
              <a:t>Hinweise zur Transkription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2288"/>
            <a:ext cx="29448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b" anchorCtr="0" compatLnSpc="1">
            <a:prstTxWarp prst="textNoShape">
              <a:avLst/>
            </a:prstTxWarp>
          </a:bodyPr>
          <a:lstStyle>
            <a:lvl1pPr algn="r" defTabSz="915988">
              <a:defRPr kumimoji="0" sz="1200">
                <a:effectLst/>
              </a:defRPr>
            </a:lvl1pPr>
          </a:lstStyle>
          <a:p>
            <a:fld id="{2574E48C-E05D-46E1-B6BA-C1B757D69B13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de-DE" noProof="0"/>
              <a:t>Hier klicken, um Master-Titelformat zu bearbeiten.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536575" indent="-536575">
              <a:defRPr>
                <a:effectLst/>
              </a:defRPr>
            </a:lvl1pPr>
          </a:lstStyle>
          <a:p>
            <a:pPr lvl="0"/>
            <a:r>
              <a:rPr lang="de-DE" altLang="de-DE" noProof="0"/>
              <a:t>Hier klicken, um Master-Untertitelformat zu bearbeiten.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0787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50050" y="765175"/>
            <a:ext cx="2165350" cy="53308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765175"/>
            <a:ext cx="6346825" cy="53308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0007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2750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9181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752600"/>
            <a:ext cx="4256088" cy="43434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1752600"/>
            <a:ext cx="4256087" cy="43434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376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780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34510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8564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8180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6780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65175"/>
            <a:ext cx="864235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Master-Titelformat zu bearbeiten.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52600"/>
            <a:ext cx="86645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Master-Textformat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endParaRPr lang="de-DE" altLang="de-DE"/>
          </a:p>
        </p:txBody>
      </p:sp>
      <p:pic>
        <p:nvPicPr>
          <p:cNvPr id="1041" name="Picture 17" descr="phonologi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15888"/>
            <a:ext cx="3671887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khw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74613"/>
            <a:ext cx="8572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" grpId="0" build="p" bldLvl="4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°"/>
        <a:defRPr kumimoji="1"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 3" panose="05040102010807070707" pitchFamily="18" charset="2"/>
        <a:buChar char="u"/>
        <a:defRPr kumimoji="1"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1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Einführung in die </a:t>
            </a:r>
            <a:br>
              <a:rPr lang="de-DE" altLang="de-DE"/>
            </a:br>
            <a:r>
              <a:rPr lang="de-DE" altLang="de-DE"/>
              <a:t>Phonetik und Phonologie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Hinweise zur Transkription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phonetische Alphabet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28800"/>
            <a:ext cx="8583613" cy="41910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cs typeface="Times New Roman" panose="02020603050405020304" pitchFamily="18" charset="0"/>
              </a:rPr>
              <a:t>Einige Zeichen stammen aus verschiedenen Schriftarten: in Times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</a:rPr>
              <a:t>ä</a:t>
            </a:r>
            <a:r>
              <a:rPr lang="de-DE" altLang="de-DE" dirty="0">
                <a:cs typeface="Times New Roman" panose="02020603050405020304" pitchFamily="18" charset="0"/>
              </a:rPr>
              <a:t>ndert sich die Gestalt des 'a' wenn es kursiv gesetzt wird:	 </a:t>
            </a:r>
            <a:br>
              <a:rPr lang="de-DE" altLang="de-DE" dirty="0">
                <a:cs typeface="Times New Roman" panose="02020603050405020304" pitchFamily="18" charset="0"/>
              </a:rPr>
            </a:br>
            <a:r>
              <a:rPr lang="de-DE" altLang="de-DE" dirty="0">
                <a:solidFill>
                  <a:srgbClr val="CC3300"/>
                </a:solidFill>
                <a:cs typeface="Times New Roman" panose="02020603050405020304" pitchFamily="18" charset="0"/>
              </a:rPr>
              <a:t>[</a:t>
            </a:r>
            <a:r>
              <a:rPr lang="de-DE" altLang="de-DE" sz="32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e-DE" altLang="de-DE" sz="3200" dirty="0">
                <a:solidFill>
                  <a:srgbClr val="CC3300"/>
                </a:solidFill>
                <a:cs typeface="Times New Roman" panose="02020603050405020304" pitchFamily="18" charset="0"/>
              </a:rPr>
              <a:t> </a:t>
            </a:r>
            <a:r>
              <a:rPr lang="de-DE" altLang="de-DE" sz="3200" i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e-DE" altLang="de-DE" dirty="0">
                <a:solidFill>
                  <a:srgbClr val="CC3300"/>
                </a:solidFill>
                <a:cs typeface="Times New Roman" panose="02020603050405020304" pitchFamily="18" charset="0"/>
              </a:rPr>
              <a:t>]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endParaRPr lang="de-DE" altLang="de-DE" b="1" dirty="0">
              <a:solidFill>
                <a:srgbClr val="CC33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phonetische Alphabet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28800"/>
            <a:ext cx="8583613" cy="41910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cs typeface="Times New Roman" panose="02020603050405020304" pitchFamily="18" charset="0"/>
              </a:rPr>
              <a:t>Einige Symbole sind anderen Alphabeten entnommen, z.B. der bilabiale Frikativ 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β</a:t>
            </a:r>
            <a:r>
              <a:rPr lang="de-DE" altLang="de-DE" dirty="0">
                <a:cs typeface="Times New Roman" panose="02020603050405020304" pitchFamily="18" charset="0"/>
              </a:rPr>
              <a:t> (wie in s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</a:rPr>
              <a:t>ü</a:t>
            </a:r>
            <a:r>
              <a:rPr lang="de-DE" altLang="de-DE" dirty="0">
                <a:cs typeface="Times New Roman" panose="02020603050405020304" pitchFamily="18" charset="0"/>
              </a:rPr>
              <a:t>ddt. </a:t>
            </a:r>
            <a:r>
              <a:rPr lang="de-DE" altLang="de-DE" dirty="0">
                <a:solidFill>
                  <a:srgbClr val="009999"/>
                </a:solidFill>
                <a:cs typeface="Times New Roman" panose="02020603050405020304" pitchFamily="18" charset="0"/>
              </a:rPr>
              <a:t>Quarz</a:t>
            </a:r>
            <a:r>
              <a:rPr lang="de-DE" altLang="de-DE" dirty="0">
                <a:cs typeface="Times New Roman" panose="02020603050405020304" pitchFamily="18" charset="0"/>
              </a:rPr>
              <a:t> 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[kβ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arts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]</a:t>
            </a:r>
            <a:r>
              <a:rPr lang="de-DE" altLang="de-DE" dirty="0">
                <a:cs typeface="Times New Roman" panose="02020603050405020304" pitchFamily="18" charset="0"/>
              </a:rPr>
              <a:t>) aus dem Griechischen (ebenso 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[ɛ, ɣ, ɸ¸]</a:t>
            </a:r>
            <a:r>
              <a:rPr lang="de-DE" altLang="de-DE" dirty="0">
                <a:latin typeface="Ipa-sams Uclphon1 SILSophiaL" pitchFamily="2" charset="2"/>
                <a:cs typeface="Times New Roman" panose="02020603050405020304" pitchFamily="18" charset="0"/>
              </a:rPr>
              <a:t>)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de-DE" altLang="de-DE" dirty="0">
                <a:cs typeface="Times New Roman" panose="02020603050405020304" pitchFamily="18" charset="0"/>
              </a:rPr>
              <a:t>Weitere Symbole entstehen durch Abwandlung vorhandener Zeichen, z.B. durch Rotation oder Kippen:	 </a:t>
            </a:r>
            <a:br>
              <a:rPr lang="de-DE" altLang="de-DE" dirty="0">
                <a:cs typeface="Times New Roman" panose="02020603050405020304" pitchFamily="18" charset="0"/>
              </a:rPr>
            </a:b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[ə ʍ ʌ ɯ ɒ ɜ ɐ]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endParaRPr lang="de-DE" altLang="de-DE" dirty="0">
              <a:solidFill>
                <a:srgbClr val="CC3300"/>
              </a:solidFill>
              <a:latin typeface="Ipa-sams Uclphon1 SILSophiaL" pitchFamily="2" charset="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phonetische Alphabet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28800"/>
            <a:ext cx="8583613" cy="41910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  <a:tabLst>
                <a:tab pos="1530350" algn="l"/>
              </a:tabLst>
            </a:pPr>
            <a:r>
              <a:rPr lang="de-DE" altLang="de-DE" dirty="0">
                <a:cs typeface="Times New Roman" panose="02020603050405020304" pitchFamily="18" charset="0"/>
              </a:rPr>
              <a:t>Zus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</a:rPr>
              <a:t>ä</a:t>
            </a:r>
            <a:r>
              <a:rPr lang="de-DE" altLang="de-DE" dirty="0">
                <a:cs typeface="Times New Roman" panose="02020603050405020304" pitchFamily="18" charset="0"/>
              </a:rPr>
              <a:t>tzlich mussten eine Reihe neuer Zeichen erfunden werden, die h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</a:rPr>
              <a:t>ä</a:t>
            </a:r>
            <a:r>
              <a:rPr lang="de-DE" altLang="de-DE" dirty="0">
                <a:cs typeface="Times New Roman" panose="02020603050405020304" pitchFamily="18" charset="0"/>
              </a:rPr>
              <a:t>ufig aus vorhandenen durch Hinzuf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</a:rPr>
              <a:t>ü</a:t>
            </a:r>
            <a:r>
              <a:rPr lang="de-DE" altLang="de-DE" dirty="0">
                <a:cs typeface="Times New Roman" panose="02020603050405020304" pitchFamily="18" charset="0"/>
              </a:rPr>
              <a:t>gen oder Weglassen von Elementen abgeleitet sind:</a:t>
            </a:r>
          </a:p>
          <a:p>
            <a:pPr marL="0" indent="0" algn="just">
              <a:buFont typeface="Wingdings 2" panose="05020102010507070707" pitchFamily="18" charset="2"/>
              <a:buNone/>
              <a:tabLst>
                <a:tab pos="1530350" algn="l"/>
              </a:tabLst>
            </a:pP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[ɾ Ɂ]</a:t>
            </a:r>
          </a:p>
          <a:p>
            <a:pPr marL="0" indent="0" algn="just">
              <a:buFont typeface="Wingdings 2" panose="05020102010507070707" pitchFamily="18" charset="2"/>
              <a:buNone/>
              <a:tabLst>
                <a:tab pos="1530350" algn="l"/>
              </a:tabLst>
            </a:pP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[ɓ 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  <a:sym typeface="SILDoulos IPA93" pitchFamily="2" charset="2"/>
              </a:rPr>
              <a:t>ɗ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 ɠ]</a:t>
            </a:r>
          </a:p>
          <a:p>
            <a:pPr marL="0" indent="0" algn="just">
              <a:buFont typeface="Wingdings 2" panose="05020102010507070707" pitchFamily="18" charset="2"/>
              <a:buNone/>
              <a:tabLst>
                <a:tab pos="1530350" algn="l"/>
              </a:tabLst>
            </a:pP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[ɖ ɲ ʐ ʈ]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phonetische Alphabet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28800"/>
            <a:ext cx="8583613" cy="41910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cs typeface="Times New Roman" panose="02020603050405020304" pitchFamily="18" charset="0"/>
              </a:rPr>
              <a:t>Schlie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</a:rPr>
              <a:t>ß</a:t>
            </a:r>
            <a:r>
              <a:rPr lang="de-DE" altLang="de-DE" dirty="0">
                <a:cs typeface="Times New Roman" panose="02020603050405020304" pitchFamily="18" charset="0"/>
              </a:rPr>
              <a:t>lich gibt es eine gro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</a:rPr>
              <a:t>ß</a:t>
            </a:r>
            <a:r>
              <a:rPr lang="de-DE" altLang="de-DE" dirty="0">
                <a:cs typeface="Times New Roman" panose="02020603050405020304" pitchFamily="18" charset="0"/>
              </a:rPr>
              <a:t>e Zahl von sogenannten </a:t>
            </a:r>
            <a:r>
              <a:rPr lang="de-DE" altLang="de-DE" dirty="0">
                <a:solidFill>
                  <a:srgbClr val="CC3300"/>
                </a:solidFill>
                <a:cs typeface="Times New Roman" panose="02020603050405020304" pitchFamily="18" charset="0"/>
              </a:rPr>
              <a:t>diakritischen</a:t>
            </a:r>
            <a:r>
              <a:rPr lang="de-DE" altLang="de-DE" dirty="0">
                <a:cs typeface="Times New Roman" panose="02020603050405020304" pitchFamily="18" charset="0"/>
              </a:rPr>
              <a:t> Zeichen, die mit anderen Zeichen kombiniert werden: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n̩</a:t>
            </a:r>
            <a:r>
              <a:rPr lang="de-DE" altLang="de-DE" dirty="0">
                <a:cs typeface="Times New Roman" panose="02020603050405020304" pitchFamily="18" charset="0"/>
              </a:rPr>
              <a:t>	zur Kennzeichnung silbischer Segmente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d̥</a:t>
            </a:r>
            <a:r>
              <a:rPr lang="de-DE" altLang="de-DE" dirty="0">
                <a:cs typeface="Times New Roman" panose="02020603050405020304" pitchFamily="18" charset="0"/>
              </a:rPr>
              <a:t>	zur Kennzeichnung von Stimmlosigkeit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t̪</a:t>
            </a:r>
            <a:r>
              <a:rPr lang="de-DE" altLang="de-DE" dirty="0">
                <a:cs typeface="Times New Roman" panose="02020603050405020304" pitchFamily="18" charset="0"/>
              </a:rPr>
              <a:t>	zur Kennzeichnung dentaler Artikulation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u</a:t>
            </a:r>
            <a:r>
              <a:rPr lang="de-DE" altLang="de-DE" dirty="0">
                <a:solidFill>
                  <a:srgbClr val="CC3300"/>
                </a:solidFill>
                <a:latin typeface="Ipa-samd Uclphon1 SILDoulosL" pitchFamily="2" charset="2"/>
                <a:cs typeface="Times New Roman" panose="02020603050405020304" pitchFamily="18" charset="0"/>
              </a:rPr>
              <a:t>̃</a:t>
            </a:r>
            <a:r>
              <a:rPr lang="de-DE" altLang="de-DE" dirty="0">
                <a:cs typeface="Times New Roman" panose="02020603050405020304" pitchFamily="18" charset="0"/>
              </a:rPr>
              <a:t>	zur Kennzeichnung von Nasalierung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Schritte zur richtigen Transkription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193" y="1790700"/>
            <a:ext cx="8583613" cy="4191000"/>
          </a:xfrm>
        </p:spPr>
        <p:txBody>
          <a:bodyPr/>
          <a:lstStyle/>
          <a:p>
            <a:pPr marL="533400" indent="-533400" algn="just">
              <a:buFont typeface="Wingdings" panose="05000000000000000000" pitchFamily="2" charset="2"/>
              <a:buAutoNum type="arabicPeriod"/>
            </a:pPr>
            <a:r>
              <a:rPr lang="de-DE" altLang="de-DE" dirty="0">
                <a:cs typeface="Times New Roman" panose="02020603050405020304" pitchFamily="18" charset="0"/>
              </a:rPr>
              <a:t>Richtige Aussprache erkennen (kennen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</a:rPr>
              <a:t>–</a:t>
            </a:r>
            <a:r>
              <a:rPr lang="de-DE" altLang="de-DE" dirty="0">
                <a:cs typeface="Times New Roman" panose="02020603050405020304" pitchFamily="18" charset="0"/>
              </a:rPr>
              <a:t> h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</a:rPr>
              <a:t>ö</a:t>
            </a:r>
            <a:r>
              <a:rPr lang="de-DE" altLang="de-DE" dirty="0">
                <a:cs typeface="Times New Roman" panose="02020603050405020304" pitchFamily="18" charset="0"/>
              </a:rPr>
              <a:t>ren)</a:t>
            </a:r>
          </a:p>
          <a:p>
            <a:pPr marL="533400" indent="-533400" algn="just">
              <a:buFont typeface="Wingdings" panose="05000000000000000000" pitchFamily="2" charset="2"/>
              <a:buAutoNum type="arabicPeriod"/>
            </a:pPr>
            <a:r>
              <a:rPr lang="de-DE" altLang="de-DE" dirty="0">
                <a:cs typeface="Times New Roman" panose="02020603050405020304" pitchFamily="18" charset="0"/>
              </a:rPr>
              <a:t>phonetische Zeichen mit ihren Lautwerten kennen</a:t>
            </a:r>
          </a:p>
          <a:p>
            <a:pPr marL="533400" indent="-533400" algn="just">
              <a:buFont typeface="Wingdings" panose="05000000000000000000" pitchFamily="2" charset="2"/>
              <a:buNone/>
            </a:pPr>
            <a:endParaRPr lang="de-DE" altLang="de-DE" dirty="0">
              <a:cs typeface="Times New Roman" panose="02020603050405020304" pitchFamily="18" charset="0"/>
            </a:endParaRPr>
          </a:p>
          <a:p>
            <a:pPr marL="533400" indent="-533400">
              <a:buFont typeface="Wingdings 2" panose="05020102010507070707" pitchFamily="18" charset="2"/>
              <a:buNone/>
            </a:pPr>
            <a:r>
              <a:rPr lang="de-DE" altLang="de-DE" dirty="0">
                <a:cs typeface="Times New Roman" panose="02020603050405020304" pitchFamily="18" charset="0"/>
              </a:rPr>
              <a:t>	</a:t>
            </a:r>
            <a:r>
              <a:rPr lang="de-DE" altLang="de-DE" dirty="0" err="1">
                <a:cs typeface="Times New Roman" panose="02020603050405020304" pitchFamily="18" charset="0"/>
              </a:rPr>
              <a:t>democrat</a:t>
            </a:r>
            <a:br>
              <a:rPr lang="de-DE" altLang="de-DE" dirty="0">
                <a:cs typeface="Times New Roman" panose="02020603050405020304" pitchFamily="18" charset="0"/>
              </a:rPr>
            </a:br>
            <a:br>
              <a:rPr lang="de-DE" altLang="de-DE" dirty="0">
                <a:cs typeface="Times New Roman" panose="02020603050405020304" pitchFamily="18" charset="0"/>
              </a:rPr>
            </a:br>
            <a:r>
              <a:rPr lang="de-DE" altLang="de-DE" dirty="0" err="1">
                <a:cs typeface="Times New Roman" panose="02020603050405020304" pitchFamily="18" charset="0"/>
              </a:rPr>
              <a:t>democratic</a:t>
            </a:r>
            <a:br>
              <a:rPr lang="de-DE" altLang="de-DE" dirty="0">
                <a:cs typeface="Times New Roman" panose="02020603050405020304" pitchFamily="18" charset="0"/>
              </a:rPr>
            </a:br>
            <a:br>
              <a:rPr lang="de-DE" altLang="de-DE" dirty="0">
                <a:cs typeface="Times New Roman" panose="02020603050405020304" pitchFamily="18" charset="0"/>
              </a:rPr>
            </a:br>
            <a:r>
              <a:rPr lang="de-DE" altLang="de-DE" dirty="0" err="1">
                <a:cs typeface="Times New Roman" panose="02020603050405020304" pitchFamily="18" charset="0"/>
              </a:rPr>
              <a:t>democracy</a:t>
            </a:r>
            <a:endParaRPr lang="de-DE" altLang="de-DE" dirty="0">
              <a:solidFill>
                <a:srgbClr val="CC3300"/>
              </a:solidFill>
              <a:latin typeface="Ipa-sams Uclphon1 SILSophiaL" pitchFamily="2" charset="2"/>
              <a:cs typeface="Times New Roman" panose="02020603050405020304" pitchFamily="18" charset="0"/>
            </a:endParaRPr>
          </a:p>
        </p:txBody>
      </p:sp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3276600" y="3124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de-DE" altLang="de-DE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[ˈ</a:t>
            </a:r>
            <a:r>
              <a:rPr lang="de-DE" altLang="de-DE" dirty="0" err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dɛməˌkræt</a:t>
            </a:r>
            <a:r>
              <a:rPr lang="de-DE" altLang="de-DE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190469" name="Text Box 5"/>
          <p:cNvSpPr txBox="1">
            <a:spLocks noChangeArrowheads="1"/>
          </p:cNvSpPr>
          <p:nvPr/>
        </p:nvSpPr>
        <p:spPr bwMode="auto">
          <a:xfrm>
            <a:off x="3276600" y="3886200"/>
            <a:ext cx="230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de-DE" altLang="de-DE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[ˌ</a:t>
            </a:r>
            <a:r>
              <a:rPr lang="de-DE" altLang="de-DE" dirty="0" err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dɛməˈkrætɪk</a:t>
            </a:r>
            <a:r>
              <a:rPr lang="de-DE" altLang="de-DE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]</a:t>
            </a:r>
            <a:r>
              <a: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   </a:t>
            </a:r>
          </a:p>
        </p:txBody>
      </p:sp>
      <p:sp>
        <p:nvSpPr>
          <p:cNvPr id="190470" name="Text Box 6"/>
          <p:cNvSpPr txBox="1">
            <a:spLocks noChangeArrowheads="1"/>
          </p:cNvSpPr>
          <p:nvPr/>
        </p:nvSpPr>
        <p:spPr bwMode="auto">
          <a:xfrm>
            <a:off x="3276600" y="45720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de-DE" altLang="de-DE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[</a:t>
            </a:r>
            <a:r>
              <a:rPr lang="de-DE" altLang="de-DE" dirty="0" err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dɪˈmɔkrəsɪ</a:t>
            </a:r>
            <a:r>
              <a:rPr lang="de-DE" altLang="de-DE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uild="p" bldLvl="2" autoUpdateAnimBg="0"/>
      <p:bldP spid="190468" grpId="0" autoUpdateAnimBg="0"/>
      <p:bldP spid="190469" grpId="0" autoUpdateAnimBg="0"/>
      <p:bldP spid="19047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Phonemische vs. Phonetische Transkription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664575" cy="38862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>
                <a:cs typeface="Times New Roman" panose="02020603050405020304" pitchFamily="18" charset="0"/>
              </a:rPr>
              <a:t>Die schriftliche Wiedergabe der Lautgestalt von sprach-lichen Ausdrücken kann je nach Zweck unterschiedliche detailliert sein.  Man unterscheidet gewöhnlich zwischen </a:t>
            </a:r>
          </a:p>
          <a:p>
            <a:pPr marL="758825" lvl="1" algn="just"/>
            <a:r>
              <a:rPr lang="de-DE" altLang="de-DE">
                <a:cs typeface="Times New Roman" panose="02020603050405020304" pitchFamily="18" charset="0"/>
              </a:rPr>
              <a:t>	einer </a:t>
            </a:r>
            <a:r>
              <a:rPr lang="de-DE" altLang="de-DE">
                <a:solidFill>
                  <a:srgbClr val="CC3300"/>
                </a:solidFill>
                <a:cs typeface="Times New Roman" panose="02020603050405020304" pitchFamily="18" charset="0"/>
              </a:rPr>
              <a:t>phonemischen</a:t>
            </a:r>
            <a:r>
              <a:rPr lang="de-DE" altLang="de-DE">
                <a:cs typeface="Times New Roman" panose="02020603050405020304" pitchFamily="18" charset="0"/>
              </a:rPr>
              <a:t> Transkription und  </a:t>
            </a:r>
          </a:p>
          <a:p>
            <a:pPr marL="758825" lvl="1" algn="just"/>
            <a:r>
              <a:rPr lang="de-DE" altLang="de-DE">
                <a:cs typeface="Times New Roman" panose="02020603050405020304" pitchFamily="18" charset="0"/>
              </a:rPr>
              <a:t>	einer </a:t>
            </a:r>
            <a:r>
              <a:rPr lang="de-DE" altLang="de-DE">
                <a:solidFill>
                  <a:srgbClr val="CC3300"/>
                </a:solidFill>
                <a:cs typeface="Times New Roman" panose="02020603050405020304" pitchFamily="18" charset="0"/>
              </a:rPr>
              <a:t>phonetischen</a:t>
            </a:r>
            <a:r>
              <a:rPr lang="de-DE" altLang="de-DE">
                <a:cs typeface="Times New Roman" panose="02020603050405020304" pitchFamily="18" charset="0"/>
              </a:rPr>
              <a:t> Transkription.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Phonemische Transkription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664575" cy="40386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>
                <a:cs typeface="Times New Roman" panose="02020603050405020304" pitchFamily="18" charset="0"/>
              </a:rPr>
              <a:t>Eine phonemische Transkription gibt nur die Einheiten des </a:t>
            </a:r>
            <a:r>
              <a:rPr lang="de-DE" altLang="de-DE">
                <a:solidFill>
                  <a:srgbClr val="CC3300"/>
                </a:solidFill>
                <a:cs typeface="Times New Roman" panose="02020603050405020304" pitchFamily="18" charset="0"/>
              </a:rPr>
              <a:t>Phonemsystems</a:t>
            </a:r>
            <a:r>
              <a:rPr lang="de-DE" altLang="de-DE">
                <a:cs typeface="Times New Roman" panose="02020603050405020304" pitchFamily="18" charset="0"/>
              </a:rPr>
              <a:t> einer Sprache wieder und berücksichtigt dabei nur die jeweiligen </a:t>
            </a:r>
            <a:r>
              <a:rPr lang="de-DE" altLang="de-DE">
                <a:solidFill>
                  <a:srgbClr val="CC3300"/>
                </a:solidFill>
                <a:cs typeface="Times New Roman" panose="02020603050405020304" pitchFamily="18" charset="0"/>
              </a:rPr>
              <a:t>distinktiven Eigenschaften</a:t>
            </a:r>
            <a:r>
              <a:rPr lang="de-DE" altLang="de-DE"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>
                <a:cs typeface="Times New Roman" panose="02020603050405020304" pitchFamily="18" charset="0"/>
              </a:rPr>
              <a:t>Kontextabhängige oder freie Variationen werden nicht berücksichtigt. Die Tatsache, dass der Anlaut von </a:t>
            </a:r>
            <a:r>
              <a:rPr lang="de-DE" altLang="de-DE">
                <a:solidFill>
                  <a:srgbClr val="009999"/>
                </a:solidFill>
                <a:cs typeface="Times New Roman" panose="02020603050405020304" pitchFamily="18" charset="0"/>
              </a:rPr>
              <a:t>pin</a:t>
            </a:r>
            <a:r>
              <a:rPr lang="de-DE" altLang="de-DE">
                <a:cs typeface="Times New Roman" panose="02020603050405020304" pitchFamily="18" charset="0"/>
              </a:rPr>
              <a:t> aspiriert ist, spielt in einer phonemischen Transkription keine Rolle. Ebensowenig die Tatsache, dass das </a:t>
            </a:r>
            <a:r>
              <a:rPr lang="de-DE" altLang="de-DE">
                <a:solidFill>
                  <a:srgbClr val="009999"/>
                </a:solidFill>
                <a:cs typeface="Times New Roman" panose="02020603050405020304" pitchFamily="18" charset="0"/>
              </a:rPr>
              <a:t>&lt;l&gt;</a:t>
            </a:r>
            <a:r>
              <a:rPr lang="de-DE" altLang="de-DE">
                <a:cs typeface="Times New Roman" panose="02020603050405020304" pitchFamily="18" charset="0"/>
              </a:rPr>
              <a:t> in </a:t>
            </a:r>
            <a:r>
              <a:rPr lang="de-DE" altLang="de-DE">
                <a:solidFill>
                  <a:srgbClr val="009999"/>
                </a:solidFill>
                <a:cs typeface="Times New Roman" panose="02020603050405020304" pitchFamily="18" charset="0"/>
              </a:rPr>
              <a:t>feel</a:t>
            </a:r>
            <a:r>
              <a:rPr lang="de-DE" altLang="de-DE">
                <a:cs typeface="Times New Roman" panose="02020603050405020304" pitchFamily="18" charset="0"/>
              </a:rPr>
              <a:t> anders gesprochen wird, als in </a:t>
            </a:r>
            <a:r>
              <a:rPr lang="de-DE" altLang="de-DE">
                <a:solidFill>
                  <a:srgbClr val="009999"/>
                </a:solidFill>
                <a:cs typeface="Times New Roman" panose="02020603050405020304" pitchFamily="18" charset="0"/>
              </a:rPr>
              <a:t>leaf</a:t>
            </a:r>
            <a:r>
              <a:rPr lang="de-DE" altLang="de-DE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Phonemische Transkription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28800"/>
            <a:ext cx="8664575" cy="41910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>
                <a:cs typeface="Times New Roman" panose="02020603050405020304" pitchFamily="18" charset="0"/>
              </a:rPr>
              <a:t>Eine phonemische Transkription enthält nur so viel an Information wie notwendig ist, um nach den Aussprache-regeln der betreffenden Sprache eine vollständige Aussprache zu erzeugen. 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>
                <a:cs typeface="Times New Roman" panose="02020603050405020304" pitchFamily="18" charset="0"/>
              </a:rPr>
              <a:t>Im Englischen gilt die Regel, dass Plosivlaute im Anlaut vor betontem Vokal aspiriert ausgesprochen werden. 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>
                <a:cs typeface="Times New Roman" panose="02020603050405020304" pitchFamily="18" charset="0"/>
              </a:rPr>
              <a:t>Ebenso gilt die Regel, dass das &lt;l&gt; im Auslaut oder vor einem Konsonanten velarisiert, d.h. heißt mit gehobener Hinterzunge realisiert wird.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Phonemische Transkription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28800"/>
            <a:ext cx="8421688" cy="41910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cs typeface="Times New Roman" panose="02020603050405020304" pitchFamily="18" charset="0"/>
              </a:rPr>
              <a:t>Diese aus Regeln ableitbare Information wird in einer  phonemische Transkription nicht wiedergegeben. 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cs typeface="Times New Roman" panose="02020603050405020304" pitchFamily="18" charset="0"/>
              </a:rPr>
              <a:t>Ausdrücke in phonemischer Transkription werden in Schrägstriche eingeschlossen:</a:t>
            </a:r>
          </a:p>
          <a:p>
            <a:pPr marL="758825" lvl="1" algn="just">
              <a:buFont typeface="Wingdings 3" panose="05040102010807070707" pitchFamily="18" charset="2"/>
              <a:buNone/>
            </a:pPr>
            <a:r>
              <a:rPr lang="de-DE" altLang="de-DE" dirty="0" err="1">
                <a:solidFill>
                  <a:srgbClr val="009999"/>
                </a:solidFill>
                <a:cs typeface="Times New Roman" panose="02020603050405020304" pitchFamily="18" charset="0"/>
              </a:rPr>
              <a:t>pin</a:t>
            </a:r>
            <a:r>
              <a:rPr lang="de-DE" altLang="de-DE" dirty="0">
                <a:cs typeface="Times New Roman" panose="02020603050405020304" pitchFamily="18" charset="0"/>
              </a:rPr>
              <a:t>: 	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/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pin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/</a:t>
            </a:r>
          </a:p>
          <a:p>
            <a:pPr marL="758825" lvl="1" algn="just">
              <a:buFont typeface="Wingdings 3" panose="05040102010807070707" pitchFamily="18" charset="2"/>
              <a:buNone/>
            </a:pPr>
            <a:r>
              <a:rPr lang="de-DE" altLang="de-DE" dirty="0" err="1">
                <a:solidFill>
                  <a:srgbClr val="009999"/>
                </a:solidFill>
                <a:cs typeface="Times New Roman" panose="02020603050405020304" pitchFamily="18" charset="0"/>
              </a:rPr>
              <a:t>bad</a:t>
            </a:r>
            <a:r>
              <a:rPr lang="de-DE" altLang="de-DE" dirty="0">
                <a:cs typeface="Times New Roman" panose="02020603050405020304" pitchFamily="18" charset="0"/>
              </a:rPr>
              <a:t>: 	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/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bæd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/</a:t>
            </a:r>
          </a:p>
          <a:p>
            <a:pPr marL="758825" lvl="1" algn="just">
              <a:buFont typeface="Wingdings 3" panose="05040102010807070707" pitchFamily="18" charset="2"/>
              <a:buNone/>
            </a:pPr>
            <a:r>
              <a:rPr lang="de-DE" altLang="de-DE" dirty="0" err="1">
                <a:solidFill>
                  <a:srgbClr val="009999"/>
                </a:solidFill>
                <a:cs typeface="Times New Roman" panose="02020603050405020304" pitchFamily="18" charset="0"/>
              </a:rPr>
              <a:t>feel</a:t>
            </a:r>
            <a:r>
              <a:rPr lang="de-DE" altLang="de-DE" dirty="0">
                <a:cs typeface="Times New Roman" panose="02020603050405020304" pitchFamily="18" charset="0"/>
              </a:rPr>
              <a:t>: 	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/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fi: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  <a:sym typeface="Ipa-samd Uclphon1 SILDoulosL" pitchFamily="2" charset="2"/>
              </a:rPr>
              <a:t>l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/</a:t>
            </a:r>
          </a:p>
          <a:p>
            <a:pPr marL="758825" lvl="1" algn="just">
              <a:buFont typeface="Wingdings 3" panose="05040102010807070707" pitchFamily="18" charset="2"/>
              <a:buNone/>
            </a:pPr>
            <a:r>
              <a:rPr lang="de-DE" altLang="de-DE" dirty="0" err="1">
                <a:solidFill>
                  <a:srgbClr val="009999"/>
                </a:solidFill>
                <a:cs typeface="Times New Roman" panose="02020603050405020304" pitchFamily="18" charset="0"/>
              </a:rPr>
              <a:t>leaf</a:t>
            </a:r>
            <a:r>
              <a:rPr lang="de-DE" altLang="de-DE" dirty="0">
                <a:cs typeface="Times New Roman" panose="02020603050405020304" pitchFamily="18" charset="0"/>
              </a:rPr>
              <a:t>: 	</a:t>
            </a:r>
            <a:r>
              <a:rPr lang="de-DE" altLang="de-DE" dirty="0">
                <a:solidFill>
                  <a:srgbClr val="CC3300"/>
                </a:solidFill>
                <a:cs typeface="Times New Roman" panose="02020603050405020304" pitchFamily="18" charset="0"/>
              </a:rPr>
              <a:t>/</a:t>
            </a:r>
            <a:r>
              <a:rPr lang="de-DE" altLang="de-DE" dirty="0" err="1">
                <a:solidFill>
                  <a:srgbClr val="CC3300"/>
                </a:solidFill>
                <a:latin typeface="SILDoulos IPA93" pitchFamily="2" charset="2"/>
                <a:cs typeface="Times New Roman" panose="02020603050405020304" pitchFamily="18" charset="0"/>
              </a:rPr>
              <a:t>li:f</a:t>
            </a:r>
            <a:r>
              <a:rPr lang="de-DE" altLang="de-DE" dirty="0">
                <a:solidFill>
                  <a:srgbClr val="CC3300"/>
                </a:solidFill>
                <a:cs typeface="Times New Roman" panose="02020603050405020304" pitchFamily="18" charset="0"/>
              </a:rPr>
              <a:t>/</a:t>
            </a:r>
            <a:r>
              <a:rPr lang="de-DE" altLang="de-DE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Phonetische Transkription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28800"/>
            <a:ext cx="8421688" cy="41910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>
                <a:cs typeface="Times New Roman" panose="02020603050405020304" pitchFamily="18" charset="0"/>
              </a:rPr>
              <a:t>Eine phonetische Transkription enthält im Vergleich zu einer  phonemische Transkription je nach Zielsetzung mehr oder weniger detaillierte zusätzliche phonetische Informationen, auch solche, die aus Regeln ableitbar wären. 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>
                <a:cs typeface="Times New Roman" panose="02020603050405020304" pitchFamily="18" charset="0"/>
              </a:rPr>
              <a:t>In einer phonetischen Transkription würde man gege-benenfalls auch notieren, dass Plosive im Anlaut vor betontem Vokal aspiriert sind.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Phonetische Transkription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28800"/>
            <a:ext cx="8421688" cy="41910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cs typeface="Times New Roman" panose="02020603050405020304" pitchFamily="18" charset="0"/>
              </a:rPr>
              <a:t>Ausdrücke in phonetischer Transkription werden in eckige Klammern eingeschlossen: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 err="1">
                <a:solidFill>
                  <a:srgbClr val="009999"/>
                </a:solidFill>
                <a:cs typeface="Times New Roman" panose="02020603050405020304" pitchFamily="18" charset="0"/>
              </a:rPr>
              <a:t>pin</a:t>
            </a:r>
            <a:r>
              <a:rPr lang="de-DE" altLang="de-DE" dirty="0">
                <a:solidFill>
                  <a:srgbClr val="009999"/>
                </a:solidFill>
                <a:cs typeface="Times New Roman" panose="02020603050405020304" pitchFamily="18" charset="0"/>
              </a:rPr>
              <a:t>:</a:t>
            </a:r>
            <a:r>
              <a:rPr lang="de-DE" altLang="de-DE" dirty="0">
                <a:cs typeface="Times New Roman" panose="02020603050405020304" pitchFamily="18" charset="0"/>
              </a:rPr>
              <a:t>	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p</a:t>
            </a:r>
            <a:r>
              <a:rPr lang="de-DE" altLang="de-DE" baseline="25000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h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ɪn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]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 err="1">
                <a:solidFill>
                  <a:srgbClr val="009999"/>
                </a:solidFill>
                <a:cs typeface="Times New Roman" panose="02020603050405020304" pitchFamily="18" charset="0"/>
              </a:rPr>
              <a:t>spin</a:t>
            </a:r>
            <a:r>
              <a:rPr lang="de-DE" altLang="de-DE" dirty="0">
                <a:solidFill>
                  <a:srgbClr val="009999"/>
                </a:solidFill>
                <a:cs typeface="Times New Roman" panose="02020603050405020304" pitchFamily="18" charset="0"/>
              </a:rPr>
              <a:t>:</a:t>
            </a:r>
            <a:r>
              <a:rPr lang="de-DE" altLang="de-DE" dirty="0">
                <a:solidFill>
                  <a:srgbClr val="CC3300"/>
                </a:solidFill>
                <a:cs typeface="Times New Roman" panose="02020603050405020304" pitchFamily="18" charset="0"/>
              </a:rPr>
              <a:t>	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spɪn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]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 err="1">
                <a:solidFill>
                  <a:srgbClr val="009999"/>
                </a:solidFill>
                <a:cs typeface="Times New Roman" panose="02020603050405020304" pitchFamily="18" charset="0"/>
              </a:rPr>
              <a:t>feel</a:t>
            </a:r>
            <a:r>
              <a:rPr lang="de-DE" altLang="de-DE" dirty="0">
                <a:solidFill>
                  <a:srgbClr val="009999"/>
                </a:solidFill>
                <a:cs typeface="Times New Roman" panose="02020603050405020304" pitchFamily="18" charset="0"/>
              </a:rPr>
              <a:t>:</a:t>
            </a:r>
            <a:r>
              <a:rPr lang="de-DE" altLang="de-DE" dirty="0">
                <a:solidFill>
                  <a:srgbClr val="CC3300"/>
                </a:solidFill>
                <a:cs typeface="Times New Roman" panose="02020603050405020304" pitchFamily="18" charset="0"/>
              </a:rPr>
              <a:t>	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fi: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  <a:sym typeface="Ipa-samd Uclphon1 SILDoulosL" pitchFamily="2" charset="2"/>
              </a:rPr>
              <a:t>ɫ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]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 err="1">
                <a:solidFill>
                  <a:srgbClr val="009999"/>
                </a:solidFill>
                <a:cs typeface="Times New Roman" panose="02020603050405020304" pitchFamily="18" charset="0"/>
              </a:rPr>
              <a:t>leaf</a:t>
            </a:r>
            <a:r>
              <a:rPr lang="de-DE" altLang="de-DE" dirty="0">
                <a:solidFill>
                  <a:srgbClr val="009999"/>
                </a:solidFill>
                <a:cs typeface="Times New Roman" panose="02020603050405020304" pitchFamily="18" charset="0"/>
              </a:rPr>
              <a:t>:</a:t>
            </a:r>
            <a:r>
              <a:rPr lang="de-DE" altLang="de-DE" dirty="0">
                <a:solidFill>
                  <a:srgbClr val="CC3300"/>
                </a:solidFill>
                <a:cs typeface="Times New Roman" panose="02020603050405020304" pitchFamily="18" charset="0"/>
              </a:rPr>
              <a:t>	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li:f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phonetische Alphabet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28800"/>
            <a:ext cx="8583613" cy="41910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>
                <a:cs typeface="Times New Roman" panose="02020603050405020304" pitchFamily="18" charset="0"/>
              </a:rPr>
              <a:t>Die Grundlage des phonetischen Alphabets ist das lateinische Alphabet.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>
                <a:cs typeface="Times New Roman" panose="02020603050405020304" pitchFamily="18" charset="0"/>
              </a:rPr>
              <a:t>Der Zeichenvorrat des lateinischen Alphabets reicht jedoch nicht aus, um die verschiedenen Laute aller Sprachen der Welt darstellen zu können. 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>
                <a:cs typeface="Times New Roman" panose="02020603050405020304" pitchFamily="18" charset="0"/>
              </a:rPr>
              <a:t>Es mussten daher Konventionen zur Erweiterung des Alphabets gefunden werden.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phonetische Alphabet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28800"/>
            <a:ext cx="8583613" cy="4191000"/>
          </a:xfrm>
        </p:spPr>
        <p:txBody>
          <a:bodyPr/>
          <a:lstStyle/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cs typeface="Times New Roman" panose="02020603050405020304" pitchFamily="18" charset="0"/>
              </a:rPr>
              <a:t>Zunächst kann man feststellen, dass der Unter-schied zwischen Groß- und Kleinschreibung wie im dt. </a:t>
            </a:r>
            <a:r>
              <a:rPr lang="de-DE" altLang="de-DE" dirty="0">
                <a:solidFill>
                  <a:srgbClr val="009999"/>
                </a:solidFill>
                <a:cs typeface="Times New Roman" panose="02020603050405020304" pitchFamily="18" charset="0"/>
              </a:rPr>
              <a:t>laufen</a:t>
            </a:r>
            <a:r>
              <a:rPr lang="de-DE" altLang="de-DE" dirty="0">
                <a:cs typeface="Times New Roman" panose="02020603050405020304" pitchFamily="18" charset="0"/>
              </a:rPr>
              <a:t> vs. </a:t>
            </a:r>
            <a:r>
              <a:rPr lang="de-DE" altLang="de-DE" dirty="0">
                <a:solidFill>
                  <a:srgbClr val="009999"/>
                </a:solidFill>
                <a:cs typeface="Times New Roman" panose="02020603050405020304" pitchFamily="18" charset="0"/>
              </a:rPr>
              <a:t>Laufen</a:t>
            </a:r>
            <a:r>
              <a:rPr lang="de-DE" altLang="de-DE" dirty="0">
                <a:cs typeface="Times New Roman" panose="02020603050405020304" pitchFamily="18" charset="0"/>
              </a:rPr>
              <a:t> phonetisch ohne Bedeutung ist. Man kann daher die Großbuchstaben für andere Zwecke einsetzen. Sie haben dann allerdings die gleiche Höhe wie Kleinbuch-staben: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pɪn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, 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pʊt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]</a:t>
            </a:r>
            <a:r>
              <a:rPr lang="de-DE" altLang="de-DE" dirty="0">
                <a:cs typeface="Times New Roman" panose="02020603050405020304" pitchFamily="18" charset="0"/>
              </a:rPr>
              <a:t>; 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  <a:sym typeface="Ipa-sams Uclphon1 SILSophiaL" pitchFamily="2" charset="2"/>
              </a:rPr>
              <a:t>ʙ</a:t>
            </a:r>
            <a:r>
              <a:rPr lang="de-DE" altLang="de-DE" dirty="0" err="1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m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:]</a:t>
            </a:r>
            <a:r>
              <a:rPr lang="de-DE" altLang="de-DE" dirty="0">
                <a:cs typeface="Times New Roman" panose="02020603050405020304" pitchFamily="18" charset="0"/>
              </a:rPr>
              <a:t> (mit bilabialem Vibranten 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  <a:sym typeface="Ipa-sams Uclphon1 SILSophiaL" pitchFamily="2" charset="2"/>
              </a:rPr>
              <a:t>ʙ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]</a:t>
            </a:r>
            <a:r>
              <a:rPr lang="de-DE" altLang="de-DE" dirty="0">
                <a:cs typeface="Times New Roman" panose="02020603050405020304" pitchFamily="18" charset="0"/>
              </a:rPr>
              <a:t>);</a:t>
            </a:r>
            <a:r>
              <a:rPr lang="de-DE" altLang="de-DE" dirty="0">
                <a:solidFill>
                  <a:srgbClr val="CC3300"/>
                </a:solidFill>
                <a:cs typeface="Times New Roman" panose="02020603050405020304" pitchFamily="18" charset="0"/>
              </a:rPr>
              <a:t> 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[ʀ]</a:t>
            </a:r>
            <a:r>
              <a:rPr lang="de-DE" altLang="de-DE" dirty="0">
                <a:latin typeface="Ipa-sams Uclphon1 SILSophiaL" pitchFamily="2" charset="2"/>
                <a:cs typeface="Times New Roman" panose="02020603050405020304" pitchFamily="18" charset="0"/>
              </a:rPr>
              <a:t> </a:t>
            </a:r>
            <a:r>
              <a:rPr lang="de-DE" altLang="de-DE" dirty="0">
                <a:cs typeface="Times New Roman" panose="02020603050405020304" pitchFamily="18" charset="0"/>
              </a:rPr>
              <a:t>als eine Variante des dt. &lt;r&gt;, </a:t>
            </a:r>
            <a:r>
              <a:rPr lang="de-DE" altLang="de-DE" dirty="0">
                <a:solidFill>
                  <a:srgbClr val="CC3300"/>
                </a:solidFill>
                <a:latin typeface="SILSophia IPA93" pitchFamily="2" charset="2"/>
                <a:cs typeface="Times New Roman" panose="02020603050405020304" pitchFamily="18" charset="0"/>
              </a:rPr>
              <a:t>[ɴ]</a:t>
            </a:r>
            <a:r>
              <a:rPr lang="de-DE" altLang="de-DE" dirty="0">
                <a:latin typeface="Ipa-sams Uclphon1 SILSophiaL" pitchFamily="2" charset="2"/>
                <a:cs typeface="Times New Roman" panose="02020603050405020304" pitchFamily="18" charset="0"/>
              </a:rPr>
              <a:t> ein </a:t>
            </a:r>
            <a:r>
              <a:rPr lang="de-DE" altLang="de-DE" dirty="0" err="1">
                <a:latin typeface="Ipa-sams Uclphon1 SILSophiaL" pitchFamily="2" charset="2"/>
                <a:cs typeface="Times New Roman" panose="02020603050405020304" pitchFamily="18" charset="0"/>
              </a:rPr>
              <a:t>uvularer</a:t>
            </a:r>
            <a:r>
              <a:rPr lang="de-DE" altLang="de-DE" dirty="0">
                <a:latin typeface="Ipa-sams Uclphon1 SILSophiaL" pitchFamily="2" charset="2"/>
                <a:cs typeface="Times New Roman" panose="02020603050405020304" pitchFamily="18" charset="0"/>
              </a:rPr>
              <a:t> </a:t>
            </a:r>
            <a:r>
              <a:rPr lang="de-DE" altLang="de-DE" dirty="0">
                <a:cs typeface="Times New Roman" panose="02020603050405020304" pitchFamily="18" charset="0"/>
              </a:rPr>
              <a:t>Nasal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build="p" bldLvl="2" autoUpdateAnimBg="0"/>
    </p:bldLst>
  </p:timing>
</p:sld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660033"/>
      </a:dk2>
      <a:lt2>
        <a:srgbClr val="969696"/>
      </a:lt2>
      <a:accent1>
        <a:srgbClr val="FFFFFF"/>
      </a:accent1>
      <a:accent2>
        <a:srgbClr val="CC33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92D00"/>
      </a:accent6>
      <a:hlink>
        <a:srgbClr val="FF3300"/>
      </a:hlink>
      <a:folHlink>
        <a:srgbClr val="FF7C80"/>
      </a:folHlink>
    </a:clrScheme>
    <a:fontScheme name="Standard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574</Words>
  <Application>Microsoft Office PowerPoint</Application>
  <PresentationFormat>Bildschirmpräsentation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5" baseType="lpstr">
      <vt:lpstr>Times New Roman</vt:lpstr>
      <vt:lpstr>Tahoma</vt:lpstr>
      <vt:lpstr>Wingdings 2</vt:lpstr>
      <vt:lpstr>Wingdings 3</vt:lpstr>
      <vt:lpstr>Wingdings</vt:lpstr>
      <vt:lpstr>SILSophia IPA93</vt:lpstr>
      <vt:lpstr>Ipa-samd Uclphon1 SILDoulosL</vt:lpstr>
      <vt:lpstr>Arial</vt:lpstr>
      <vt:lpstr>SILDoulos IPA93</vt:lpstr>
      <vt:lpstr>Ipa-sams Uclphon1 SILSophiaL</vt:lpstr>
      <vt:lpstr>Standarddesign</vt:lpstr>
      <vt:lpstr>Einführung in die  Phonetik und Phonologie</vt:lpstr>
      <vt:lpstr>Phonemische vs. Phonetische Transkription</vt:lpstr>
      <vt:lpstr>Phonemische Transkription</vt:lpstr>
      <vt:lpstr>Phonemische Transkription</vt:lpstr>
      <vt:lpstr>Phonemische Transkription</vt:lpstr>
      <vt:lpstr>Phonetische Transkription</vt:lpstr>
      <vt:lpstr>Phonetische Transkription</vt:lpstr>
      <vt:lpstr>Das phonetische Alphabet</vt:lpstr>
      <vt:lpstr>Das phonetische Alphabet</vt:lpstr>
      <vt:lpstr>Das phonetische Alphabet</vt:lpstr>
      <vt:lpstr>Das phonetische Alphabet</vt:lpstr>
      <vt:lpstr>Das phonetische Alphabet</vt:lpstr>
      <vt:lpstr>Das phonetische Alphabet</vt:lpstr>
      <vt:lpstr>Schritte zur richtigen Transkription</vt:lpstr>
    </vt:vector>
  </TitlesOfParts>
  <Company>Universität Bremen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Phonetik und Phonologie</dc:title>
  <dc:subject>Der Artikulationsprozess: Teil 2</dc:subject>
  <dc:creator>Karl Heinz Wagner</dc:creator>
  <cp:lastModifiedBy>Karl Heinz Wagner</cp:lastModifiedBy>
  <cp:revision>76</cp:revision>
  <dcterms:created xsi:type="dcterms:W3CDTF">1999-04-14T06:21:57Z</dcterms:created>
  <dcterms:modified xsi:type="dcterms:W3CDTF">2017-03-06T12:16:02Z</dcterms:modified>
</cp:coreProperties>
</file>