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handoutMasterIdLst>
    <p:handoutMasterId r:id="rId43"/>
  </p:handoutMasterIdLst>
  <p:sldIdLst>
    <p:sldId id="256" r:id="rId2"/>
    <p:sldId id="347" r:id="rId3"/>
    <p:sldId id="348" r:id="rId4"/>
    <p:sldId id="349" r:id="rId5"/>
    <p:sldId id="369" r:id="rId6"/>
    <p:sldId id="350" r:id="rId7"/>
    <p:sldId id="368" r:id="rId8"/>
    <p:sldId id="351" r:id="rId9"/>
    <p:sldId id="353" r:id="rId10"/>
    <p:sldId id="370" r:id="rId11"/>
    <p:sldId id="354" r:id="rId12"/>
    <p:sldId id="355" r:id="rId13"/>
    <p:sldId id="356" r:id="rId14"/>
    <p:sldId id="357" r:id="rId15"/>
    <p:sldId id="358" r:id="rId16"/>
    <p:sldId id="371" r:id="rId17"/>
    <p:sldId id="359" r:id="rId18"/>
    <p:sldId id="372" r:id="rId19"/>
    <p:sldId id="360" r:id="rId20"/>
    <p:sldId id="374" r:id="rId21"/>
    <p:sldId id="375" r:id="rId22"/>
    <p:sldId id="373" r:id="rId23"/>
    <p:sldId id="361" r:id="rId24"/>
    <p:sldId id="376" r:id="rId25"/>
    <p:sldId id="388" r:id="rId26"/>
    <p:sldId id="378" r:id="rId27"/>
    <p:sldId id="389" r:id="rId28"/>
    <p:sldId id="362" r:id="rId29"/>
    <p:sldId id="379" r:id="rId30"/>
    <p:sldId id="363" r:id="rId31"/>
    <p:sldId id="364" r:id="rId32"/>
    <p:sldId id="380" r:id="rId33"/>
    <p:sldId id="365" r:id="rId34"/>
    <p:sldId id="383" r:id="rId35"/>
    <p:sldId id="366" r:id="rId36"/>
    <p:sldId id="384" r:id="rId37"/>
    <p:sldId id="367" r:id="rId38"/>
    <p:sldId id="382" r:id="rId39"/>
    <p:sldId id="385" r:id="rId40"/>
    <p:sldId id="386" r:id="rId41"/>
    <p:sldId id="387" r:id="rId42"/>
  </p:sldIdLst>
  <p:sldSz cx="9144000" cy="6858000" type="screen4x3"/>
  <p:notesSz cx="6743700" cy="9893300"/>
  <p:custDataLst>
    <p:tags r:id="rId44"/>
  </p:custDataLst>
  <p:defaultTextStyle>
    <a:defPPr>
      <a:defRPr lang="en-US"/>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FFFEA8"/>
    <a:srgbClr val="FFFFCC"/>
    <a:srgbClr val="CC3300"/>
    <a:srgbClr val="FFCC99"/>
    <a:srgbClr val="0066FF"/>
    <a:srgbClr val="008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3" autoAdjust="0"/>
  </p:normalViewPr>
  <p:slideViewPr>
    <p:cSldViewPr>
      <p:cViewPr>
        <p:scale>
          <a:sx n="110" d="100"/>
          <a:sy n="110" d="100"/>
        </p:scale>
        <p:origin x="-2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18"/>
    </p:cViewPr>
  </p:sorterViewPr>
  <p:notesViewPr>
    <p:cSldViewPr>
      <p:cViewPr varScale="1">
        <p:scale>
          <a:sx n="48" d="100"/>
          <a:sy n="48" d="100"/>
        </p:scale>
        <p:origin x="-2112" y="-108"/>
      </p:cViewPr>
      <p:guideLst>
        <p:guide orient="horz" pos="3115"/>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smtClean="0">
                <a:effectLst/>
              </a:defRPr>
            </a:lvl1pPr>
          </a:lstStyle>
          <a:p>
            <a:pPr>
              <a:defRPr/>
            </a:pPr>
            <a:r>
              <a:rPr lang="de-DE" altLang="de-DE"/>
              <a:t>Karl Heinz Wagner</a:t>
            </a:r>
          </a:p>
        </p:txBody>
      </p:sp>
      <p:sp>
        <p:nvSpPr>
          <p:cNvPr id="17411" name="Rectangle 3"/>
          <p:cNvSpPr>
            <a:spLocks noGrp="1" noChangeArrowheads="1"/>
          </p:cNvSpPr>
          <p:nvPr>
            <p:ph type="dt" sz="quarter" idx="1"/>
          </p:nvPr>
        </p:nvSpPr>
        <p:spPr bwMode="auto">
          <a:xfrm>
            <a:off x="3821113" y="0"/>
            <a:ext cx="29225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effectLst/>
              </a:defRPr>
            </a:lvl1pPr>
          </a:lstStyle>
          <a:p>
            <a:pPr>
              <a:defRPr/>
            </a:pPr>
            <a:fld id="{0525A486-26BC-49E6-B5C3-BD57D7B46F0F}" type="datetime4">
              <a:rPr lang="de-DE" altLang="de-DE"/>
              <a:pPr>
                <a:defRPr/>
              </a:pPr>
              <a:t>18. Januar 2016</a:t>
            </a:fld>
            <a:endParaRPr lang="de-DE" altLang="de-DE"/>
          </a:p>
        </p:txBody>
      </p:sp>
      <p:sp>
        <p:nvSpPr>
          <p:cNvPr id="17412" name="Rectangle 4"/>
          <p:cNvSpPr>
            <a:spLocks noGrp="1" noChangeArrowheads="1"/>
          </p:cNvSpPr>
          <p:nvPr>
            <p:ph type="ftr" sz="quarter" idx="2"/>
          </p:nvPr>
        </p:nvSpPr>
        <p:spPr bwMode="auto">
          <a:xfrm>
            <a:off x="0" y="9399588"/>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smtClean="0">
                <a:effectLst/>
              </a:defRPr>
            </a:lvl1pPr>
          </a:lstStyle>
          <a:p>
            <a:pPr>
              <a:defRPr/>
            </a:pPr>
            <a:r>
              <a:rPr lang="de-DE" altLang="de-DE"/>
              <a:t>Vokale</a:t>
            </a:r>
          </a:p>
        </p:txBody>
      </p:sp>
      <p:sp>
        <p:nvSpPr>
          <p:cNvPr id="17413" name="Rectangle 5"/>
          <p:cNvSpPr>
            <a:spLocks noGrp="1" noChangeArrowheads="1"/>
          </p:cNvSpPr>
          <p:nvPr>
            <p:ph type="sldNum" sz="quarter" idx="3"/>
          </p:nvPr>
        </p:nvSpPr>
        <p:spPr bwMode="auto">
          <a:xfrm>
            <a:off x="3821113" y="9399588"/>
            <a:ext cx="29225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effectLst/>
              </a:defRPr>
            </a:lvl1pPr>
          </a:lstStyle>
          <a:p>
            <a:pPr>
              <a:defRPr/>
            </a:pPr>
            <a:fld id="{F3F641CB-7B6F-4243-A956-793D9D041C4A}" type="slidenum">
              <a:rPr lang="de-DE" altLang="de-DE"/>
              <a:pPr>
                <a:defRPr/>
              </a:pPr>
              <a:t>‹Nr.›</a:t>
            </a:fld>
            <a:endParaRPr lang="de-DE" altLang="de-DE"/>
          </a:p>
        </p:txBody>
      </p:sp>
    </p:spTree>
    <p:extLst>
      <p:ext uri="{BB962C8B-B14F-4D97-AF65-F5344CB8AC3E}">
        <p14:creationId xmlns:p14="http://schemas.microsoft.com/office/powerpoint/2010/main" val="2331793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245762"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smtClean="0"/>
              <a:t>Hier klicken, um Master-Titelformat zu bearbeiten.</a:t>
            </a:r>
          </a:p>
        </p:txBody>
      </p:sp>
      <p:sp>
        <p:nvSpPr>
          <p:cNvPr id="245763"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smtClean="0"/>
              <a:t>Hier klicken, um Master-Untertitelformat zu bearbeiten.</a:t>
            </a:r>
          </a:p>
        </p:txBody>
      </p:sp>
      <p:sp>
        <p:nvSpPr>
          <p:cNvPr id="4" name="Rectangle 4"/>
          <p:cNvSpPr>
            <a:spLocks noGrp="1" noChangeArrowheads="1"/>
          </p:cNvSpPr>
          <p:nvPr>
            <p:ph type="dt" sz="quarter" idx="10"/>
          </p:nvPr>
        </p:nvSpPr>
        <p:spPr/>
        <p:txBody>
          <a:bodyPr/>
          <a:lstStyle>
            <a:lvl1pPr>
              <a:defRPr smtClean="0"/>
            </a:lvl1pPr>
          </a:lstStyle>
          <a:p>
            <a:pPr>
              <a:defRPr/>
            </a:pPr>
            <a:endParaRPr lang="de-DE" altLang="de-DE"/>
          </a:p>
        </p:txBody>
      </p:sp>
      <p:sp>
        <p:nvSpPr>
          <p:cNvPr id="5" name="Rectangle 5"/>
          <p:cNvSpPr>
            <a:spLocks noGrp="1" noChangeArrowheads="1"/>
          </p:cNvSpPr>
          <p:nvPr>
            <p:ph type="ftr" sz="quarter" idx="11"/>
          </p:nvPr>
        </p:nvSpPr>
        <p:spPr bwMode="auto">
          <a:xfrm>
            <a:off x="3124200" y="61722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smtClean="0">
                <a:effectLst/>
              </a:defRPr>
            </a:lvl1pPr>
          </a:lstStyle>
          <a:p>
            <a:pPr>
              <a:defRPr/>
            </a:pPr>
            <a:endParaRPr lang="de-DE" altLang="de-DE"/>
          </a:p>
        </p:txBody>
      </p:sp>
      <p:sp>
        <p:nvSpPr>
          <p:cNvPr id="6" name="Rectangle 6"/>
          <p:cNvSpPr>
            <a:spLocks noGrp="1" noChangeArrowheads="1"/>
          </p:cNvSpPr>
          <p:nvPr>
            <p:ph type="sldNum" sz="quarter" idx="12"/>
          </p:nvPr>
        </p:nvSpPr>
        <p:spPr/>
        <p:txBody>
          <a:bodyPr/>
          <a:lstStyle>
            <a:lvl1pPr>
              <a:defRPr smtClean="0"/>
            </a:lvl1pPr>
          </a:lstStyle>
          <a:p>
            <a:pPr>
              <a:defRPr/>
            </a:pPr>
            <a:endParaRPr lang="de-DE" altLang="de-DE"/>
          </a:p>
        </p:txBody>
      </p:sp>
    </p:spTree>
    <p:extLst>
      <p:ext uri="{BB962C8B-B14F-4D97-AF65-F5344CB8AC3E}">
        <p14:creationId xmlns:p14="http://schemas.microsoft.com/office/powerpoint/2010/main" val="430667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4148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7402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0825" y="765175"/>
            <a:ext cx="8642350" cy="9874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0825" y="1752600"/>
            <a:ext cx="8664575" cy="43434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87086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8161391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7237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42573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9808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760263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1528978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31607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62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Hier klicken, um Master-Titelformat zu bearbeiten.</a:t>
            </a:r>
          </a:p>
        </p:txBody>
      </p:sp>
      <p:sp>
        <p:nvSpPr>
          <p:cNvPr id="244739"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Hier klicken, um Master-Textformat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244740"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smtClean="0">
                <a:effectLst/>
              </a:defRPr>
            </a:lvl1pPr>
          </a:lstStyle>
          <a:p>
            <a:pPr>
              <a:defRPr/>
            </a:pPr>
            <a:endParaRPr lang="de-DE" altLang="de-DE"/>
          </a:p>
        </p:txBody>
      </p:sp>
      <p:sp>
        <p:nvSpPr>
          <p:cNvPr id="244741"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smtClean="0">
                <a:effectLst/>
              </a:defRPr>
            </a:lvl1pPr>
          </a:lstStyle>
          <a:p>
            <a:pPr>
              <a:defRPr/>
            </a:pPr>
            <a:endParaRPr lang="de-DE" altLang="de-DE"/>
          </a:p>
        </p:txBody>
      </p:sp>
      <p:pic>
        <p:nvPicPr>
          <p:cNvPr id="1030" name="Picture 6" descr="phonologi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kh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763" y="-11113"/>
            <a:ext cx="85725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4" name="Line 8"/>
          <p:cNvSpPr>
            <a:spLocks noChangeShapeType="1"/>
          </p:cNvSpPr>
          <p:nvPr/>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wipe(left)">
                                      <p:cBhvr>
                                        <p:cTn id="7" dur="500"/>
                                        <p:tgtEl>
                                          <p:spTgt spid="244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wipe(left)">
                                      <p:cBhvr>
                                        <p:cTn id="12" dur="500"/>
                                        <p:tgtEl>
                                          <p:spTgt spid="244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wipe(left)">
                                      <p:cBhvr>
                                        <p:cTn id="17" dur="500"/>
                                        <p:tgtEl>
                                          <p:spTgt spid="244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wipe(left)">
                                      <p:cBhvr>
                                        <p:cTn id="22" dur="500"/>
                                        <p:tgtEl>
                                          <p:spTgt spid="24473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animEffect transition="in" filter="wipe(left)">
                                      <p:cBhvr>
                                        <p:cTn id="25" dur="5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244739"/>
                        </p:tgtEl>
                        <p:attrNameLst>
                          <p:attrName>style.visibility</p:attrName>
                        </p:attrNameLst>
                      </p:cBhvr>
                      <p:to>
                        <p:strVal val="visible"/>
                      </p:to>
                    </p:set>
                    <p:animEffect transition="in" filter="wipe(left)">
                      <p:cBhvr>
                        <p:cTn dur="500"/>
                        <p:tgtEl>
                          <p:spTgt spid="24473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44739"/>
                        </p:tgtEl>
                        <p:attrNameLst>
                          <p:attrName>style.visibility</p:attrName>
                        </p:attrNameLst>
                      </p:cBhvr>
                      <p:to>
                        <p:strVal val="visible"/>
                      </p:to>
                    </p:set>
                    <p:animEffect transition="in" filter="wipe(left)">
                      <p:cBhvr>
                        <p:cTn dur="500"/>
                        <p:tgtEl>
                          <p:spTgt spid="24473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44739"/>
                        </p:tgtEl>
                        <p:attrNameLst>
                          <p:attrName>style.visibility</p:attrName>
                        </p:attrNameLst>
                      </p:cBhvr>
                      <p:to>
                        <p:strVal val="visible"/>
                      </p:to>
                    </p:set>
                    <p:animEffect transition="in" filter="wipe(left)">
                      <p:cBhvr>
                        <p:cTn dur="500"/>
                        <p:tgtEl>
                          <p:spTgt spid="24473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44739"/>
                        </p:tgtEl>
                        <p:attrNameLst>
                          <p:attrName>style.visibility</p:attrName>
                        </p:attrNameLst>
                      </p:cBhvr>
                      <p:to>
                        <p:strVal val="visible"/>
                      </p:to>
                    </p:set>
                    <p:animEffect transition="in" filter="wipe(left)">
                      <p:cBhvr>
                        <p:cTn dur="500"/>
                        <p:tgtEl>
                          <p:spTgt spid="24473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44739"/>
                        </p:tgtEl>
                        <p:attrNameLst>
                          <p:attrName>style.visibility</p:attrName>
                        </p:attrNameLst>
                      </p:cBhvr>
                      <p:to>
                        <p:strVal val="visible"/>
                      </p:to>
                    </p:set>
                    <p:animEffect transition="in" filter="wipe(left)">
                      <p:cBhvr>
                        <p:cTn dur="500"/>
                        <p:tgtEl>
                          <p:spTgt spid="244739"/>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audio" Target="../media/audio1.wav"/><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4.png"/><Relationship Id="rId5" Type="http://schemas.openxmlformats.org/officeDocument/2006/relationships/audio" Target="../media/audio4.wav"/><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audio" Target="../media/audio5.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audio" Target="../media/audio8.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1.wav"/><Relationship Id="rId7" Type="http://schemas.openxmlformats.org/officeDocument/2006/relationships/audio" Target="../media/audio15.wav"/><Relationship Id="rId2"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 Id="rId9" Type="http://schemas.openxmlformats.org/officeDocument/2006/relationships/audio" Target="../media/audio17.wav"/></Relationships>
</file>

<file path=ppt/slides/_rels/slide26.xml.rels><?xml version="1.0" encoding="UTF-8" standalone="yes"?>
<Relationships xmlns="http://schemas.openxmlformats.org/package/2006/relationships"><Relationship Id="rId8" Type="http://schemas.openxmlformats.org/officeDocument/2006/relationships/audio" Target="../media/audio24.wav"/><Relationship Id="rId3" Type="http://schemas.openxmlformats.org/officeDocument/2006/relationships/audio" Target="../media/audio19.wav"/><Relationship Id="rId7" Type="http://schemas.openxmlformats.org/officeDocument/2006/relationships/audio" Target="../media/audio23.wav"/><Relationship Id="rId2" Type="http://schemas.openxmlformats.org/officeDocument/2006/relationships/audio" Target="../media/audio18.wav"/><Relationship Id="rId1" Type="http://schemas.openxmlformats.org/officeDocument/2006/relationships/slideLayout" Target="../slideLayouts/slideLayout6.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audio" Target="../media/audio20.wav"/><Relationship Id="rId9" Type="http://schemas.openxmlformats.org/officeDocument/2006/relationships/audio" Target="../media/audio25.wav"/></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audio" Target="../media/audio32.wav"/><Relationship Id="rId3" Type="http://schemas.openxmlformats.org/officeDocument/2006/relationships/audio" Target="../media/audio27.wav"/><Relationship Id="rId7" Type="http://schemas.openxmlformats.org/officeDocument/2006/relationships/audio" Target="../media/audio31.wav"/><Relationship Id="rId2" Type="http://schemas.openxmlformats.org/officeDocument/2006/relationships/audio" Target="../media/audio26.wav"/><Relationship Id="rId1" Type="http://schemas.openxmlformats.org/officeDocument/2006/relationships/slideLayout" Target="../slideLayouts/slideLayout6.xml"/><Relationship Id="rId6" Type="http://schemas.openxmlformats.org/officeDocument/2006/relationships/audio" Target="../media/audio30.wav"/><Relationship Id="rId11" Type="http://schemas.openxmlformats.org/officeDocument/2006/relationships/audio" Target="../media/audio34.wav"/><Relationship Id="rId5" Type="http://schemas.openxmlformats.org/officeDocument/2006/relationships/audio" Target="../media/audio29.wav"/><Relationship Id="rId10" Type="http://schemas.openxmlformats.org/officeDocument/2006/relationships/audio" Target="../media/audio33.wav"/><Relationship Id="rId4" Type="http://schemas.openxmlformats.org/officeDocument/2006/relationships/audio" Target="../media/audio28.wav"/><Relationship Id="rId9" Type="http://schemas.openxmlformats.org/officeDocument/2006/relationships/audio" Target="../media/audio9.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5.wav"/><Relationship Id="rId1" Type="http://schemas.openxmlformats.org/officeDocument/2006/relationships/slideLayout" Target="../slideLayouts/slideLayout6.xml"/><Relationship Id="rId6" Type="http://schemas.openxmlformats.org/officeDocument/2006/relationships/audio" Target="../media/audio39.wav"/><Relationship Id="rId5" Type="http://schemas.openxmlformats.org/officeDocument/2006/relationships/audio" Target="../media/audio38.wav"/><Relationship Id="rId4" Type="http://schemas.openxmlformats.org/officeDocument/2006/relationships/audio" Target="../media/audio37.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41.wav"/><Relationship Id="rId2" Type="http://schemas.openxmlformats.org/officeDocument/2006/relationships/audio" Target="../media/audio40.wav"/><Relationship Id="rId1" Type="http://schemas.openxmlformats.org/officeDocument/2006/relationships/slideLayout" Target="../slideLayouts/slideLayout6.xml"/><Relationship Id="rId6" Type="http://schemas.openxmlformats.org/officeDocument/2006/relationships/audio" Target="../media/audio44.wav"/><Relationship Id="rId5" Type="http://schemas.openxmlformats.org/officeDocument/2006/relationships/audio" Target="../media/audio43.wav"/><Relationship Id="rId4" Type="http://schemas.openxmlformats.org/officeDocument/2006/relationships/audio" Target="../media/audio42.wav"/></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45.wav"/><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47.wav"/><Relationship Id="rId2" Type="http://schemas.openxmlformats.org/officeDocument/2006/relationships/audio" Target="../media/audio46.wav"/><Relationship Id="rId1" Type="http://schemas.openxmlformats.org/officeDocument/2006/relationships/slideLayout" Target="../slideLayouts/slideLayout6.xml"/><Relationship Id="rId6" Type="http://schemas.openxmlformats.org/officeDocument/2006/relationships/audio" Target="../media/audio50.wav"/><Relationship Id="rId5" Type="http://schemas.openxmlformats.org/officeDocument/2006/relationships/audio" Target="../media/audio49.wav"/><Relationship Id="rId4" Type="http://schemas.openxmlformats.org/officeDocument/2006/relationships/audio" Target="../media/audio48.wav"/></Relationships>
</file>

<file path=ppt/slides/_rels/slide39.xml.rels><?xml version="1.0" encoding="UTF-8" standalone="yes"?>
<Relationships xmlns="http://schemas.openxmlformats.org/package/2006/relationships"><Relationship Id="rId3" Type="http://schemas.openxmlformats.org/officeDocument/2006/relationships/audio" Target="../media/audio52.wav"/><Relationship Id="rId2" Type="http://schemas.openxmlformats.org/officeDocument/2006/relationships/audio" Target="../media/audio51.wav"/><Relationship Id="rId1" Type="http://schemas.openxmlformats.org/officeDocument/2006/relationships/slideLayout" Target="../slideLayouts/slideLayout6.xml"/><Relationship Id="rId4" Type="http://schemas.openxmlformats.org/officeDocument/2006/relationships/audio" Target="../media/audio5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audio" Target="../media/audio60.wav"/><Relationship Id="rId13" Type="http://schemas.openxmlformats.org/officeDocument/2006/relationships/audio" Target="../media/audio65.wav"/><Relationship Id="rId3" Type="http://schemas.openxmlformats.org/officeDocument/2006/relationships/audio" Target="../media/audio55.wav"/><Relationship Id="rId7" Type="http://schemas.openxmlformats.org/officeDocument/2006/relationships/audio" Target="../media/audio59.wav"/><Relationship Id="rId12" Type="http://schemas.openxmlformats.org/officeDocument/2006/relationships/audio" Target="../media/audio64.wav"/><Relationship Id="rId2" Type="http://schemas.openxmlformats.org/officeDocument/2006/relationships/audio" Target="../media/audio54.wav"/><Relationship Id="rId16" Type="http://schemas.openxmlformats.org/officeDocument/2006/relationships/audio" Target="../media/audio68.wav"/><Relationship Id="rId1" Type="http://schemas.openxmlformats.org/officeDocument/2006/relationships/slideLayout" Target="../slideLayouts/slideLayout6.xml"/><Relationship Id="rId6" Type="http://schemas.openxmlformats.org/officeDocument/2006/relationships/audio" Target="../media/audio58.wav"/><Relationship Id="rId11" Type="http://schemas.openxmlformats.org/officeDocument/2006/relationships/audio" Target="../media/audio63.wav"/><Relationship Id="rId5" Type="http://schemas.openxmlformats.org/officeDocument/2006/relationships/audio" Target="../media/audio57.wav"/><Relationship Id="rId15" Type="http://schemas.openxmlformats.org/officeDocument/2006/relationships/audio" Target="../media/audio67.wav"/><Relationship Id="rId10" Type="http://schemas.openxmlformats.org/officeDocument/2006/relationships/audio" Target="../media/audio62.wav"/><Relationship Id="rId4" Type="http://schemas.openxmlformats.org/officeDocument/2006/relationships/audio" Target="../media/audio56.wav"/><Relationship Id="rId9" Type="http://schemas.openxmlformats.org/officeDocument/2006/relationships/audio" Target="../media/audio61.wav"/><Relationship Id="rId14" Type="http://schemas.openxmlformats.org/officeDocument/2006/relationships/audio" Target="../media/audio66.wav"/></Relationships>
</file>

<file path=ppt/slides/_rels/slide41.xml.rels><?xml version="1.0" encoding="UTF-8" standalone="yes"?>
<Relationships xmlns="http://schemas.openxmlformats.org/package/2006/relationships"><Relationship Id="rId3" Type="http://schemas.openxmlformats.org/officeDocument/2006/relationships/audio" Target="../media/audio70.wav"/><Relationship Id="rId2" Type="http://schemas.openxmlformats.org/officeDocument/2006/relationships/audio" Target="../media/audio69.wav"/><Relationship Id="rId1" Type="http://schemas.openxmlformats.org/officeDocument/2006/relationships/slideLayout" Target="../slideLayouts/slideLayout6.xml"/><Relationship Id="rId4" Type="http://schemas.openxmlformats.org/officeDocument/2006/relationships/audio" Target="../media/audio7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defRPr/>
            </a:pPr>
            <a:r>
              <a:rPr lang="de-DE" altLang="de-DE" smtClean="0"/>
              <a:t>Einführung in die </a:t>
            </a:r>
            <a:br>
              <a:rPr lang="de-DE" altLang="de-DE" smtClean="0"/>
            </a:br>
            <a:r>
              <a:rPr lang="de-DE" altLang="de-DE" smtClean="0"/>
              <a:t>Phonetik und Phonologie</a:t>
            </a:r>
          </a:p>
        </p:txBody>
      </p:sp>
      <p:sp>
        <p:nvSpPr>
          <p:cNvPr id="3075" name="Rectangle 3"/>
          <p:cNvSpPr>
            <a:spLocks noChangeArrowheads="1"/>
          </p:cNvSpPr>
          <p:nvPr>
            <p:ph type="subTitle" idx="1"/>
          </p:nvPr>
        </p:nvSpPr>
        <p:spPr>
          <a:noFill/>
        </p:spPr>
        <p:txBody>
          <a:bodyPr/>
          <a:lstStyle/>
          <a:p>
            <a:r>
              <a:rPr lang="de-DE" altLang="de-DE" smtClean="0"/>
              <a:t>Vokale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defRPr/>
            </a:pPr>
            <a:r>
              <a:rPr lang="de-DE" altLang="de-DE" smtClean="0"/>
              <a:t>Vokale - Lippenstellung</a:t>
            </a:r>
          </a:p>
        </p:txBody>
      </p:sp>
      <p:pic>
        <p:nvPicPr>
          <p:cNvPr id="219141" name="Picture 5" descr="lips-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008188"/>
            <a:ext cx="236061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2" name="Picture 6" descr="lips-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2971800"/>
            <a:ext cx="23145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3" name="Picture 7" descr="lips-"/>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038600"/>
            <a:ext cx="23145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4" name="Picture 8" descr="lips-a"/>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5106988"/>
            <a:ext cx="2286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5" name="Picture 9" descr="lips-aa"/>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4827588"/>
            <a:ext cx="14478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6" name="Picture 10" descr="lips-o"/>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5338" y="3775075"/>
            <a:ext cx="13287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7" name="Picture 11" descr="lips-oo"/>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5338" y="2871788"/>
            <a:ext cx="13271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8" name="Picture 12" descr="lips-u"/>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075" y="2008188"/>
            <a:ext cx="12430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wipe(up)">
                                      <p:cBhvr>
                                        <p:cTn id="7" dur="500"/>
                                        <p:tgtEl>
                                          <p:spTgt spid="219141"/>
                                        </p:tgtEl>
                                      </p:cBhvr>
                                    </p:animEffect>
                                  </p:childTnLst>
                                  <p:subTnLst>
                                    <p:audio>
                                      <p:cMediaNode>
                                        <p:cTn display="0" masterRel="sameClick">
                                          <p:stCondLst>
                                            <p:cond evt="begin" delay="0">
                                              <p:tn val="5"/>
                                            </p:cond>
                                          </p:stCondLst>
                                          <p:endCondLst>
                                            <p:cond evt="onStopAudio" delay="0">
                                              <p:tgtEl>
                                                <p:sldTgt/>
                                              </p:tgtEl>
                                            </p:cond>
                                          </p:endCondLst>
                                        </p:cTn>
                                        <p:tgtEl>
                                          <p:sndTgt r:embed="rId2" name="145i.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19142"/>
                                        </p:tgtEl>
                                        <p:attrNameLst>
                                          <p:attrName>style.visibility</p:attrName>
                                        </p:attrNameLst>
                                      </p:cBhvr>
                                      <p:to>
                                        <p:strVal val="visible"/>
                                      </p:to>
                                    </p:set>
                                    <p:animEffect transition="in" filter="wipe(up)">
                                      <p:cBhvr>
                                        <p:cTn id="12" dur="500"/>
                                        <p:tgtEl>
                                          <p:spTgt spid="219142"/>
                                        </p:tgtEl>
                                      </p:cBhvr>
                                    </p:animEffect>
                                  </p:childTnLst>
                                  <p:subTnLst>
                                    <p:audio>
                                      <p:cMediaNode>
                                        <p:cTn display="0" masterRel="sameClick">
                                          <p:stCondLst>
                                            <p:cond evt="begin" delay="0">
                                              <p:tn val="10"/>
                                            </p:cond>
                                          </p:stCondLst>
                                          <p:endCondLst>
                                            <p:cond evt="onStopAudio" delay="0">
                                              <p:tgtEl>
                                                <p:sldTgt/>
                                              </p:tgtEl>
                                            </p:cond>
                                          </p:endCondLst>
                                        </p:cTn>
                                        <p:tgtEl>
                                          <p:sndTgt r:embed="rId3" name="163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19143"/>
                                        </p:tgtEl>
                                        <p:attrNameLst>
                                          <p:attrName>style.visibility</p:attrName>
                                        </p:attrNameLst>
                                      </p:cBhvr>
                                      <p:to>
                                        <p:strVal val="visible"/>
                                      </p:to>
                                    </p:set>
                                    <p:animEffect transition="in" filter="wipe(up)">
                                      <p:cBhvr>
                                        <p:cTn id="17" dur="500"/>
                                        <p:tgtEl>
                                          <p:spTgt spid="219143"/>
                                        </p:tgtEl>
                                      </p:cBhvr>
                                    </p:animEffect>
                                  </p:childTnLst>
                                  <p:subTnLst>
                                    <p:audio>
                                      <p:cMediaNode>
                                        <p:cTn display="0" masterRel="sameClick">
                                          <p:stCondLst>
                                            <p:cond evt="begin" delay="0">
                                              <p:tn val="15"/>
                                            </p:cond>
                                          </p:stCondLst>
                                          <p:endCondLst>
                                            <p:cond evt="onStopAudio" delay="0">
                                              <p:tgtEl>
                                                <p:sldTgt/>
                                              </p:tgtEl>
                                            </p:cond>
                                          </p:endCondLst>
                                        </p:cTn>
                                        <p:tgtEl>
                                          <p:sndTgt r:embed="rId4" name="177C3ep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19144"/>
                                        </p:tgtEl>
                                        <p:attrNameLst>
                                          <p:attrName>style.visibility</p:attrName>
                                        </p:attrNameLst>
                                      </p:cBhvr>
                                      <p:to>
                                        <p:strVal val="visible"/>
                                      </p:to>
                                    </p:set>
                                    <p:animEffect transition="in" filter="wipe(up)">
                                      <p:cBhvr>
                                        <p:cTn id="22" dur="500"/>
                                        <p:tgtEl>
                                          <p:spTgt spid="219144"/>
                                        </p:tgtEl>
                                      </p:cBhvr>
                                    </p:animEffect>
                                  </p:childTnLst>
                                  <p:subTnLst>
                                    <p:audio>
                                      <p:cMediaNode>
                                        <p:cTn display="0" masterRel="sameClick">
                                          <p:stCondLst>
                                            <p:cond evt="begin" delay="0">
                                              <p:tn val="20"/>
                                            </p:cond>
                                          </p:stCondLst>
                                          <p:endCondLst>
                                            <p:cond evt="onStopAudio" delay="0">
                                              <p:tgtEl>
                                                <p:sldTgt/>
                                              </p:tgtEl>
                                            </p:cond>
                                          </p:endCondLst>
                                        </p:cTn>
                                        <p:tgtEl>
                                          <p:sndTgt r:embed="rId5" name="193c4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Effect transition="in" filter="wipe(down)">
                                      <p:cBhvr>
                                        <p:cTn id="27" dur="500"/>
                                        <p:tgtEl>
                                          <p:spTgt spid="219145"/>
                                        </p:tgtEl>
                                      </p:cBhvr>
                                    </p:animEffect>
                                  </p:childTnLst>
                                  <p:subTnLst>
                                    <p:audio>
                                      <p:cMediaNode>
                                        <p:cTn display="0" masterRel="sameClick">
                                          <p:stCondLst>
                                            <p:cond evt="begin" delay="0">
                                              <p:tn val="25"/>
                                            </p:cond>
                                          </p:stCondLst>
                                          <p:endCondLst>
                                            <p:cond evt="onStopAudio" delay="0">
                                              <p:tgtEl>
                                                <p:sldTgt/>
                                              </p:tgtEl>
                                            </p:cond>
                                          </p:endCondLst>
                                        </p:cTn>
                                        <p:tgtEl>
                                          <p:sndTgt r:embed="rId6" name="197c5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9146"/>
                                        </p:tgtEl>
                                        <p:attrNameLst>
                                          <p:attrName>style.visibility</p:attrName>
                                        </p:attrNameLst>
                                      </p:cBhvr>
                                      <p:to>
                                        <p:strVal val="visible"/>
                                      </p:to>
                                    </p:set>
                                    <p:animEffect transition="in" filter="wipe(down)">
                                      <p:cBhvr>
                                        <p:cTn id="32" dur="500"/>
                                        <p:tgtEl>
                                          <p:spTgt spid="219146"/>
                                        </p:tgtEl>
                                      </p:cBhvr>
                                    </p:animEffect>
                                  </p:childTnLst>
                                  <p:subTnLst>
                                    <p:audio>
                                      <p:cMediaNode>
                                        <p:cTn display="0" masterRel="sameClick">
                                          <p:stCondLst>
                                            <p:cond evt="begin" delay="0">
                                              <p:tn val="30"/>
                                            </p:cond>
                                          </p:stCondLst>
                                          <p:endCondLst>
                                            <p:cond evt="onStopAudio" delay="0">
                                              <p:tgtEl>
                                                <p:sldTgt/>
                                              </p:tgtEl>
                                            </p:cond>
                                          </p:endCondLst>
                                        </p:cTn>
                                        <p:tgtEl>
                                          <p:sndTgt r:embed="rId7" name="187openo.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19147"/>
                                        </p:tgtEl>
                                        <p:attrNameLst>
                                          <p:attrName>style.visibility</p:attrName>
                                        </p:attrNameLst>
                                      </p:cBhvr>
                                      <p:to>
                                        <p:strVal val="visible"/>
                                      </p:to>
                                    </p:set>
                                    <p:animEffect transition="in" filter="wipe(down)">
                                      <p:cBhvr>
                                        <p:cTn id="37" dur="500"/>
                                        <p:tgtEl>
                                          <p:spTgt spid="219147"/>
                                        </p:tgtEl>
                                      </p:cBhvr>
                                    </p:animEffect>
                                  </p:childTnLst>
                                  <p:subTnLst>
                                    <p:audio>
                                      <p:cMediaNode>
                                        <p:cTn display="0" masterRel="sameClick">
                                          <p:stCondLst>
                                            <p:cond evt="begin" delay="0">
                                              <p:tn val="35"/>
                                            </p:cond>
                                          </p:stCondLst>
                                          <p:endCondLst>
                                            <p:cond evt="onStopAudio" delay="0">
                                              <p:tgtEl>
                                                <p:sldTgt/>
                                              </p:tgtEl>
                                            </p:cond>
                                          </p:endCondLst>
                                        </p:cTn>
                                        <p:tgtEl>
                                          <p:sndTgt r:embed="rId8" name="173o.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19148"/>
                                        </p:tgtEl>
                                        <p:attrNameLst>
                                          <p:attrName>style.visibility</p:attrName>
                                        </p:attrNameLst>
                                      </p:cBhvr>
                                      <p:to>
                                        <p:strVal val="visible"/>
                                      </p:to>
                                    </p:set>
                                    <p:animEffect transition="in" filter="wipe(down)">
                                      <p:cBhvr>
                                        <p:cTn id="42" dur="500"/>
                                        <p:tgtEl>
                                          <p:spTgt spid="219148"/>
                                        </p:tgtEl>
                                      </p:cBhvr>
                                    </p:animEffect>
                                  </p:childTnLst>
                                  <p:subTnLst>
                                    <p:audio>
                                      <p:cMediaNode>
                                        <p:cTn display="0" masterRel="sameClick">
                                          <p:stCondLst>
                                            <p:cond evt="begin" delay="0">
                                              <p:tn val="40"/>
                                            </p:cond>
                                          </p:stCondLst>
                                          <p:endCondLst>
                                            <p:cond evt="onStopAudio" delay="0">
                                              <p:tgtEl>
                                                <p:sldTgt/>
                                              </p:tgtEl>
                                            </p:cond>
                                          </p:endCondLst>
                                        </p:cTn>
                                        <p:tgtEl>
                                          <p:sndTgt r:embed="rId9" name="155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defRPr/>
            </a:pPr>
            <a:r>
              <a:rPr lang="de-DE" altLang="de-DE" smtClean="0"/>
              <a:t>Kardinalvokale</a:t>
            </a:r>
          </a:p>
        </p:txBody>
      </p:sp>
      <p:sp>
        <p:nvSpPr>
          <p:cNvPr id="201731"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Ein derartiges System mag für Zwecke der Klassifikation ausreichend sein. Es ist jedoch unzureichend für ein Beschreibungssystem, wenn die Beschreibungen auch als Anleitung zur Lautproduktion dienen sollen. </a:t>
            </a:r>
          </a:p>
          <a:p>
            <a:pPr marL="0" indent="0" algn="just">
              <a:buFont typeface="Wingdings 2" pitchFamily="18" charset="2"/>
              <a:buNone/>
              <a:defRPr/>
            </a:pPr>
            <a:r>
              <a:rPr lang="de-DE" altLang="de-DE" smtClean="0">
                <a:cs typeface="Times New Roman" pitchFamily="18" charset="0"/>
              </a:rPr>
              <a:t>Das Problem ist wiederum, daß die genannten Parameter Kontinua bilden und wir aufgrund der großen Öffnung keine deutlich lokalisierbaren taktilen Empfindungen haben.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defRPr/>
            </a:pPr>
            <a:r>
              <a:rPr lang="de-DE" altLang="de-DE" smtClean="0"/>
              <a:t>Kardinalvokale</a:t>
            </a:r>
          </a:p>
        </p:txBody>
      </p:sp>
      <p:sp>
        <p:nvSpPr>
          <p:cNvPr id="202755" name="Rectangle 3"/>
          <p:cNvSpPr>
            <a:spLocks noGrp="1" noChangeArrowheads="1"/>
          </p:cNvSpPr>
          <p:nvPr>
            <p:ph type="body" idx="1"/>
          </p:nvPr>
        </p:nvSpPr>
        <p:spPr>
          <a:xfrm>
            <a:off x="762000" y="1600200"/>
            <a:ext cx="8153400" cy="4419600"/>
          </a:xfrm>
        </p:spPr>
        <p:txBody>
          <a:bodyPr/>
          <a:lstStyle/>
          <a:p>
            <a:pPr marL="0" indent="0" algn="just">
              <a:lnSpc>
                <a:spcPct val="90000"/>
              </a:lnSpc>
              <a:buFont typeface="Wingdings 2" pitchFamily="18" charset="2"/>
              <a:buNone/>
              <a:defRPr/>
            </a:pPr>
            <a:r>
              <a:rPr lang="de-DE" altLang="de-DE" smtClean="0">
                <a:cs typeface="Times New Roman" pitchFamily="18" charset="0"/>
              </a:rPr>
              <a:t>Durch Übung kann man jedoch ein Gefühl für die ungefähre Gestalt und Lage der Zunge bei der Bildung eines bestimmten Vokals im Vergleich zu einem anderen erwerben. Man kann beispielsweise fühlen, daß bei der Bildung des Vokals in dem englischen Wort </a:t>
            </a:r>
            <a:r>
              <a:rPr lang="de-DE" altLang="de-DE" i="1" smtClean="0">
                <a:solidFill>
                  <a:srgbClr val="009999"/>
                </a:solidFill>
                <a:cs typeface="Times New Roman" pitchFamily="18" charset="0"/>
              </a:rPr>
              <a:t>peel</a:t>
            </a:r>
            <a:r>
              <a:rPr lang="de-DE" altLang="de-DE" smtClean="0">
                <a:cs typeface="Times New Roman" pitchFamily="18" charset="0"/>
              </a:rPr>
              <a:t> die Zunge etwas höher und weiter vorn liegt als beim Vokal in </a:t>
            </a:r>
            <a:r>
              <a:rPr lang="de-DE" altLang="de-DE" i="1" smtClean="0">
                <a:solidFill>
                  <a:srgbClr val="009999"/>
                </a:solidFill>
                <a:cs typeface="Times New Roman" pitchFamily="18" charset="0"/>
              </a:rPr>
              <a:t>pill</a:t>
            </a:r>
            <a:r>
              <a:rPr lang="de-DE" altLang="de-DE" smtClean="0">
                <a:cs typeface="Times New Roman" pitchFamily="18" charset="0"/>
              </a:rPr>
              <a:t>. </a:t>
            </a:r>
          </a:p>
          <a:p>
            <a:pPr marL="0" indent="0" algn="just">
              <a:lnSpc>
                <a:spcPct val="90000"/>
              </a:lnSpc>
              <a:buFont typeface="Wingdings 2" pitchFamily="18" charset="2"/>
              <a:buNone/>
              <a:defRPr/>
            </a:pPr>
            <a:r>
              <a:rPr lang="de-DE" altLang="de-DE" smtClean="0">
                <a:cs typeface="Times New Roman" pitchFamily="18" charset="0"/>
              </a:rPr>
              <a:t>Was wir benötigen, ist ein allgemeines Bezugssystem, das sich diese Fähigkeit zunutze macht, ein System fest-gelegter Vokalartikulationen, in Relation zu welchen die Artikulation eines bestimmten Vokals beschrieben werden kann.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defRPr/>
            </a:pPr>
            <a:r>
              <a:rPr lang="de-DE" altLang="de-DE" smtClean="0"/>
              <a:t>Kardinalvokale</a:t>
            </a:r>
          </a:p>
        </p:txBody>
      </p:sp>
      <p:sp>
        <p:nvSpPr>
          <p:cNvPr id="203779" name="Rectangle 3"/>
          <p:cNvSpPr>
            <a:spLocks noGrp="1" noChangeArrowheads="1"/>
          </p:cNvSpPr>
          <p:nvPr>
            <p:ph type="body" idx="1"/>
          </p:nvPr>
        </p:nvSpPr>
        <p:spPr>
          <a:xfrm>
            <a:off x="762000" y="1752600"/>
            <a:ext cx="4648200" cy="4267200"/>
          </a:xfrm>
        </p:spPr>
        <p:txBody>
          <a:bodyPr/>
          <a:lstStyle/>
          <a:p>
            <a:pPr marL="0" indent="0" algn="just">
              <a:buFont typeface="Wingdings 2" pitchFamily="18" charset="2"/>
              <a:buNone/>
              <a:defRPr/>
            </a:pPr>
            <a:r>
              <a:rPr lang="de-DE" altLang="de-DE" smtClean="0">
                <a:cs typeface="Times New Roman" pitchFamily="18" charset="0"/>
              </a:rPr>
              <a:t>Das Beschreibungssystem, das sich in der bisherigen Praxis am besten bewährt hat, ist das System der Kardinalvokale (aus lat. </a:t>
            </a:r>
            <a:r>
              <a:rPr lang="de-DE" altLang="de-DE" i="1" smtClean="0">
                <a:solidFill>
                  <a:srgbClr val="009999"/>
                </a:solidFill>
                <a:cs typeface="Times New Roman" pitchFamily="18" charset="0"/>
              </a:rPr>
              <a:t>cardo-, inis</a:t>
            </a:r>
            <a:r>
              <a:rPr lang="de-DE" altLang="de-DE" smtClean="0">
                <a:cs typeface="Times New Roman" pitchFamily="18" charset="0"/>
              </a:rPr>
              <a:t> ‘Türangel’), das um die Zeit des ersten Welt-krieges von dem britischen Phonetiker </a:t>
            </a:r>
            <a:r>
              <a:rPr lang="de-DE" altLang="de-DE" smtClean="0">
                <a:solidFill>
                  <a:schemeClr val="hlink"/>
                </a:solidFill>
                <a:cs typeface="Times New Roman" pitchFamily="18" charset="0"/>
              </a:rPr>
              <a:t>Daniel Jones</a:t>
            </a:r>
            <a:r>
              <a:rPr lang="de-DE" altLang="de-DE" smtClean="0">
                <a:cs typeface="Times New Roman" pitchFamily="18" charset="0"/>
              </a:rPr>
              <a:t> ent-wickelt und von der </a:t>
            </a:r>
            <a:r>
              <a:rPr lang="de-DE" altLang="de-DE" i="1" smtClean="0">
                <a:cs typeface="Times New Roman" pitchFamily="18" charset="0"/>
              </a:rPr>
              <a:t>International Phonetic Association</a:t>
            </a:r>
            <a:r>
              <a:rPr lang="de-DE" altLang="de-DE" smtClean="0">
                <a:cs typeface="Times New Roman" pitchFamily="18" charset="0"/>
              </a:rPr>
              <a:t> übernom-men wurde.</a:t>
            </a:r>
          </a:p>
        </p:txBody>
      </p:sp>
      <p:pic>
        <p:nvPicPr>
          <p:cNvPr id="203780" name="Picture 4" descr="J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041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03780"/>
                                        </p:tgtEl>
                                        <p:attrNameLst>
                                          <p:attrName>style.visibility</p:attrName>
                                        </p:attrNameLst>
                                      </p:cBhvr>
                                      <p:to>
                                        <p:strVal val="visible"/>
                                      </p:to>
                                    </p:set>
                                    <p:animEffect transition="in" filter="box(out)">
                                      <p:cBhvr>
                                        <p:cTn id="11" dur="500"/>
                                        <p:tgtEl>
                                          <p:spTgt spid="20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defRPr/>
            </a:pPr>
            <a:r>
              <a:rPr lang="de-DE" altLang="de-DE" smtClean="0"/>
              <a:t>Kardinalvokale</a:t>
            </a:r>
          </a:p>
        </p:txBody>
      </p:sp>
      <p:sp>
        <p:nvSpPr>
          <p:cNvPr id="204803"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Im System von Jones gibt es acht primäre </a:t>
            </a:r>
            <a:r>
              <a:rPr lang="de-DE" altLang="de-DE" smtClean="0">
                <a:solidFill>
                  <a:schemeClr val="hlink"/>
                </a:solidFill>
                <a:cs typeface="Times New Roman" pitchFamily="18" charset="0"/>
              </a:rPr>
              <a:t>Kardinalvokale</a:t>
            </a:r>
            <a:r>
              <a:rPr lang="de-DE" altLang="de-DE" smtClean="0">
                <a:cs typeface="Times New Roman" pitchFamily="18" charset="0"/>
              </a:rPr>
              <a:t>. </a:t>
            </a:r>
          </a:p>
          <a:p>
            <a:pPr marL="0" indent="0" algn="just">
              <a:buFont typeface="Wingdings 2" pitchFamily="18" charset="2"/>
              <a:buNone/>
              <a:defRPr/>
            </a:pPr>
            <a:r>
              <a:rPr lang="de-DE" altLang="de-DE" smtClean="0">
                <a:cs typeface="Times New Roman" pitchFamily="18" charset="0"/>
              </a:rPr>
              <a:t>Dabei handelt es sich nicht um in irgendeiner Sprache vorkommende Laute (obwohl dies nicht ausgeschlossen ist). Vielmehr gründen sie sich auf der Theorie einer </a:t>
            </a:r>
            <a:r>
              <a:rPr lang="de-DE" altLang="de-DE" smtClean="0">
                <a:solidFill>
                  <a:schemeClr val="hlink"/>
                </a:solidFill>
                <a:cs typeface="Times New Roman" pitchFamily="18" charset="0"/>
              </a:rPr>
              <a:t>Vokalgrenze</a:t>
            </a:r>
            <a:r>
              <a:rPr lang="de-DE" altLang="de-DE" smtClean="0">
                <a:cs typeface="Times New Roman" pitchFamily="18" charset="0"/>
              </a:rPr>
              <a:t> im Mundraum mit einer Peripherie, außerhalb derer keine Vokallaute hervorgebracht werden können. </a:t>
            </a:r>
          </a:p>
          <a:p>
            <a:pPr marL="0" indent="0" algn="just">
              <a:buFont typeface="Wingdings 2" pitchFamily="18" charset="2"/>
              <a:buNone/>
              <a:defRPr/>
            </a:pPr>
            <a:r>
              <a:rPr lang="de-DE" altLang="de-DE" smtClean="0">
                <a:cs typeface="Times New Roman" pitchFamily="18" charset="0"/>
              </a:rPr>
              <a:t>Die Zungenstellung jedes überhaupt möglichen Vokals, d.h. die Lage des am höchsten liegenden Teils der Zunge, befindet sich entweder auf der Peripherie oder in dem durch diese eingeschlossenen </a:t>
            </a:r>
            <a:r>
              <a:rPr lang="de-DE" altLang="de-DE" smtClean="0">
                <a:solidFill>
                  <a:schemeClr val="hlink"/>
                </a:solidFill>
                <a:cs typeface="Times New Roman" pitchFamily="18" charset="0"/>
              </a:rPr>
              <a:t>Vokalraum</a:t>
            </a:r>
            <a:r>
              <a:rPr lang="de-DE" altLang="de-DE" smtClean="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up)">
                                      <p:cBhvr>
                                        <p:cTn id="7" dur="5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up)">
                                      <p:cBhvr>
                                        <p:cTn id="12" dur="500"/>
                                        <p:tgtEl>
                                          <p:spTgt spid="204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wipe(up)">
                                      <p:cBhvr>
                                        <p:cTn id="17" dur="500"/>
                                        <p:tgtEl>
                                          <p:spTgt spid="204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defRPr/>
            </a:pPr>
            <a:r>
              <a:rPr lang="de-DE" altLang="de-DE" smtClean="0"/>
              <a:t>Vokale und Konsonanten</a:t>
            </a:r>
          </a:p>
        </p:txBody>
      </p:sp>
      <p:sp>
        <p:nvSpPr>
          <p:cNvPr id="205827" name="Rectangle 3"/>
          <p:cNvSpPr>
            <a:spLocks noGrp="1" noChangeArrowheads="1"/>
          </p:cNvSpPr>
          <p:nvPr>
            <p:ph type="body" idx="1"/>
          </p:nvPr>
        </p:nvSpPr>
        <p:spPr>
          <a:xfrm>
            <a:off x="762000" y="1676400"/>
            <a:ext cx="8153400" cy="4343400"/>
          </a:xfrm>
        </p:spPr>
        <p:txBody>
          <a:bodyPr/>
          <a:lstStyle/>
          <a:p>
            <a:pPr marL="0" indent="0" algn="just">
              <a:lnSpc>
                <a:spcPct val="90000"/>
              </a:lnSpc>
              <a:buFont typeface="Wingdings 2" pitchFamily="18" charset="2"/>
              <a:buNone/>
              <a:defRPr/>
            </a:pPr>
            <a:r>
              <a:rPr lang="de-DE" altLang="de-DE" smtClean="0">
                <a:cs typeface="Times New Roman" pitchFamily="18" charset="0"/>
              </a:rPr>
              <a:t>Es unmöglich, den höchsten Punkt des Zungenrückens über eine bestimmte Stellung hinaus nach vorne oder nach unten zu verlagern. </a:t>
            </a:r>
          </a:p>
          <a:p>
            <a:pPr marL="0" indent="0" algn="just">
              <a:lnSpc>
                <a:spcPct val="90000"/>
              </a:lnSpc>
              <a:buFont typeface="Wingdings 2" pitchFamily="18" charset="2"/>
              <a:buNone/>
              <a:defRPr/>
            </a:pPr>
            <a:r>
              <a:rPr lang="de-DE" altLang="de-DE" smtClean="0">
                <a:cs typeface="Times New Roman" pitchFamily="18" charset="0"/>
              </a:rPr>
              <a:t>Wenn zudem die Zunge über eine bestimmte Grenze hinweg angehoben wird geht der Laut in einen Reibelaut über. </a:t>
            </a:r>
          </a:p>
          <a:p>
            <a:pPr marL="0" indent="0" algn="just">
              <a:lnSpc>
                <a:spcPct val="90000"/>
              </a:lnSpc>
              <a:buFont typeface="Wingdings 2" pitchFamily="18" charset="2"/>
              <a:buNone/>
              <a:defRPr/>
            </a:pPr>
            <a:r>
              <a:rPr lang="de-DE" altLang="de-DE" smtClean="0">
                <a:cs typeface="Times New Roman" pitchFamily="18" charset="0"/>
              </a:rPr>
              <a:t>Wenn die Zunge in der tiefsten Stellung zu weit nach hinten verschoben wird, so daß der Abstand zur Rachenwand verkleinert wird, erhalten wir ebenfalls keinen Vokal mehr. </a:t>
            </a:r>
          </a:p>
          <a:p>
            <a:pPr marL="0" indent="0" algn="just">
              <a:lnSpc>
                <a:spcPct val="90000"/>
              </a:lnSpc>
              <a:buFont typeface="Wingdings 2" pitchFamily="18" charset="2"/>
              <a:buNone/>
              <a:defRPr/>
            </a:pPr>
            <a:r>
              <a:rPr lang="de-DE" altLang="de-DE" smtClean="0">
                <a:cs typeface="Times New Roman" pitchFamily="18" charset="0"/>
              </a:rPr>
              <a:t>Die </a:t>
            </a:r>
            <a:r>
              <a:rPr lang="de-DE" altLang="de-DE" smtClean="0">
                <a:solidFill>
                  <a:schemeClr val="hlink"/>
                </a:solidFill>
                <a:cs typeface="Times New Roman" pitchFamily="18" charset="0"/>
              </a:rPr>
              <a:t>Vokalgrenze</a:t>
            </a:r>
            <a:r>
              <a:rPr lang="de-DE" altLang="de-DE" smtClean="0">
                <a:cs typeface="Times New Roman" pitchFamily="18" charset="0"/>
              </a:rPr>
              <a:t> wird durch diese Restriktionen konsti-tuiert.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up)">
                                      <p:cBhvr>
                                        <p:cTn id="7" dur="500"/>
                                        <p:tgtEl>
                                          <p:spTgt spid="205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up)">
                                      <p:cBhvr>
                                        <p:cTn id="12" dur="500"/>
                                        <p:tgtEl>
                                          <p:spTgt spid="205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Effect transition="in" filter="wipe(up)">
                                      <p:cBhvr>
                                        <p:cTn id="17" dur="500"/>
                                        <p:tgtEl>
                                          <p:spTgt spid="205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5827">
                                            <p:txEl>
                                              <p:pRg st="3" end="3"/>
                                            </p:txEl>
                                          </p:spTgt>
                                        </p:tgtEl>
                                        <p:attrNameLst>
                                          <p:attrName>style.visibility</p:attrName>
                                        </p:attrNameLst>
                                      </p:cBhvr>
                                      <p:to>
                                        <p:strVal val="visible"/>
                                      </p:to>
                                    </p:set>
                                    <p:animEffect transition="in" filter="wipe(up)">
                                      <p:cBhvr>
                                        <p:cTn id="22" dur="500"/>
                                        <p:tgtEl>
                                          <p:spTgt spid="20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defRPr/>
            </a:pPr>
            <a:r>
              <a:rPr lang="de-DE" altLang="de-DE" smtClean="0"/>
              <a:t>Vokalgrenze</a:t>
            </a:r>
          </a:p>
        </p:txBody>
      </p:sp>
      <p:pic>
        <p:nvPicPr>
          <p:cNvPr id="18435" name="Picture 3" descr="limi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447800"/>
            <a:ext cx="4953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4" name="Freeform 4"/>
          <p:cNvSpPr>
            <a:spLocks/>
          </p:cNvSpPr>
          <p:nvPr/>
        </p:nvSpPr>
        <p:spPr bwMode="auto">
          <a:xfrm>
            <a:off x="2667000" y="1730375"/>
            <a:ext cx="2724150" cy="3375025"/>
          </a:xfrm>
          <a:custGeom>
            <a:avLst/>
            <a:gdLst>
              <a:gd name="T0" fmla="*/ 0 w 1716"/>
              <a:gd name="T1" fmla="*/ 686 h 2126"/>
              <a:gd name="T2" fmla="*/ 286 w 1716"/>
              <a:gd name="T3" fmla="*/ 281 h 2126"/>
              <a:gd name="T4" fmla="*/ 624 w 1716"/>
              <a:gd name="T5" fmla="*/ 62 h 2126"/>
              <a:gd name="T6" fmla="*/ 944 w 1716"/>
              <a:gd name="T7" fmla="*/ 16 h 2126"/>
              <a:gd name="T8" fmla="*/ 1392 w 1716"/>
              <a:gd name="T9" fmla="*/ 158 h 2126"/>
              <a:gd name="T10" fmla="*/ 1639 w 1716"/>
              <a:gd name="T11" fmla="*/ 464 h 2126"/>
              <a:gd name="T12" fmla="*/ 1712 w 1716"/>
              <a:gd name="T13" fmla="*/ 739 h 2126"/>
              <a:gd name="T14" fmla="*/ 1666 w 1716"/>
              <a:gd name="T15" fmla="*/ 1086 h 2126"/>
              <a:gd name="T16" fmla="*/ 1547 w 1716"/>
              <a:gd name="T17" fmla="*/ 1351 h 2126"/>
              <a:gd name="T18" fmla="*/ 1200 w 1716"/>
              <a:gd name="T19" fmla="*/ 1936 h 2126"/>
              <a:gd name="T20" fmla="*/ 1344 w 1716"/>
              <a:gd name="T21" fmla="*/ 2126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6" h="2126">
                <a:moveTo>
                  <a:pt x="0" y="686"/>
                </a:moveTo>
                <a:cubicBezTo>
                  <a:pt x="48" y="619"/>
                  <a:pt x="182" y="385"/>
                  <a:pt x="286" y="281"/>
                </a:cubicBezTo>
                <a:cubicBezTo>
                  <a:pt x="390" y="177"/>
                  <a:pt x="515" y="106"/>
                  <a:pt x="624" y="62"/>
                </a:cubicBezTo>
                <a:cubicBezTo>
                  <a:pt x="733" y="18"/>
                  <a:pt x="816" y="0"/>
                  <a:pt x="944" y="16"/>
                </a:cubicBezTo>
                <a:cubicBezTo>
                  <a:pt x="1072" y="32"/>
                  <a:pt x="1276" y="83"/>
                  <a:pt x="1392" y="158"/>
                </a:cubicBezTo>
                <a:cubicBezTo>
                  <a:pt x="1508" y="233"/>
                  <a:pt x="1586" y="367"/>
                  <a:pt x="1639" y="464"/>
                </a:cubicBezTo>
                <a:cubicBezTo>
                  <a:pt x="1692" y="561"/>
                  <a:pt x="1708" y="635"/>
                  <a:pt x="1712" y="739"/>
                </a:cubicBezTo>
                <a:cubicBezTo>
                  <a:pt x="1716" y="843"/>
                  <a:pt x="1703" y="985"/>
                  <a:pt x="1666" y="1086"/>
                </a:cubicBezTo>
                <a:cubicBezTo>
                  <a:pt x="1639" y="1188"/>
                  <a:pt x="1625" y="1209"/>
                  <a:pt x="1547" y="1351"/>
                </a:cubicBezTo>
                <a:cubicBezTo>
                  <a:pt x="1469" y="1493"/>
                  <a:pt x="1234" y="1807"/>
                  <a:pt x="1200" y="1936"/>
                </a:cubicBezTo>
                <a:cubicBezTo>
                  <a:pt x="1166" y="2065"/>
                  <a:pt x="1314" y="2087"/>
                  <a:pt x="1344" y="2126"/>
                </a:cubicBezTo>
              </a:path>
            </a:pathLst>
          </a:custGeom>
          <a:noFill/>
          <a:ln w="44450" cap="sq"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0165" name="Freeform 5"/>
          <p:cNvSpPr>
            <a:spLocks/>
          </p:cNvSpPr>
          <p:nvPr/>
        </p:nvSpPr>
        <p:spPr bwMode="auto">
          <a:xfrm>
            <a:off x="3581400" y="1951038"/>
            <a:ext cx="2535238" cy="3459162"/>
          </a:xfrm>
          <a:custGeom>
            <a:avLst/>
            <a:gdLst>
              <a:gd name="T0" fmla="*/ 0 w 1597"/>
              <a:gd name="T1" fmla="*/ 691 h 2179"/>
              <a:gd name="T2" fmla="*/ 139 w 1597"/>
              <a:gd name="T3" fmla="*/ 408 h 2179"/>
              <a:gd name="T4" fmla="*/ 432 w 1597"/>
              <a:gd name="T5" fmla="*/ 163 h 2179"/>
              <a:gd name="T6" fmla="*/ 935 w 1597"/>
              <a:gd name="T7" fmla="*/ 42 h 2179"/>
              <a:gd name="T8" fmla="*/ 1474 w 1597"/>
              <a:gd name="T9" fmla="*/ 417 h 2179"/>
              <a:gd name="T10" fmla="*/ 1538 w 1597"/>
              <a:gd name="T11" fmla="*/ 1130 h 2179"/>
              <a:gd name="T12" fmla="*/ 1118 w 1597"/>
              <a:gd name="T13" fmla="*/ 1733 h 2179"/>
              <a:gd name="T14" fmla="*/ 752 w 1597"/>
              <a:gd name="T15" fmla="*/ 2035 h 2179"/>
              <a:gd name="T16" fmla="*/ 864 w 1597"/>
              <a:gd name="T17" fmla="*/ 217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7" h="2179">
                <a:moveTo>
                  <a:pt x="0" y="691"/>
                </a:moveTo>
                <a:cubicBezTo>
                  <a:pt x="23" y="644"/>
                  <a:pt x="67" y="496"/>
                  <a:pt x="139" y="408"/>
                </a:cubicBezTo>
                <a:cubicBezTo>
                  <a:pt x="211" y="320"/>
                  <a:pt x="299" y="224"/>
                  <a:pt x="432" y="163"/>
                </a:cubicBezTo>
                <a:cubicBezTo>
                  <a:pt x="565" y="102"/>
                  <a:pt x="761" y="0"/>
                  <a:pt x="935" y="42"/>
                </a:cubicBezTo>
                <a:cubicBezTo>
                  <a:pt x="1109" y="84"/>
                  <a:pt x="1374" y="236"/>
                  <a:pt x="1474" y="417"/>
                </a:cubicBezTo>
                <a:cubicBezTo>
                  <a:pt x="1574" y="598"/>
                  <a:pt x="1597" y="911"/>
                  <a:pt x="1538" y="1130"/>
                </a:cubicBezTo>
                <a:cubicBezTo>
                  <a:pt x="1479" y="1349"/>
                  <a:pt x="1249" y="1582"/>
                  <a:pt x="1118" y="1733"/>
                </a:cubicBezTo>
                <a:cubicBezTo>
                  <a:pt x="987" y="1884"/>
                  <a:pt x="794" y="1961"/>
                  <a:pt x="752" y="2035"/>
                </a:cubicBezTo>
                <a:cubicBezTo>
                  <a:pt x="710" y="2109"/>
                  <a:pt x="841" y="2149"/>
                  <a:pt x="864" y="2179"/>
                </a:cubicBezTo>
              </a:path>
            </a:pathLst>
          </a:custGeom>
          <a:noFill/>
          <a:ln w="50800" cap="sq" cmpd="sng">
            <a:solidFill>
              <a:srgbClr val="00CC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0166" name="Freeform 6"/>
          <p:cNvSpPr>
            <a:spLocks/>
          </p:cNvSpPr>
          <p:nvPr/>
        </p:nvSpPr>
        <p:spPr bwMode="auto">
          <a:xfrm>
            <a:off x="3352800" y="2870200"/>
            <a:ext cx="2905125" cy="2844800"/>
          </a:xfrm>
          <a:custGeom>
            <a:avLst/>
            <a:gdLst>
              <a:gd name="T0" fmla="*/ 0 w 1830"/>
              <a:gd name="T1" fmla="*/ 736 h 1792"/>
              <a:gd name="T2" fmla="*/ 265 w 1830"/>
              <a:gd name="T3" fmla="*/ 395 h 1792"/>
              <a:gd name="T4" fmla="*/ 768 w 1830"/>
              <a:gd name="T5" fmla="*/ 64 h 1792"/>
              <a:gd name="T6" fmla="*/ 1061 w 1830"/>
              <a:gd name="T7" fmla="*/ 11 h 1792"/>
              <a:gd name="T8" fmla="*/ 1440 w 1830"/>
              <a:gd name="T9" fmla="*/ 112 h 1792"/>
              <a:gd name="T10" fmla="*/ 1774 w 1830"/>
              <a:gd name="T11" fmla="*/ 597 h 1792"/>
              <a:gd name="T12" fmla="*/ 1776 w 1830"/>
              <a:gd name="T13" fmla="*/ 1264 h 1792"/>
              <a:gd name="T14" fmla="*/ 1488 w 1830"/>
              <a:gd name="T15" fmla="*/ 1792 h 1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0" h="1792">
                <a:moveTo>
                  <a:pt x="0" y="736"/>
                </a:moveTo>
                <a:cubicBezTo>
                  <a:pt x="44" y="679"/>
                  <a:pt x="137" y="507"/>
                  <a:pt x="265" y="395"/>
                </a:cubicBezTo>
                <a:cubicBezTo>
                  <a:pt x="393" y="283"/>
                  <a:pt x="635" y="128"/>
                  <a:pt x="768" y="64"/>
                </a:cubicBezTo>
                <a:cubicBezTo>
                  <a:pt x="901" y="0"/>
                  <a:pt x="949" y="3"/>
                  <a:pt x="1061" y="11"/>
                </a:cubicBezTo>
                <a:cubicBezTo>
                  <a:pt x="1173" y="19"/>
                  <a:pt x="1321" y="14"/>
                  <a:pt x="1440" y="112"/>
                </a:cubicBezTo>
                <a:cubicBezTo>
                  <a:pt x="1559" y="210"/>
                  <a:pt x="1718" y="405"/>
                  <a:pt x="1774" y="597"/>
                </a:cubicBezTo>
                <a:cubicBezTo>
                  <a:pt x="1830" y="789"/>
                  <a:pt x="1824" y="1065"/>
                  <a:pt x="1776" y="1264"/>
                </a:cubicBezTo>
                <a:cubicBezTo>
                  <a:pt x="1728" y="1463"/>
                  <a:pt x="1608" y="1624"/>
                  <a:pt x="1488" y="1792"/>
                </a:cubicBezTo>
              </a:path>
            </a:pathLst>
          </a:custGeom>
          <a:noFill/>
          <a:ln w="50800" cap="sq" cmpd="sng">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wipe(left)">
                                      <p:cBhvr>
                                        <p:cTn id="7" dur="500"/>
                                        <p:tgtEl>
                                          <p:spTgt spid="220164"/>
                                        </p:tgtEl>
                                      </p:cBhvr>
                                    </p:animEffect>
                                  </p:childTnLst>
                                  <p:subTnLst>
                                    <p:audio>
                                      <p:cMediaNode>
                                        <p:cTn display="0" masterRel="sameClick">
                                          <p:stCondLst>
                                            <p:cond evt="begin" delay="0">
                                              <p:tn val="5"/>
                                            </p:cond>
                                          </p:stCondLst>
                                          <p:endCondLst>
                                            <p:cond evt="onStopAudio" delay="0">
                                              <p:tgtEl>
                                                <p:sldTgt/>
                                              </p:tgtEl>
                                            </p:cond>
                                          </p:endCondLst>
                                        </p:cTn>
                                        <p:tgtEl>
                                          <p:sndTgt r:embed="rId2" name="145i.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wipe(left)">
                                      <p:cBhvr>
                                        <p:cTn id="12" dur="500"/>
                                        <p:tgtEl>
                                          <p:spTgt spid="220165"/>
                                        </p:tgtEl>
                                      </p:cBhvr>
                                    </p:animEffect>
                                  </p:childTnLst>
                                  <p:subTnLst>
                                    <p:audio>
                                      <p:cMediaNode>
                                        <p:cTn display="0" masterRel="sameClick">
                                          <p:stCondLst>
                                            <p:cond evt="begin" delay="0">
                                              <p:tn val="10"/>
                                            </p:cond>
                                          </p:stCondLst>
                                          <p:endCondLst>
                                            <p:cond evt="onStopAudio" delay="0">
                                              <p:tgtEl>
                                                <p:sldTgt/>
                                              </p:tgtEl>
                                            </p:cond>
                                          </p:endCondLst>
                                        </p:cTn>
                                        <p:tgtEl>
                                          <p:sndTgt r:embed="rId3" name="153uu.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0166"/>
                                        </p:tgtEl>
                                        <p:attrNameLst>
                                          <p:attrName>style.visibility</p:attrName>
                                        </p:attrNameLst>
                                      </p:cBhvr>
                                      <p:to>
                                        <p:strVal val="visible"/>
                                      </p:to>
                                    </p:set>
                                    <p:animEffect transition="in" filter="wipe(left)">
                                      <p:cBhvr>
                                        <p:cTn id="17" dur="500"/>
                                        <p:tgtEl>
                                          <p:spTgt spid="220166"/>
                                        </p:tgtEl>
                                      </p:cBhvr>
                                    </p:animEffect>
                                  </p:childTnLst>
                                  <p:subTnLst>
                                    <p:audio>
                                      <p:cMediaNode>
                                        <p:cTn display="0" masterRel="sameClick">
                                          <p:stCondLst>
                                            <p:cond evt="begin" delay="0">
                                              <p:tn val="15"/>
                                            </p:cond>
                                          </p:stCondLst>
                                          <p:endCondLst>
                                            <p:cond evt="onStopAudio" delay="0">
                                              <p:tgtEl>
                                                <p:sldTgt/>
                                              </p:tgtEl>
                                            </p:cond>
                                          </p:endCondLst>
                                        </p:cTn>
                                        <p:tgtEl>
                                          <p:sndTgt r:embed="rId4" name="197c5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defRPr/>
            </a:pPr>
            <a:r>
              <a:rPr lang="de-DE" altLang="de-DE" smtClean="0"/>
              <a:t>Vokale und Konsonanten</a:t>
            </a:r>
          </a:p>
        </p:txBody>
      </p:sp>
      <p:sp>
        <p:nvSpPr>
          <p:cNvPr id="206851" name="Rectangle 3"/>
          <p:cNvSpPr>
            <a:spLocks noGrp="1" noChangeArrowheads="1"/>
          </p:cNvSpPr>
          <p:nvPr>
            <p:ph type="body" idx="1"/>
          </p:nvPr>
        </p:nvSpPr>
        <p:spPr>
          <a:xfrm>
            <a:off x="762000" y="1447800"/>
            <a:ext cx="8153400" cy="4572000"/>
          </a:xfrm>
        </p:spPr>
        <p:txBody>
          <a:bodyPr/>
          <a:lstStyle/>
          <a:p>
            <a:pPr marL="0" indent="0" algn="just">
              <a:buFont typeface="Wingdings 2" pitchFamily="18" charset="2"/>
              <a:buNone/>
              <a:defRPr/>
            </a:pPr>
            <a:r>
              <a:rPr lang="de-DE" altLang="de-DE" dirty="0" smtClean="0">
                <a:cs typeface="Times New Roman" pitchFamily="18" charset="0"/>
              </a:rPr>
              <a:t>Die acht Kardinalvokale, die als Bezugspunkte für die Beschreibung aller anderen Vokale gedacht sind, sind so konzipiert, </a:t>
            </a:r>
            <a:r>
              <a:rPr lang="de-DE" altLang="de-DE" dirty="0" err="1" smtClean="0">
                <a:cs typeface="Times New Roman" pitchFamily="18" charset="0"/>
              </a:rPr>
              <a:t>daß</a:t>
            </a:r>
            <a:r>
              <a:rPr lang="de-DE" altLang="de-DE" dirty="0" smtClean="0">
                <a:cs typeface="Times New Roman" pitchFamily="18" charset="0"/>
              </a:rPr>
              <a:t> sie ihre höchste Zungenstellung auf der Peripherie des Vokalraums haben. Zwei davon befinden sich in leicht </a:t>
            </a:r>
            <a:r>
              <a:rPr lang="de-DE" altLang="de-DE" dirty="0" err="1" smtClean="0">
                <a:cs typeface="Times New Roman" pitchFamily="18" charset="0"/>
              </a:rPr>
              <a:t>erfühlbaren</a:t>
            </a:r>
            <a:r>
              <a:rPr lang="de-DE" altLang="de-DE" dirty="0" smtClean="0">
                <a:cs typeface="Times New Roman" pitchFamily="18" charset="0"/>
              </a:rPr>
              <a:t> Positionen: es handelt sich um </a:t>
            </a:r>
            <a:r>
              <a:rPr lang="de-DE" altLang="de-DE" dirty="0" smtClean="0">
                <a:solidFill>
                  <a:schemeClr val="hlink"/>
                </a:solidFill>
                <a:cs typeface="Times New Roman" pitchFamily="18" charset="0"/>
              </a:rPr>
              <a:t>K[</a:t>
            </a:r>
            <a:r>
              <a:rPr lang="de-DE" altLang="de-DE" dirty="0" err="1" smtClean="0">
                <a:solidFill>
                  <a:schemeClr val="hlink"/>
                </a:solidFill>
                <a:cs typeface="Times New Roman" pitchFamily="18" charset="0"/>
              </a:rPr>
              <a:t>ardinal</a:t>
            </a:r>
            <a:r>
              <a:rPr lang="de-DE" altLang="de-DE" dirty="0" smtClean="0">
                <a:solidFill>
                  <a:schemeClr val="hlink"/>
                </a:solidFill>
                <a:cs typeface="Times New Roman" pitchFamily="18" charset="0"/>
              </a:rPr>
              <a:t>] V[</a:t>
            </a:r>
            <a:r>
              <a:rPr lang="de-DE" altLang="de-DE" dirty="0" err="1" smtClean="0">
                <a:solidFill>
                  <a:schemeClr val="hlink"/>
                </a:solidFill>
                <a:cs typeface="Times New Roman" pitchFamily="18" charset="0"/>
              </a:rPr>
              <a:t>okal</a:t>
            </a:r>
            <a:r>
              <a:rPr lang="de-DE" altLang="de-DE" dirty="0" smtClean="0">
                <a:solidFill>
                  <a:schemeClr val="hlink"/>
                </a:solidFill>
                <a:cs typeface="Times New Roman" pitchFamily="18" charset="0"/>
              </a:rPr>
              <a:t>]</a:t>
            </a:r>
            <a:r>
              <a:rPr lang="de-DE" altLang="de-DE" dirty="0" smtClean="0">
                <a:cs typeface="Times New Roman" pitchFamily="18" charset="0"/>
              </a:rPr>
              <a:t> 1 </a:t>
            </a:r>
            <a:r>
              <a:rPr lang="de-DE" altLang="de-DE" dirty="0" smtClean="0">
                <a:solidFill>
                  <a:srgbClr val="009999"/>
                </a:solidFill>
                <a:cs typeface="Times New Roman" pitchFamily="18" charset="0"/>
              </a:rPr>
              <a:t>/i/</a:t>
            </a:r>
            <a:r>
              <a:rPr lang="de-DE" altLang="de-DE" dirty="0" smtClean="0">
                <a:cs typeface="Times New Roman" pitchFamily="18" charset="0"/>
              </a:rPr>
              <a:t>, und </a:t>
            </a:r>
            <a:r>
              <a:rPr lang="de-DE" altLang="de-DE" i="1" dirty="0" smtClean="0">
                <a:cs typeface="Times New Roman" pitchFamily="18" charset="0"/>
              </a:rPr>
              <a:t>KV</a:t>
            </a:r>
            <a:r>
              <a:rPr lang="de-DE" altLang="de-DE" dirty="0" smtClean="0">
                <a:cs typeface="Times New Roman" pitchFamily="18" charset="0"/>
              </a:rPr>
              <a:t> 5 </a:t>
            </a:r>
            <a:r>
              <a:rPr lang="de-DE" altLang="de-DE" dirty="0" smtClean="0">
                <a:solidFill>
                  <a:srgbClr val="009999"/>
                </a:solidFill>
                <a:cs typeface="Times New Roman" pitchFamily="18" charset="0"/>
              </a:rPr>
              <a:t>/ɑ/</a:t>
            </a:r>
            <a:r>
              <a:rPr lang="de-DE" altLang="de-DE" dirty="0" smtClean="0">
                <a:cs typeface="Times New Roman" pitchFamily="18" charset="0"/>
              </a:rPr>
              <a:t>. </a:t>
            </a:r>
          </a:p>
          <a:p>
            <a:pPr marL="0" indent="0" algn="just">
              <a:buFont typeface="Wingdings 2" pitchFamily="18" charset="2"/>
              <a:buNone/>
              <a:defRPr/>
            </a:pPr>
            <a:r>
              <a:rPr lang="de-DE" altLang="de-DE" i="1" dirty="0" smtClean="0">
                <a:cs typeface="Times New Roman" pitchFamily="18" charset="0"/>
              </a:rPr>
              <a:t>KV</a:t>
            </a:r>
            <a:r>
              <a:rPr lang="de-DE" altLang="de-DE" dirty="0" smtClean="0">
                <a:cs typeface="Times New Roman" pitchFamily="18" charset="0"/>
              </a:rPr>
              <a:t> 1 </a:t>
            </a:r>
            <a:r>
              <a:rPr lang="de-DE" altLang="de-DE" dirty="0" smtClean="0">
                <a:solidFill>
                  <a:srgbClr val="009999"/>
                </a:solidFill>
                <a:cs typeface="Times New Roman" pitchFamily="18" charset="0"/>
              </a:rPr>
              <a:t>/i/</a:t>
            </a:r>
            <a:r>
              <a:rPr lang="de-DE" altLang="de-DE" dirty="0" smtClean="0">
                <a:cs typeface="Times New Roman" pitchFamily="18" charset="0"/>
              </a:rPr>
              <a:t> wird mit der vordersten und höchsten möglichen Zungenstellung gebildet. </a:t>
            </a:r>
          </a:p>
          <a:p>
            <a:pPr marL="0" indent="0" algn="just">
              <a:buFont typeface="Wingdings 2" pitchFamily="18" charset="2"/>
              <a:buNone/>
              <a:defRPr/>
            </a:pPr>
            <a:r>
              <a:rPr lang="de-DE" altLang="de-DE" i="1" dirty="0" smtClean="0">
                <a:cs typeface="Times New Roman" pitchFamily="18" charset="0"/>
              </a:rPr>
              <a:t>KV</a:t>
            </a:r>
            <a:r>
              <a:rPr lang="de-DE" altLang="de-DE" dirty="0" smtClean="0">
                <a:cs typeface="Times New Roman" pitchFamily="18" charset="0"/>
              </a:rPr>
              <a:t> 5 </a:t>
            </a:r>
            <a:r>
              <a:rPr lang="de-DE" altLang="de-DE" dirty="0" smtClean="0">
                <a:solidFill>
                  <a:srgbClr val="009999"/>
                </a:solidFill>
                <a:cs typeface="Times New Roman" pitchFamily="18" charset="0"/>
              </a:rPr>
              <a:t>/ɑ/ </a:t>
            </a:r>
            <a:r>
              <a:rPr lang="de-DE" altLang="de-DE" dirty="0" smtClean="0">
                <a:cs typeface="Times New Roman" pitchFamily="18" charset="0"/>
              </a:rPr>
              <a:t>ist der niedrigste (offenste) und hinterste mögliche Vokal.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wipe(left)">
                                      <p:cBhvr>
                                        <p:cTn id="12" dur="500"/>
                                        <p:tgtEl>
                                          <p:spTgt spid="206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defRPr/>
            </a:pPr>
            <a:r>
              <a:rPr lang="de-DE" altLang="de-DE" smtClean="0"/>
              <a:t>Kardinalvokale</a:t>
            </a:r>
          </a:p>
        </p:txBody>
      </p:sp>
      <p:pic>
        <p:nvPicPr>
          <p:cNvPr id="20483" name="Picture 3" descr="cardina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1447800"/>
            <a:ext cx="5257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1205" name="Group 21"/>
          <p:cNvGrpSpPr>
            <a:grpSpLocks/>
          </p:cNvGrpSpPr>
          <p:nvPr/>
        </p:nvGrpSpPr>
        <p:grpSpPr bwMode="auto">
          <a:xfrm>
            <a:off x="3267075" y="2286000"/>
            <a:ext cx="2219325" cy="1828800"/>
            <a:chOff x="2058" y="1440"/>
            <a:chExt cx="1398" cy="1152"/>
          </a:xfrm>
        </p:grpSpPr>
        <p:sp>
          <p:nvSpPr>
            <p:cNvPr id="221188" name="Freeform 4"/>
            <p:cNvSpPr>
              <a:spLocks/>
            </p:cNvSpPr>
            <p:nvPr/>
          </p:nvSpPr>
          <p:spPr bwMode="auto">
            <a:xfrm>
              <a:off x="2058" y="1496"/>
              <a:ext cx="1398" cy="1096"/>
            </a:xfrm>
            <a:custGeom>
              <a:avLst/>
              <a:gdLst>
                <a:gd name="T0" fmla="*/ 0 w 1398"/>
                <a:gd name="T1" fmla="*/ 448 h 1096"/>
                <a:gd name="T2" fmla="*/ 342 w 1398"/>
                <a:gd name="T3" fmla="*/ 88 h 1096"/>
                <a:gd name="T4" fmla="*/ 738 w 1398"/>
                <a:gd name="T5" fmla="*/ 16 h 1096"/>
                <a:gd name="T6" fmla="*/ 1110 w 1398"/>
                <a:gd name="T7" fmla="*/ 184 h 1096"/>
                <a:gd name="T8" fmla="*/ 1350 w 1398"/>
                <a:gd name="T9" fmla="*/ 568 h 1096"/>
                <a:gd name="T10" fmla="*/ 1398 w 1398"/>
                <a:gd name="T11" fmla="*/ 1096 h 1096"/>
              </a:gdLst>
              <a:ahLst/>
              <a:cxnLst>
                <a:cxn ang="0">
                  <a:pos x="T0" y="T1"/>
                </a:cxn>
                <a:cxn ang="0">
                  <a:pos x="T2" y="T3"/>
                </a:cxn>
                <a:cxn ang="0">
                  <a:pos x="T4" y="T5"/>
                </a:cxn>
                <a:cxn ang="0">
                  <a:pos x="T6" y="T7"/>
                </a:cxn>
                <a:cxn ang="0">
                  <a:pos x="T8" y="T9"/>
                </a:cxn>
                <a:cxn ang="0">
                  <a:pos x="T10" y="T11"/>
                </a:cxn>
              </a:cxnLst>
              <a:rect l="0" t="0" r="r" b="b"/>
              <a:pathLst>
                <a:path w="1398" h="1096">
                  <a:moveTo>
                    <a:pt x="0" y="448"/>
                  </a:moveTo>
                  <a:cubicBezTo>
                    <a:pt x="56" y="388"/>
                    <a:pt x="219" y="160"/>
                    <a:pt x="342" y="88"/>
                  </a:cubicBezTo>
                  <a:cubicBezTo>
                    <a:pt x="465" y="16"/>
                    <a:pt x="610" y="0"/>
                    <a:pt x="738" y="16"/>
                  </a:cubicBezTo>
                  <a:cubicBezTo>
                    <a:pt x="866" y="32"/>
                    <a:pt x="1008" y="92"/>
                    <a:pt x="1110" y="184"/>
                  </a:cubicBezTo>
                  <a:cubicBezTo>
                    <a:pt x="1212" y="276"/>
                    <a:pt x="1302" y="416"/>
                    <a:pt x="1350" y="568"/>
                  </a:cubicBezTo>
                  <a:cubicBezTo>
                    <a:pt x="1398" y="720"/>
                    <a:pt x="1398" y="908"/>
                    <a:pt x="1398" y="109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1192" name="Oval 8"/>
            <p:cNvSpPr>
              <a:spLocks noChangeArrowheads="1"/>
            </p:cNvSpPr>
            <p:nvPr/>
          </p:nvSpPr>
          <p:spPr bwMode="auto">
            <a:xfrm>
              <a:off x="2640" y="1440"/>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1212" name="Group 28"/>
          <p:cNvGrpSpPr>
            <a:grpSpLocks/>
          </p:cNvGrpSpPr>
          <p:nvPr/>
        </p:nvGrpSpPr>
        <p:grpSpPr bwMode="auto">
          <a:xfrm>
            <a:off x="4267200" y="3505200"/>
            <a:ext cx="2070100" cy="1295400"/>
            <a:chOff x="2688" y="2208"/>
            <a:chExt cx="1304" cy="816"/>
          </a:xfrm>
        </p:grpSpPr>
        <p:sp>
          <p:nvSpPr>
            <p:cNvPr id="221201" name="Freeform 17"/>
            <p:cNvSpPr>
              <a:spLocks/>
            </p:cNvSpPr>
            <p:nvPr/>
          </p:nvSpPr>
          <p:spPr bwMode="auto">
            <a:xfrm>
              <a:off x="2688" y="2224"/>
              <a:ext cx="1304" cy="800"/>
            </a:xfrm>
            <a:custGeom>
              <a:avLst/>
              <a:gdLst>
                <a:gd name="T0" fmla="*/ 0 w 1304"/>
                <a:gd name="T1" fmla="*/ 272 h 800"/>
                <a:gd name="T2" fmla="*/ 168 w 1304"/>
                <a:gd name="T3" fmla="*/ 158 h 800"/>
                <a:gd name="T4" fmla="*/ 414 w 1304"/>
                <a:gd name="T5" fmla="*/ 56 h 800"/>
                <a:gd name="T6" fmla="*/ 732 w 1304"/>
                <a:gd name="T7" fmla="*/ 20 h 800"/>
                <a:gd name="T8" fmla="*/ 1056 w 1304"/>
                <a:gd name="T9" fmla="*/ 176 h 800"/>
                <a:gd name="T10" fmla="*/ 1248 w 1304"/>
                <a:gd name="T11" fmla="*/ 416 h 800"/>
                <a:gd name="T12" fmla="*/ 1296 w 1304"/>
                <a:gd name="T13" fmla="*/ 656 h 800"/>
                <a:gd name="T14" fmla="*/ 1296 w 1304"/>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4" h="800">
                  <a:moveTo>
                    <a:pt x="0" y="272"/>
                  </a:moveTo>
                  <a:cubicBezTo>
                    <a:pt x="28" y="253"/>
                    <a:pt x="99" y="194"/>
                    <a:pt x="168" y="158"/>
                  </a:cubicBezTo>
                  <a:cubicBezTo>
                    <a:pt x="237" y="122"/>
                    <a:pt x="320" y="79"/>
                    <a:pt x="414" y="56"/>
                  </a:cubicBezTo>
                  <a:cubicBezTo>
                    <a:pt x="508" y="33"/>
                    <a:pt x="625" y="0"/>
                    <a:pt x="732" y="20"/>
                  </a:cubicBezTo>
                  <a:cubicBezTo>
                    <a:pt x="839" y="40"/>
                    <a:pt x="970" y="110"/>
                    <a:pt x="1056" y="176"/>
                  </a:cubicBezTo>
                  <a:cubicBezTo>
                    <a:pt x="1142" y="242"/>
                    <a:pt x="1208" y="336"/>
                    <a:pt x="1248" y="416"/>
                  </a:cubicBezTo>
                  <a:cubicBezTo>
                    <a:pt x="1288" y="496"/>
                    <a:pt x="1288" y="592"/>
                    <a:pt x="1296" y="656"/>
                  </a:cubicBezTo>
                  <a:cubicBezTo>
                    <a:pt x="1304" y="720"/>
                    <a:pt x="1300" y="760"/>
                    <a:pt x="1296" y="800"/>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1204" name="Oval 20"/>
            <p:cNvSpPr>
              <a:spLocks noChangeArrowheads="1"/>
            </p:cNvSpPr>
            <p:nvPr/>
          </p:nvSpPr>
          <p:spPr bwMode="auto">
            <a:xfrm>
              <a:off x="3360" y="2208"/>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1205"/>
                                        </p:tgtEl>
                                        <p:attrNameLst>
                                          <p:attrName>style.visibility</p:attrName>
                                        </p:attrNameLst>
                                      </p:cBhvr>
                                      <p:to>
                                        <p:strVal val="visible"/>
                                      </p:to>
                                    </p:set>
                                    <p:animEffect transition="in" filter="wipe(left)">
                                      <p:cBhvr>
                                        <p:cTn id="7" dur="500"/>
                                        <p:tgtEl>
                                          <p:spTgt spid="221205"/>
                                        </p:tgtEl>
                                      </p:cBhvr>
                                    </p:animEffect>
                                  </p:childTnLst>
                                  <p:subTnLst>
                                    <p:audio>
                                      <p:cMediaNode>
                                        <p:cTn display="0" masterRel="sameClick">
                                          <p:stCondLst>
                                            <p:cond evt="begin" delay="0">
                                              <p:tn val="5"/>
                                            </p:cond>
                                          </p:stCondLst>
                                          <p:endCondLst>
                                            <p:cond evt="onStopAudio" delay="0">
                                              <p:tgtEl>
                                                <p:sldTgt/>
                                              </p:tgtEl>
                                            </p:cond>
                                          </p:endCondLst>
                                        </p:cTn>
                                        <p:tgtEl>
                                          <p:sndTgt r:embed="rId2" name="145i.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1212"/>
                                        </p:tgtEl>
                                        <p:attrNameLst>
                                          <p:attrName>style.visibility</p:attrName>
                                        </p:attrNameLst>
                                      </p:cBhvr>
                                      <p:to>
                                        <p:strVal val="visible"/>
                                      </p:to>
                                    </p:set>
                                    <p:animEffect transition="in" filter="wipe(left)">
                                      <p:cBhvr>
                                        <p:cTn id="12" dur="500"/>
                                        <p:tgtEl>
                                          <p:spTgt spid="221212"/>
                                        </p:tgtEl>
                                      </p:cBhvr>
                                    </p:animEffect>
                                  </p:childTnLst>
                                  <p:subTnLst>
                                    <p:audio>
                                      <p:cMediaNode>
                                        <p:cTn display="0" masterRel="sameClick">
                                          <p:stCondLst>
                                            <p:cond evt="begin" delay="0">
                                              <p:tn val="10"/>
                                            </p:cond>
                                          </p:stCondLst>
                                          <p:endCondLst>
                                            <p:cond evt="onStopAudio" delay="0">
                                              <p:tgtEl>
                                                <p:sldTgt/>
                                              </p:tgtEl>
                                            </p:cond>
                                          </p:endCondLst>
                                        </p:cTn>
                                        <p:tgtEl>
                                          <p:sndTgt r:embed="rId3" name="197c5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defRPr/>
            </a:pPr>
            <a:r>
              <a:rPr lang="de-DE" altLang="de-DE" smtClean="0"/>
              <a:t>Vokale und Konsonanten</a:t>
            </a:r>
          </a:p>
        </p:txBody>
      </p:sp>
      <p:sp>
        <p:nvSpPr>
          <p:cNvPr id="207875"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dirty="0" smtClean="0">
                <a:cs typeface="Times New Roman" pitchFamily="18" charset="0"/>
              </a:rPr>
              <a:t>Die dazwischen liegenden Kardinalvokale 2, 3, 4 liegen auf der Peripherie des Vokalraumes</a:t>
            </a:r>
            <a:r>
              <a:rPr lang="de-DE" altLang="de-DE" i="1" dirty="0" smtClean="0">
                <a:cs typeface="Times New Roman" pitchFamily="18" charset="0"/>
              </a:rPr>
              <a:t> </a:t>
            </a:r>
            <a:r>
              <a:rPr lang="de-DE" altLang="de-DE" dirty="0" smtClean="0">
                <a:cs typeface="Times New Roman" pitchFamily="18" charset="0"/>
              </a:rPr>
              <a:t>zwischen </a:t>
            </a:r>
            <a:r>
              <a:rPr lang="de-DE" altLang="de-DE" i="1" dirty="0" smtClean="0">
                <a:cs typeface="Times New Roman" pitchFamily="18" charset="0"/>
              </a:rPr>
              <a:t>KV</a:t>
            </a:r>
            <a:r>
              <a:rPr lang="de-DE" altLang="de-DE" dirty="0" smtClean="0">
                <a:cs typeface="Times New Roman" pitchFamily="18" charset="0"/>
              </a:rPr>
              <a:t> /i/ und </a:t>
            </a:r>
            <a:r>
              <a:rPr lang="de-DE" altLang="de-DE" i="1" dirty="0" smtClean="0">
                <a:cs typeface="Times New Roman" pitchFamily="18" charset="0"/>
              </a:rPr>
              <a:t>KV</a:t>
            </a:r>
            <a:r>
              <a:rPr lang="de-DE" altLang="de-DE" dirty="0" smtClean="0">
                <a:cs typeface="Times New Roman" pitchFamily="18" charset="0"/>
              </a:rPr>
              <a:t> /ɑ/, und zwar mit auditiv ungefähr gleich großen Abständen. Sie werden mit den Symbolen </a:t>
            </a:r>
            <a:r>
              <a:rPr lang="de-DE" altLang="de-DE" sz="2800" dirty="0" smtClean="0">
                <a:solidFill>
                  <a:srgbClr val="009999"/>
                </a:solidFill>
                <a:cs typeface="Times New Roman" pitchFamily="18" charset="0"/>
              </a:rPr>
              <a:t>/e   ɛ   a/</a:t>
            </a:r>
            <a:r>
              <a:rPr lang="de-DE" altLang="de-DE" dirty="0" smtClean="0">
                <a:cs typeface="Times New Roman" pitchFamily="18" charset="0"/>
              </a:rPr>
              <a:t> wiedergegeben.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defRPr/>
            </a:pPr>
            <a:r>
              <a:rPr lang="de-DE" altLang="de-DE" smtClean="0"/>
              <a:t>Vokale und Konsonanten</a:t>
            </a:r>
          </a:p>
        </p:txBody>
      </p:sp>
      <p:sp>
        <p:nvSpPr>
          <p:cNvPr id="138243"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Das traditionelle phonetische Beschreibungssystem, das auf der Unterscheidung von </a:t>
            </a:r>
            <a:r>
              <a:rPr lang="de-DE" altLang="de-DE" smtClean="0">
                <a:solidFill>
                  <a:schemeClr val="accent2"/>
                </a:solidFill>
                <a:cs typeface="Times New Roman" pitchFamily="18" charset="0"/>
              </a:rPr>
              <a:t>Artikulationsart</a:t>
            </a:r>
            <a:r>
              <a:rPr lang="de-DE" altLang="de-DE" smtClean="0">
                <a:cs typeface="Times New Roman" pitchFamily="18" charset="0"/>
              </a:rPr>
              <a:t> und </a:t>
            </a:r>
            <a:r>
              <a:rPr lang="de-DE" altLang="de-DE" smtClean="0">
                <a:solidFill>
                  <a:schemeClr val="accent2"/>
                </a:solidFill>
                <a:cs typeface="Times New Roman" pitchFamily="18" charset="0"/>
              </a:rPr>
              <a:t>Artikulations-stelle</a:t>
            </a:r>
            <a:r>
              <a:rPr lang="de-DE" altLang="de-DE" smtClean="0">
                <a:cs typeface="Times New Roman" pitchFamily="18" charset="0"/>
              </a:rPr>
              <a:t> aufbaut, ist für die Charakterisierung von Konsonanten ausreichend.</a:t>
            </a:r>
          </a:p>
          <a:p>
            <a:pPr marL="0" indent="0" algn="just">
              <a:buFont typeface="Wingdings 2" pitchFamily="18" charset="2"/>
              <a:buNone/>
              <a:defRPr/>
            </a:pPr>
            <a:r>
              <a:rPr lang="de-DE" altLang="de-DE" smtClean="0">
                <a:cs typeface="Times New Roman" pitchFamily="18" charset="0"/>
              </a:rPr>
              <a:t>Wir klassifizieren Laute nach der Art des Hindernisses (ihrer </a:t>
            </a:r>
            <a:r>
              <a:rPr lang="de-DE" altLang="de-DE" smtClean="0">
                <a:solidFill>
                  <a:schemeClr val="accent2"/>
                </a:solidFill>
                <a:cs typeface="Times New Roman" pitchFamily="18" charset="0"/>
              </a:rPr>
              <a:t>Artikulationsweise</a:t>
            </a:r>
            <a:r>
              <a:rPr lang="de-DE" altLang="de-DE" smtClean="0">
                <a:cs typeface="Times New Roman" pitchFamily="18" charset="0"/>
              </a:rPr>
              <a:t>) und der Lokalisierung des Hindernisses im Lautgang (</a:t>
            </a:r>
            <a:r>
              <a:rPr lang="de-DE" altLang="de-DE" smtClean="0">
                <a:solidFill>
                  <a:schemeClr val="accent2"/>
                </a:solidFill>
                <a:cs typeface="Times New Roman" pitchFamily="18" charset="0"/>
              </a:rPr>
              <a:t>Artikulationsstelle</a:t>
            </a:r>
            <a:r>
              <a:rPr lang="de-DE" altLang="de-DE" smtClean="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up)">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up)">
                                      <p:cBhvr>
                                        <p:cTn id="12" dur="500"/>
                                        <p:tgtEl>
                                          <p:spTgt spid="138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defRPr/>
            </a:pPr>
            <a:r>
              <a:rPr lang="de-DE" altLang="de-DE" smtClean="0"/>
              <a:t>Kardinalvokale</a:t>
            </a:r>
          </a:p>
        </p:txBody>
      </p:sp>
      <p:pic>
        <p:nvPicPr>
          <p:cNvPr id="22531" name="Picture 3" descr="cardina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1447800"/>
            <a:ext cx="5257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4"/>
          <p:cNvGrpSpPr>
            <a:grpSpLocks/>
          </p:cNvGrpSpPr>
          <p:nvPr/>
        </p:nvGrpSpPr>
        <p:grpSpPr bwMode="auto">
          <a:xfrm>
            <a:off x="3267075" y="2286000"/>
            <a:ext cx="2219325" cy="1828800"/>
            <a:chOff x="2058" y="1440"/>
            <a:chExt cx="1398" cy="1152"/>
          </a:xfrm>
        </p:grpSpPr>
        <p:sp>
          <p:nvSpPr>
            <p:cNvPr id="223237" name="Freeform 5"/>
            <p:cNvSpPr>
              <a:spLocks/>
            </p:cNvSpPr>
            <p:nvPr/>
          </p:nvSpPr>
          <p:spPr bwMode="auto">
            <a:xfrm>
              <a:off x="2058" y="1496"/>
              <a:ext cx="1398" cy="1096"/>
            </a:xfrm>
            <a:custGeom>
              <a:avLst/>
              <a:gdLst>
                <a:gd name="T0" fmla="*/ 0 w 1398"/>
                <a:gd name="T1" fmla="*/ 448 h 1096"/>
                <a:gd name="T2" fmla="*/ 342 w 1398"/>
                <a:gd name="T3" fmla="*/ 88 h 1096"/>
                <a:gd name="T4" fmla="*/ 738 w 1398"/>
                <a:gd name="T5" fmla="*/ 16 h 1096"/>
                <a:gd name="T6" fmla="*/ 1110 w 1398"/>
                <a:gd name="T7" fmla="*/ 184 h 1096"/>
                <a:gd name="T8" fmla="*/ 1350 w 1398"/>
                <a:gd name="T9" fmla="*/ 568 h 1096"/>
                <a:gd name="T10" fmla="*/ 1398 w 1398"/>
                <a:gd name="T11" fmla="*/ 1096 h 1096"/>
              </a:gdLst>
              <a:ahLst/>
              <a:cxnLst>
                <a:cxn ang="0">
                  <a:pos x="T0" y="T1"/>
                </a:cxn>
                <a:cxn ang="0">
                  <a:pos x="T2" y="T3"/>
                </a:cxn>
                <a:cxn ang="0">
                  <a:pos x="T4" y="T5"/>
                </a:cxn>
                <a:cxn ang="0">
                  <a:pos x="T6" y="T7"/>
                </a:cxn>
                <a:cxn ang="0">
                  <a:pos x="T8" y="T9"/>
                </a:cxn>
                <a:cxn ang="0">
                  <a:pos x="T10" y="T11"/>
                </a:cxn>
              </a:cxnLst>
              <a:rect l="0" t="0" r="r" b="b"/>
              <a:pathLst>
                <a:path w="1398" h="1096">
                  <a:moveTo>
                    <a:pt x="0" y="448"/>
                  </a:moveTo>
                  <a:cubicBezTo>
                    <a:pt x="56" y="388"/>
                    <a:pt x="219" y="160"/>
                    <a:pt x="342" y="88"/>
                  </a:cubicBezTo>
                  <a:cubicBezTo>
                    <a:pt x="465" y="16"/>
                    <a:pt x="610" y="0"/>
                    <a:pt x="738" y="16"/>
                  </a:cubicBezTo>
                  <a:cubicBezTo>
                    <a:pt x="866" y="32"/>
                    <a:pt x="1008" y="92"/>
                    <a:pt x="1110" y="184"/>
                  </a:cubicBezTo>
                  <a:cubicBezTo>
                    <a:pt x="1212" y="276"/>
                    <a:pt x="1302" y="416"/>
                    <a:pt x="1350" y="568"/>
                  </a:cubicBezTo>
                  <a:cubicBezTo>
                    <a:pt x="1398" y="720"/>
                    <a:pt x="1398" y="908"/>
                    <a:pt x="1398" y="109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3238" name="Oval 6"/>
            <p:cNvSpPr>
              <a:spLocks noChangeArrowheads="1"/>
            </p:cNvSpPr>
            <p:nvPr/>
          </p:nvSpPr>
          <p:spPr bwMode="auto">
            <a:xfrm>
              <a:off x="2640" y="1440"/>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3239" name="Group 7"/>
          <p:cNvGrpSpPr>
            <a:grpSpLocks/>
          </p:cNvGrpSpPr>
          <p:nvPr/>
        </p:nvGrpSpPr>
        <p:grpSpPr bwMode="auto">
          <a:xfrm>
            <a:off x="3505200" y="2590800"/>
            <a:ext cx="2057400" cy="1457325"/>
            <a:chOff x="2208" y="1632"/>
            <a:chExt cx="1296" cy="918"/>
          </a:xfrm>
        </p:grpSpPr>
        <p:sp>
          <p:nvSpPr>
            <p:cNvPr id="223240" name="Freeform 8"/>
            <p:cNvSpPr>
              <a:spLocks/>
            </p:cNvSpPr>
            <p:nvPr/>
          </p:nvSpPr>
          <p:spPr bwMode="auto">
            <a:xfrm>
              <a:off x="2208" y="1674"/>
              <a:ext cx="1296" cy="876"/>
            </a:xfrm>
            <a:custGeom>
              <a:avLst/>
              <a:gdLst>
                <a:gd name="T0" fmla="*/ 0 w 1296"/>
                <a:gd name="T1" fmla="*/ 294 h 876"/>
                <a:gd name="T2" fmla="*/ 270 w 1296"/>
                <a:gd name="T3" fmla="*/ 66 h 876"/>
                <a:gd name="T4" fmla="*/ 576 w 1296"/>
                <a:gd name="T5" fmla="*/ 6 h 876"/>
                <a:gd name="T6" fmla="*/ 864 w 1296"/>
                <a:gd name="T7" fmla="*/ 102 h 876"/>
                <a:gd name="T8" fmla="*/ 1092 w 1296"/>
                <a:gd name="T9" fmla="*/ 306 h 876"/>
                <a:gd name="T10" fmla="*/ 1194 w 1296"/>
                <a:gd name="T11" fmla="*/ 486 h 876"/>
                <a:gd name="T12" fmla="*/ 1296 w 1296"/>
                <a:gd name="T13" fmla="*/ 876 h 876"/>
              </a:gdLst>
              <a:ahLst/>
              <a:cxnLst>
                <a:cxn ang="0">
                  <a:pos x="T0" y="T1"/>
                </a:cxn>
                <a:cxn ang="0">
                  <a:pos x="T2" y="T3"/>
                </a:cxn>
                <a:cxn ang="0">
                  <a:pos x="T4" y="T5"/>
                </a:cxn>
                <a:cxn ang="0">
                  <a:pos x="T6" y="T7"/>
                </a:cxn>
                <a:cxn ang="0">
                  <a:pos x="T8" y="T9"/>
                </a:cxn>
                <a:cxn ang="0">
                  <a:pos x="T10" y="T11"/>
                </a:cxn>
                <a:cxn ang="0">
                  <a:pos x="T12" y="T13"/>
                </a:cxn>
              </a:cxnLst>
              <a:rect l="0" t="0" r="r" b="b"/>
              <a:pathLst>
                <a:path w="1296" h="876">
                  <a:moveTo>
                    <a:pt x="0" y="294"/>
                  </a:moveTo>
                  <a:cubicBezTo>
                    <a:pt x="45" y="256"/>
                    <a:pt x="174" y="114"/>
                    <a:pt x="270" y="66"/>
                  </a:cubicBezTo>
                  <a:cubicBezTo>
                    <a:pt x="366" y="18"/>
                    <a:pt x="477" y="0"/>
                    <a:pt x="576" y="6"/>
                  </a:cubicBezTo>
                  <a:cubicBezTo>
                    <a:pt x="675" y="12"/>
                    <a:pt x="778" y="52"/>
                    <a:pt x="864" y="102"/>
                  </a:cubicBezTo>
                  <a:cubicBezTo>
                    <a:pt x="950" y="152"/>
                    <a:pt x="1037" y="242"/>
                    <a:pt x="1092" y="306"/>
                  </a:cubicBezTo>
                  <a:cubicBezTo>
                    <a:pt x="1147" y="370"/>
                    <a:pt x="1160" y="391"/>
                    <a:pt x="1194" y="486"/>
                  </a:cubicBezTo>
                  <a:cubicBezTo>
                    <a:pt x="1228" y="581"/>
                    <a:pt x="1275" y="795"/>
                    <a:pt x="1296" y="87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3241" name="Oval 9"/>
            <p:cNvSpPr>
              <a:spLocks noChangeArrowheads="1"/>
            </p:cNvSpPr>
            <p:nvPr/>
          </p:nvSpPr>
          <p:spPr bwMode="auto">
            <a:xfrm>
              <a:off x="2688" y="1632"/>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3242" name="Group 10"/>
          <p:cNvGrpSpPr>
            <a:grpSpLocks/>
          </p:cNvGrpSpPr>
          <p:nvPr/>
        </p:nvGrpSpPr>
        <p:grpSpPr bwMode="auto">
          <a:xfrm>
            <a:off x="3657600" y="2895600"/>
            <a:ext cx="2000250" cy="1209675"/>
            <a:chOff x="2304" y="1824"/>
            <a:chExt cx="1260" cy="762"/>
          </a:xfrm>
        </p:grpSpPr>
        <p:sp>
          <p:nvSpPr>
            <p:cNvPr id="223243" name="Freeform 11"/>
            <p:cNvSpPr>
              <a:spLocks/>
            </p:cNvSpPr>
            <p:nvPr/>
          </p:nvSpPr>
          <p:spPr bwMode="auto">
            <a:xfrm>
              <a:off x="2304" y="1878"/>
              <a:ext cx="1260" cy="708"/>
            </a:xfrm>
            <a:custGeom>
              <a:avLst/>
              <a:gdLst>
                <a:gd name="T0" fmla="*/ 0 w 1260"/>
                <a:gd name="T1" fmla="*/ 186 h 708"/>
                <a:gd name="T2" fmla="*/ 324 w 1260"/>
                <a:gd name="T3" fmla="*/ 24 h 708"/>
                <a:gd name="T4" fmla="*/ 720 w 1260"/>
                <a:gd name="T5" fmla="*/ 42 h 708"/>
                <a:gd name="T6" fmla="*/ 1020 w 1260"/>
                <a:gd name="T7" fmla="*/ 264 h 708"/>
                <a:gd name="T8" fmla="*/ 1260 w 1260"/>
                <a:gd name="T9" fmla="*/ 708 h 708"/>
              </a:gdLst>
              <a:ahLst/>
              <a:cxnLst>
                <a:cxn ang="0">
                  <a:pos x="T0" y="T1"/>
                </a:cxn>
                <a:cxn ang="0">
                  <a:pos x="T2" y="T3"/>
                </a:cxn>
                <a:cxn ang="0">
                  <a:pos x="T4" y="T5"/>
                </a:cxn>
                <a:cxn ang="0">
                  <a:pos x="T6" y="T7"/>
                </a:cxn>
                <a:cxn ang="0">
                  <a:pos x="T8" y="T9"/>
                </a:cxn>
              </a:cxnLst>
              <a:rect l="0" t="0" r="r" b="b"/>
              <a:pathLst>
                <a:path w="1260" h="708">
                  <a:moveTo>
                    <a:pt x="0" y="186"/>
                  </a:moveTo>
                  <a:cubicBezTo>
                    <a:pt x="54" y="159"/>
                    <a:pt x="204" y="48"/>
                    <a:pt x="324" y="24"/>
                  </a:cubicBezTo>
                  <a:cubicBezTo>
                    <a:pt x="444" y="0"/>
                    <a:pt x="604" y="2"/>
                    <a:pt x="720" y="42"/>
                  </a:cubicBezTo>
                  <a:cubicBezTo>
                    <a:pt x="836" y="82"/>
                    <a:pt x="930" y="153"/>
                    <a:pt x="1020" y="264"/>
                  </a:cubicBezTo>
                  <a:cubicBezTo>
                    <a:pt x="1110" y="375"/>
                    <a:pt x="1210" y="616"/>
                    <a:pt x="1260" y="708"/>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3244" name="Oval 12"/>
            <p:cNvSpPr>
              <a:spLocks noChangeArrowheads="1"/>
            </p:cNvSpPr>
            <p:nvPr/>
          </p:nvSpPr>
          <p:spPr bwMode="auto">
            <a:xfrm>
              <a:off x="2736" y="1824"/>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3245" name="Group 13"/>
          <p:cNvGrpSpPr>
            <a:grpSpLocks/>
          </p:cNvGrpSpPr>
          <p:nvPr/>
        </p:nvGrpSpPr>
        <p:grpSpPr bwMode="auto">
          <a:xfrm>
            <a:off x="3810000" y="3200400"/>
            <a:ext cx="2133600" cy="1066800"/>
            <a:chOff x="2400" y="2016"/>
            <a:chExt cx="1344" cy="672"/>
          </a:xfrm>
        </p:grpSpPr>
        <p:sp>
          <p:nvSpPr>
            <p:cNvPr id="223246" name="Freeform 14"/>
            <p:cNvSpPr>
              <a:spLocks/>
            </p:cNvSpPr>
            <p:nvPr/>
          </p:nvSpPr>
          <p:spPr bwMode="auto">
            <a:xfrm>
              <a:off x="2400" y="2032"/>
              <a:ext cx="1344" cy="656"/>
            </a:xfrm>
            <a:custGeom>
              <a:avLst/>
              <a:gdLst>
                <a:gd name="T0" fmla="*/ 0 w 1344"/>
                <a:gd name="T1" fmla="*/ 176 h 656"/>
                <a:gd name="T2" fmla="*/ 240 w 1344"/>
                <a:gd name="T3" fmla="*/ 32 h 656"/>
                <a:gd name="T4" fmla="*/ 576 w 1344"/>
                <a:gd name="T5" fmla="*/ 32 h 656"/>
                <a:gd name="T6" fmla="*/ 960 w 1344"/>
                <a:gd name="T7" fmla="*/ 224 h 656"/>
                <a:gd name="T8" fmla="*/ 1344 w 1344"/>
                <a:gd name="T9" fmla="*/ 656 h 656"/>
              </a:gdLst>
              <a:ahLst/>
              <a:cxnLst>
                <a:cxn ang="0">
                  <a:pos x="T0" y="T1"/>
                </a:cxn>
                <a:cxn ang="0">
                  <a:pos x="T2" y="T3"/>
                </a:cxn>
                <a:cxn ang="0">
                  <a:pos x="T4" y="T5"/>
                </a:cxn>
                <a:cxn ang="0">
                  <a:pos x="T6" y="T7"/>
                </a:cxn>
                <a:cxn ang="0">
                  <a:pos x="T8" y="T9"/>
                </a:cxn>
              </a:cxnLst>
              <a:rect l="0" t="0" r="r" b="b"/>
              <a:pathLst>
                <a:path w="1344" h="656">
                  <a:moveTo>
                    <a:pt x="0" y="176"/>
                  </a:moveTo>
                  <a:cubicBezTo>
                    <a:pt x="72" y="116"/>
                    <a:pt x="144" y="56"/>
                    <a:pt x="240" y="32"/>
                  </a:cubicBezTo>
                  <a:cubicBezTo>
                    <a:pt x="336" y="8"/>
                    <a:pt x="456" y="0"/>
                    <a:pt x="576" y="32"/>
                  </a:cubicBezTo>
                  <a:cubicBezTo>
                    <a:pt x="696" y="64"/>
                    <a:pt x="832" y="120"/>
                    <a:pt x="960" y="224"/>
                  </a:cubicBezTo>
                  <a:cubicBezTo>
                    <a:pt x="1088" y="328"/>
                    <a:pt x="1216" y="492"/>
                    <a:pt x="1344" y="65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3247" name="Oval 15"/>
            <p:cNvSpPr>
              <a:spLocks noChangeArrowheads="1"/>
            </p:cNvSpPr>
            <p:nvPr/>
          </p:nvSpPr>
          <p:spPr bwMode="auto">
            <a:xfrm>
              <a:off x="2784" y="2016"/>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536" name="Group 16"/>
          <p:cNvGrpSpPr>
            <a:grpSpLocks/>
          </p:cNvGrpSpPr>
          <p:nvPr/>
        </p:nvGrpSpPr>
        <p:grpSpPr bwMode="auto">
          <a:xfrm>
            <a:off x="4267200" y="3505200"/>
            <a:ext cx="2070100" cy="1295400"/>
            <a:chOff x="2688" y="2208"/>
            <a:chExt cx="1304" cy="816"/>
          </a:xfrm>
        </p:grpSpPr>
        <p:sp>
          <p:nvSpPr>
            <p:cNvPr id="223249" name="Freeform 17"/>
            <p:cNvSpPr>
              <a:spLocks/>
            </p:cNvSpPr>
            <p:nvPr/>
          </p:nvSpPr>
          <p:spPr bwMode="auto">
            <a:xfrm>
              <a:off x="2688" y="2224"/>
              <a:ext cx="1304" cy="800"/>
            </a:xfrm>
            <a:custGeom>
              <a:avLst/>
              <a:gdLst>
                <a:gd name="T0" fmla="*/ 0 w 1304"/>
                <a:gd name="T1" fmla="*/ 272 h 800"/>
                <a:gd name="T2" fmla="*/ 168 w 1304"/>
                <a:gd name="T3" fmla="*/ 158 h 800"/>
                <a:gd name="T4" fmla="*/ 414 w 1304"/>
                <a:gd name="T5" fmla="*/ 56 h 800"/>
                <a:gd name="T6" fmla="*/ 732 w 1304"/>
                <a:gd name="T7" fmla="*/ 20 h 800"/>
                <a:gd name="T8" fmla="*/ 1056 w 1304"/>
                <a:gd name="T9" fmla="*/ 176 h 800"/>
                <a:gd name="T10" fmla="*/ 1248 w 1304"/>
                <a:gd name="T11" fmla="*/ 416 h 800"/>
                <a:gd name="T12" fmla="*/ 1296 w 1304"/>
                <a:gd name="T13" fmla="*/ 656 h 800"/>
                <a:gd name="T14" fmla="*/ 1296 w 1304"/>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4" h="800">
                  <a:moveTo>
                    <a:pt x="0" y="272"/>
                  </a:moveTo>
                  <a:cubicBezTo>
                    <a:pt x="28" y="253"/>
                    <a:pt x="99" y="194"/>
                    <a:pt x="168" y="158"/>
                  </a:cubicBezTo>
                  <a:cubicBezTo>
                    <a:pt x="237" y="122"/>
                    <a:pt x="320" y="79"/>
                    <a:pt x="414" y="56"/>
                  </a:cubicBezTo>
                  <a:cubicBezTo>
                    <a:pt x="508" y="33"/>
                    <a:pt x="625" y="0"/>
                    <a:pt x="732" y="20"/>
                  </a:cubicBezTo>
                  <a:cubicBezTo>
                    <a:pt x="839" y="40"/>
                    <a:pt x="970" y="110"/>
                    <a:pt x="1056" y="176"/>
                  </a:cubicBezTo>
                  <a:cubicBezTo>
                    <a:pt x="1142" y="242"/>
                    <a:pt x="1208" y="336"/>
                    <a:pt x="1248" y="416"/>
                  </a:cubicBezTo>
                  <a:cubicBezTo>
                    <a:pt x="1288" y="496"/>
                    <a:pt x="1288" y="592"/>
                    <a:pt x="1296" y="656"/>
                  </a:cubicBezTo>
                  <a:cubicBezTo>
                    <a:pt x="1304" y="720"/>
                    <a:pt x="1300" y="760"/>
                    <a:pt x="1296" y="800"/>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3250" name="Oval 18"/>
            <p:cNvSpPr>
              <a:spLocks noChangeArrowheads="1"/>
            </p:cNvSpPr>
            <p:nvPr/>
          </p:nvSpPr>
          <p:spPr bwMode="auto">
            <a:xfrm>
              <a:off x="3360" y="2208"/>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3239"/>
                                        </p:tgtEl>
                                        <p:attrNameLst>
                                          <p:attrName>style.visibility</p:attrName>
                                        </p:attrNameLst>
                                      </p:cBhvr>
                                      <p:to>
                                        <p:strVal val="visible"/>
                                      </p:to>
                                    </p:set>
                                    <p:animEffect transition="in" filter="wipe(left)">
                                      <p:cBhvr>
                                        <p:cTn id="7" dur="500"/>
                                        <p:tgtEl>
                                          <p:spTgt spid="223239"/>
                                        </p:tgtEl>
                                      </p:cBhvr>
                                    </p:animEffect>
                                  </p:childTnLst>
                                  <p:subTnLst>
                                    <p:audio>
                                      <p:cMediaNode>
                                        <p:cTn display="0" masterRel="sameClick">
                                          <p:stCondLst>
                                            <p:cond evt="begin" delay="0">
                                              <p:tn val="5"/>
                                            </p:cond>
                                          </p:stCondLst>
                                          <p:endCondLst>
                                            <p:cond evt="onStopAudio" delay="0">
                                              <p:tgtEl>
                                                <p:sldTgt/>
                                              </p:tgtEl>
                                            </p:cond>
                                          </p:endCondLst>
                                        </p:cTn>
                                        <p:tgtEl>
                                          <p:sndTgt r:embed="rId2" name="163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3242"/>
                                        </p:tgtEl>
                                        <p:attrNameLst>
                                          <p:attrName>style.visibility</p:attrName>
                                        </p:attrNameLst>
                                      </p:cBhvr>
                                      <p:to>
                                        <p:strVal val="visible"/>
                                      </p:to>
                                    </p:set>
                                    <p:animEffect transition="in" filter="wipe(left)">
                                      <p:cBhvr>
                                        <p:cTn id="12" dur="500"/>
                                        <p:tgtEl>
                                          <p:spTgt spid="223242"/>
                                        </p:tgtEl>
                                      </p:cBhvr>
                                    </p:animEffect>
                                  </p:childTnLst>
                                  <p:subTnLst>
                                    <p:audio>
                                      <p:cMediaNode>
                                        <p:cTn display="0" masterRel="sameClick">
                                          <p:stCondLst>
                                            <p:cond evt="begin" delay="0">
                                              <p:tn val="10"/>
                                            </p:cond>
                                          </p:stCondLst>
                                          <p:endCondLst>
                                            <p:cond evt="onStopAudio" delay="0">
                                              <p:tgtEl>
                                                <p:sldTgt/>
                                              </p:tgtEl>
                                            </p:cond>
                                          </p:endCondLst>
                                        </p:cTn>
                                        <p:tgtEl>
                                          <p:sndTgt r:embed="rId3" name="177C3ep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3245"/>
                                        </p:tgtEl>
                                        <p:attrNameLst>
                                          <p:attrName>style.visibility</p:attrName>
                                        </p:attrNameLst>
                                      </p:cBhvr>
                                      <p:to>
                                        <p:strVal val="visible"/>
                                      </p:to>
                                    </p:set>
                                    <p:animEffect transition="in" filter="wipe(left)">
                                      <p:cBhvr>
                                        <p:cTn id="17" dur="500"/>
                                        <p:tgtEl>
                                          <p:spTgt spid="223245"/>
                                        </p:tgtEl>
                                      </p:cBhvr>
                                    </p:animEffect>
                                  </p:childTnLst>
                                  <p:subTnLst>
                                    <p:audio>
                                      <p:cMediaNode>
                                        <p:cTn display="0" masterRel="sameClick">
                                          <p:stCondLst>
                                            <p:cond evt="begin" delay="0">
                                              <p:tn val="15"/>
                                            </p:cond>
                                          </p:stCondLst>
                                          <p:endCondLst>
                                            <p:cond evt="onStopAudio" delay="0">
                                              <p:tgtEl>
                                                <p:sldTgt/>
                                              </p:tgtEl>
                                            </p:cond>
                                          </p:endCondLst>
                                        </p:cTn>
                                        <p:tgtEl>
                                          <p:sndTgt r:embed="rId4" name="193c4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de-DE" altLang="de-DE" smtClean="0"/>
              <a:t>Vokale und Konsonanten</a:t>
            </a:r>
          </a:p>
        </p:txBody>
      </p:sp>
      <p:sp>
        <p:nvSpPr>
          <p:cNvPr id="224259"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dirty="0" smtClean="0">
                <a:cs typeface="Times New Roman" pitchFamily="18" charset="0"/>
              </a:rPr>
              <a:t>Die ersten fünf Kardinalvokale bilden somit eine Skala aus scheinbar </a:t>
            </a:r>
            <a:r>
              <a:rPr lang="de-DE" altLang="de-DE" dirty="0" smtClean="0">
                <a:solidFill>
                  <a:schemeClr val="accent2"/>
                </a:solidFill>
                <a:cs typeface="Times New Roman" pitchFamily="18" charset="0"/>
              </a:rPr>
              <a:t>äquidistanten</a:t>
            </a:r>
            <a:r>
              <a:rPr lang="de-DE" altLang="de-DE" dirty="0" smtClean="0">
                <a:cs typeface="Times New Roman" pitchFamily="18" charset="0"/>
              </a:rPr>
              <a:t> Vokallauten, die vom höchsten und vordersten bis zum niedrigsten und hintersten Vokal reicht:	</a:t>
            </a:r>
            <a:br>
              <a:rPr lang="de-DE" altLang="de-DE" dirty="0" smtClean="0">
                <a:cs typeface="Times New Roman" pitchFamily="18" charset="0"/>
              </a:rPr>
            </a:br>
            <a:r>
              <a:rPr lang="de-DE" altLang="de-DE" dirty="0" smtClean="0">
                <a:cs typeface="Times New Roman" pitchFamily="18" charset="0"/>
              </a:rPr>
              <a:t> </a:t>
            </a:r>
            <a:r>
              <a:rPr lang="de-DE" altLang="de-DE" dirty="0" smtClean="0">
                <a:solidFill>
                  <a:srgbClr val="009999"/>
                </a:solidFill>
                <a:cs typeface="Times New Roman" pitchFamily="18" charset="0"/>
              </a:rPr>
              <a:t>/i   e   ɛ   a   ɑ/</a:t>
            </a:r>
            <a:r>
              <a:rPr lang="de-DE" altLang="de-DE" b="1" dirty="0" smtClean="0">
                <a:solidFill>
                  <a:srgbClr val="009999"/>
                </a:solidFill>
                <a:cs typeface="Times New Roman" pitchFamily="18" charset="0"/>
              </a:rPr>
              <a:t>.</a:t>
            </a:r>
            <a:r>
              <a:rPr lang="de-DE" altLang="de-DE" dirty="0" smtClean="0">
                <a:cs typeface="Times New Roman" pitchFamily="18" charset="0"/>
              </a:rPr>
              <a:t> </a:t>
            </a:r>
          </a:p>
          <a:p>
            <a:pPr marL="0" indent="0" algn="just">
              <a:buFont typeface="Wingdings 2" pitchFamily="18" charset="2"/>
              <a:buNone/>
              <a:defRPr/>
            </a:pPr>
            <a:r>
              <a:rPr lang="de-DE" altLang="de-DE" dirty="0" smtClean="0">
                <a:cs typeface="Times New Roman" pitchFamily="18" charset="0"/>
              </a:rPr>
              <a:t>Die Kardinalvokale 6 bis 8 setzen diese Reihe äquidistanter Laute von </a:t>
            </a:r>
            <a:r>
              <a:rPr lang="de-DE" altLang="de-DE" dirty="0" smtClean="0">
                <a:solidFill>
                  <a:srgbClr val="009999"/>
                </a:solidFill>
                <a:cs typeface="Times New Roman" pitchFamily="18" charset="0"/>
              </a:rPr>
              <a:t>/ɑ/</a:t>
            </a:r>
            <a:r>
              <a:rPr lang="de-DE" altLang="de-DE" dirty="0" smtClean="0">
                <a:cs typeface="Times New Roman" pitchFamily="18" charset="0"/>
              </a:rPr>
              <a:t> aus bis zu einem ganz geschlossenen, voll-ständig gerundeten hinteren /u/ nach oben fort: </a:t>
            </a:r>
            <a:r>
              <a:rPr lang="de-DE" altLang="de-DE" dirty="0" smtClean="0">
                <a:solidFill>
                  <a:srgbClr val="009999"/>
                </a:solidFill>
                <a:cs typeface="Times New Roman" pitchFamily="18" charset="0"/>
              </a:rPr>
              <a:t>/ɑ   ɔ   o   u/</a:t>
            </a:r>
            <a:r>
              <a:rPr lang="de-DE" altLang="de-DE" b="1" dirty="0" smtClean="0">
                <a:solidFill>
                  <a:srgbClr val="009999"/>
                </a:solidFill>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defRPr/>
            </a:pPr>
            <a:r>
              <a:rPr lang="de-DE" altLang="de-DE" smtClean="0"/>
              <a:t>Kardinalvokale</a:t>
            </a:r>
          </a:p>
        </p:txBody>
      </p:sp>
      <p:pic>
        <p:nvPicPr>
          <p:cNvPr id="24579" name="Picture 3" descr="cardina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1447800"/>
            <a:ext cx="5257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28"/>
          <p:cNvGrpSpPr>
            <a:grpSpLocks/>
          </p:cNvGrpSpPr>
          <p:nvPr/>
        </p:nvGrpSpPr>
        <p:grpSpPr bwMode="auto">
          <a:xfrm>
            <a:off x="3267075" y="2286000"/>
            <a:ext cx="3070225" cy="2514600"/>
            <a:chOff x="2058" y="1440"/>
            <a:chExt cx="1934" cy="1584"/>
          </a:xfrm>
        </p:grpSpPr>
        <p:grpSp>
          <p:nvGrpSpPr>
            <p:cNvPr id="24590" name="Group 4"/>
            <p:cNvGrpSpPr>
              <a:grpSpLocks/>
            </p:cNvGrpSpPr>
            <p:nvPr/>
          </p:nvGrpSpPr>
          <p:grpSpPr bwMode="auto">
            <a:xfrm>
              <a:off x="2058" y="1440"/>
              <a:ext cx="1398" cy="1152"/>
              <a:chOff x="2058" y="1440"/>
              <a:chExt cx="1398" cy="1152"/>
            </a:xfrm>
          </p:grpSpPr>
          <p:sp>
            <p:nvSpPr>
              <p:cNvPr id="222213" name="Freeform 5"/>
              <p:cNvSpPr>
                <a:spLocks/>
              </p:cNvSpPr>
              <p:nvPr/>
            </p:nvSpPr>
            <p:spPr bwMode="auto">
              <a:xfrm>
                <a:off x="2058" y="1496"/>
                <a:ext cx="1398" cy="1096"/>
              </a:xfrm>
              <a:custGeom>
                <a:avLst/>
                <a:gdLst>
                  <a:gd name="T0" fmla="*/ 0 w 1398"/>
                  <a:gd name="T1" fmla="*/ 448 h 1096"/>
                  <a:gd name="T2" fmla="*/ 342 w 1398"/>
                  <a:gd name="T3" fmla="*/ 88 h 1096"/>
                  <a:gd name="T4" fmla="*/ 738 w 1398"/>
                  <a:gd name="T5" fmla="*/ 16 h 1096"/>
                  <a:gd name="T6" fmla="*/ 1110 w 1398"/>
                  <a:gd name="T7" fmla="*/ 184 h 1096"/>
                  <a:gd name="T8" fmla="*/ 1350 w 1398"/>
                  <a:gd name="T9" fmla="*/ 568 h 1096"/>
                  <a:gd name="T10" fmla="*/ 1398 w 1398"/>
                  <a:gd name="T11" fmla="*/ 1096 h 1096"/>
                </a:gdLst>
                <a:ahLst/>
                <a:cxnLst>
                  <a:cxn ang="0">
                    <a:pos x="T0" y="T1"/>
                  </a:cxn>
                  <a:cxn ang="0">
                    <a:pos x="T2" y="T3"/>
                  </a:cxn>
                  <a:cxn ang="0">
                    <a:pos x="T4" y="T5"/>
                  </a:cxn>
                  <a:cxn ang="0">
                    <a:pos x="T6" y="T7"/>
                  </a:cxn>
                  <a:cxn ang="0">
                    <a:pos x="T8" y="T9"/>
                  </a:cxn>
                  <a:cxn ang="0">
                    <a:pos x="T10" y="T11"/>
                  </a:cxn>
                </a:cxnLst>
                <a:rect l="0" t="0" r="r" b="b"/>
                <a:pathLst>
                  <a:path w="1398" h="1096">
                    <a:moveTo>
                      <a:pt x="0" y="448"/>
                    </a:moveTo>
                    <a:cubicBezTo>
                      <a:pt x="56" y="388"/>
                      <a:pt x="219" y="160"/>
                      <a:pt x="342" y="88"/>
                    </a:cubicBezTo>
                    <a:cubicBezTo>
                      <a:pt x="465" y="16"/>
                      <a:pt x="610" y="0"/>
                      <a:pt x="738" y="16"/>
                    </a:cubicBezTo>
                    <a:cubicBezTo>
                      <a:pt x="866" y="32"/>
                      <a:pt x="1008" y="92"/>
                      <a:pt x="1110" y="184"/>
                    </a:cubicBezTo>
                    <a:cubicBezTo>
                      <a:pt x="1212" y="276"/>
                      <a:pt x="1302" y="416"/>
                      <a:pt x="1350" y="568"/>
                    </a:cubicBezTo>
                    <a:cubicBezTo>
                      <a:pt x="1398" y="720"/>
                      <a:pt x="1398" y="908"/>
                      <a:pt x="1398" y="109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14" name="Oval 6"/>
              <p:cNvSpPr>
                <a:spLocks noChangeArrowheads="1"/>
              </p:cNvSpPr>
              <p:nvPr/>
            </p:nvSpPr>
            <p:spPr bwMode="auto">
              <a:xfrm>
                <a:off x="2640" y="1440"/>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4591" name="Group 7"/>
            <p:cNvGrpSpPr>
              <a:grpSpLocks/>
            </p:cNvGrpSpPr>
            <p:nvPr/>
          </p:nvGrpSpPr>
          <p:grpSpPr bwMode="auto">
            <a:xfrm>
              <a:off x="2208" y="1632"/>
              <a:ext cx="1296" cy="918"/>
              <a:chOff x="2208" y="1632"/>
              <a:chExt cx="1296" cy="918"/>
            </a:xfrm>
          </p:grpSpPr>
          <p:sp>
            <p:nvSpPr>
              <p:cNvPr id="222216" name="Freeform 8"/>
              <p:cNvSpPr>
                <a:spLocks/>
              </p:cNvSpPr>
              <p:nvPr/>
            </p:nvSpPr>
            <p:spPr bwMode="auto">
              <a:xfrm>
                <a:off x="2208" y="1674"/>
                <a:ext cx="1296" cy="876"/>
              </a:xfrm>
              <a:custGeom>
                <a:avLst/>
                <a:gdLst>
                  <a:gd name="T0" fmla="*/ 0 w 1296"/>
                  <a:gd name="T1" fmla="*/ 294 h 876"/>
                  <a:gd name="T2" fmla="*/ 270 w 1296"/>
                  <a:gd name="T3" fmla="*/ 66 h 876"/>
                  <a:gd name="T4" fmla="*/ 576 w 1296"/>
                  <a:gd name="T5" fmla="*/ 6 h 876"/>
                  <a:gd name="T6" fmla="*/ 864 w 1296"/>
                  <a:gd name="T7" fmla="*/ 102 h 876"/>
                  <a:gd name="T8" fmla="*/ 1092 w 1296"/>
                  <a:gd name="T9" fmla="*/ 306 h 876"/>
                  <a:gd name="T10" fmla="*/ 1194 w 1296"/>
                  <a:gd name="T11" fmla="*/ 486 h 876"/>
                  <a:gd name="T12" fmla="*/ 1296 w 1296"/>
                  <a:gd name="T13" fmla="*/ 876 h 876"/>
                </a:gdLst>
                <a:ahLst/>
                <a:cxnLst>
                  <a:cxn ang="0">
                    <a:pos x="T0" y="T1"/>
                  </a:cxn>
                  <a:cxn ang="0">
                    <a:pos x="T2" y="T3"/>
                  </a:cxn>
                  <a:cxn ang="0">
                    <a:pos x="T4" y="T5"/>
                  </a:cxn>
                  <a:cxn ang="0">
                    <a:pos x="T6" y="T7"/>
                  </a:cxn>
                  <a:cxn ang="0">
                    <a:pos x="T8" y="T9"/>
                  </a:cxn>
                  <a:cxn ang="0">
                    <a:pos x="T10" y="T11"/>
                  </a:cxn>
                  <a:cxn ang="0">
                    <a:pos x="T12" y="T13"/>
                  </a:cxn>
                </a:cxnLst>
                <a:rect l="0" t="0" r="r" b="b"/>
                <a:pathLst>
                  <a:path w="1296" h="876">
                    <a:moveTo>
                      <a:pt x="0" y="294"/>
                    </a:moveTo>
                    <a:cubicBezTo>
                      <a:pt x="45" y="256"/>
                      <a:pt x="174" y="114"/>
                      <a:pt x="270" y="66"/>
                    </a:cubicBezTo>
                    <a:cubicBezTo>
                      <a:pt x="366" y="18"/>
                      <a:pt x="477" y="0"/>
                      <a:pt x="576" y="6"/>
                    </a:cubicBezTo>
                    <a:cubicBezTo>
                      <a:pt x="675" y="12"/>
                      <a:pt x="778" y="52"/>
                      <a:pt x="864" y="102"/>
                    </a:cubicBezTo>
                    <a:cubicBezTo>
                      <a:pt x="950" y="152"/>
                      <a:pt x="1037" y="242"/>
                      <a:pt x="1092" y="306"/>
                    </a:cubicBezTo>
                    <a:cubicBezTo>
                      <a:pt x="1147" y="370"/>
                      <a:pt x="1160" y="391"/>
                      <a:pt x="1194" y="486"/>
                    </a:cubicBezTo>
                    <a:cubicBezTo>
                      <a:pt x="1228" y="581"/>
                      <a:pt x="1275" y="795"/>
                      <a:pt x="1296" y="87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17" name="Oval 9"/>
              <p:cNvSpPr>
                <a:spLocks noChangeArrowheads="1"/>
              </p:cNvSpPr>
              <p:nvPr/>
            </p:nvSpPr>
            <p:spPr bwMode="auto">
              <a:xfrm>
                <a:off x="2688" y="1632"/>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4592" name="Group 10"/>
            <p:cNvGrpSpPr>
              <a:grpSpLocks/>
            </p:cNvGrpSpPr>
            <p:nvPr/>
          </p:nvGrpSpPr>
          <p:grpSpPr bwMode="auto">
            <a:xfrm>
              <a:off x="2304" y="1824"/>
              <a:ext cx="1260" cy="762"/>
              <a:chOff x="2304" y="1824"/>
              <a:chExt cx="1260" cy="762"/>
            </a:xfrm>
          </p:grpSpPr>
          <p:sp>
            <p:nvSpPr>
              <p:cNvPr id="222219" name="Freeform 11"/>
              <p:cNvSpPr>
                <a:spLocks/>
              </p:cNvSpPr>
              <p:nvPr/>
            </p:nvSpPr>
            <p:spPr bwMode="auto">
              <a:xfrm>
                <a:off x="2304" y="1878"/>
                <a:ext cx="1260" cy="708"/>
              </a:xfrm>
              <a:custGeom>
                <a:avLst/>
                <a:gdLst>
                  <a:gd name="T0" fmla="*/ 0 w 1260"/>
                  <a:gd name="T1" fmla="*/ 186 h 708"/>
                  <a:gd name="T2" fmla="*/ 324 w 1260"/>
                  <a:gd name="T3" fmla="*/ 24 h 708"/>
                  <a:gd name="T4" fmla="*/ 720 w 1260"/>
                  <a:gd name="T5" fmla="*/ 42 h 708"/>
                  <a:gd name="T6" fmla="*/ 1020 w 1260"/>
                  <a:gd name="T7" fmla="*/ 264 h 708"/>
                  <a:gd name="T8" fmla="*/ 1260 w 1260"/>
                  <a:gd name="T9" fmla="*/ 708 h 708"/>
                </a:gdLst>
                <a:ahLst/>
                <a:cxnLst>
                  <a:cxn ang="0">
                    <a:pos x="T0" y="T1"/>
                  </a:cxn>
                  <a:cxn ang="0">
                    <a:pos x="T2" y="T3"/>
                  </a:cxn>
                  <a:cxn ang="0">
                    <a:pos x="T4" y="T5"/>
                  </a:cxn>
                  <a:cxn ang="0">
                    <a:pos x="T6" y="T7"/>
                  </a:cxn>
                  <a:cxn ang="0">
                    <a:pos x="T8" y="T9"/>
                  </a:cxn>
                </a:cxnLst>
                <a:rect l="0" t="0" r="r" b="b"/>
                <a:pathLst>
                  <a:path w="1260" h="708">
                    <a:moveTo>
                      <a:pt x="0" y="186"/>
                    </a:moveTo>
                    <a:cubicBezTo>
                      <a:pt x="54" y="159"/>
                      <a:pt x="204" y="48"/>
                      <a:pt x="324" y="24"/>
                    </a:cubicBezTo>
                    <a:cubicBezTo>
                      <a:pt x="444" y="0"/>
                      <a:pt x="604" y="2"/>
                      <a:pt x="720" y="42"/>
                    </a:cubicBezTo>
                    <a:cubicBezTo>
                      <a:pt x="836" y="82"/>
                      <a:pt x="930" y="153"/>
                      <a:pt x="1020" y="264"/>
                    </a:cubicBezTo>
                    <a:cubicBezTo>
                      <a:pt x="1110" y="375"/>
                      <a:pt x="1210" y="616"/>
                      <a:pt x="1260" y="708"/>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20" name="Oval 12"/>
              <p:cNvSpPr>
                <a:spLocks noChangeArrowheads="1"/>
              </p:cNvSpPr>
              <p:nvPr/>
            </p:nvSpPr>
            <p:spPr bwMode="auto">
              <a:xfrm>
                <a:off x="2736" y="1824"/>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4593" name="Group 13"/>
            <p:cNvGrpSpPr>
              <a:grpSpLocks/>
            </p:cNvGrpSpPr>
            <p:nvPr/>
          </p:nvGrpSpPr>
          <p:grpSpPr bwMode="auto">
            <a:xfrm>
              <a:off x="2400" y="2016"/>
              <a:ext cx="1344" cy="672"/>
              <a:chOff x="2400" y="2016"/>
              <a:chExt cx="1344" cy="672"/>
            </a:xfrm>
          </p:grpSpPr>
          <p:sp>
            <p:nvSpPr>
              <p:cNvPr id="222222" name="Freeform 14"/>
              <p:cNvSpPr>
                <a:spLocks/>
              </p:cNvSpPr>
              <p:nvPr/>
            </p:nvSpPr>
            <p:spPr bwMode="auto">
              <a:xfrm>
                <a:off x="2400" y="2032"/>
                <a:ext cx="1344" cy="656"/>
              </a:xfrm>
              <a:custGeom>
                <a:avLst/>
                <a:gdLst>
                  <a:gd name="T0" fmla="*/ 0 w 1344"/>
                  <a:gd name="T1" fmla="*/ 176 h 656"/>
                  <a:gd name="T2" fmla="*/ 240 w 1344"/>
                  <a:gd name="T3" fmla="*/ 32 h 656"/>
                  <a:gd name="T4" fmla="*/ 576 w 1344"/>
                  <a:gd name="T5" fmla="*/ 32 h 656"/>
                  <a:gd name="T6" fmla="*/ 960 w 1344"/>
                  <a:gd name="T7" fmla="*/ 224 h 656"/>
                  <a:gd name="T8" fmla="*/ 1344 w 1344"/>
                  <a:gd name="T9" fmla="*/ 656 h 656"/>
                </a:gdLst>
                <a:ahLst/>
                <a:cxnLst>
                  <a:cxn ang="0">
                    <a:pos x="T0" y="T1"/>
                  </a:cxn>
                  <a:cxn ang="0">
                    <a:pos x="T2" y="T3"/>
                  </a:cxn>
                  <a:cxn ang="0">
                    <a:pos x="T4" y="T5"/>
                  </a:cxn>
                  <a:cxn ang="0">
                    <a:pos x="T6" y="T7"/>
                  </a:cxn>
                  <a:cxn ang="0">
                    <a:pos x="T8" y="T9"/>
                  </a:cxn>
                </a:cxnLst>
                <a:rect l="0" t="0" r="r" b="b"/>
                <a:pathLst>
                  <a:path w="1344" h="656">
                    <a:moveTo>
                      <a:pt x="0" y="176"/>
                    </a:moveTo>
                    <a:cubicBezTo>
                      <a:pt x="72" y="116"/>
                      <a:pt x="144" y="56"/>
                      <a:pt x="240" y="32"/>
                    </a:cubicBezTo>
                    <a:cubicBezTo>
                      <a:pt x="336" y="8"/>
                      <a:pt x="456" y="0"/>
                      <a:pt x="576" y="32"/>
                    </a:cubicBezTo>
                    <a:cubicBezTo>
                      <a:pt x="696" y="64"/>
                      <a:pt x="832" y="120"/>
                      <a:pt x="960" y="224"/>
                    </a:cubicBezTo>
                    <a:cubicBezTo>
                      <a:pt x="1088" y="328"/>
                      <a:pt x="1216" y="492"/>
                      <a:pt x="1344" y="656"/>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23" name="Oval 15"/>
              <p:cNvSpPr>
                <a:spLocks noChangeArrowheads="1"/>
              </p:cNvSpPr>
              <p:nvPr/>
            </p:nvSpPr>
            <p:spPr bwMode="auto">
              <a:xfrm>
                <a:off x="2784" y="2016"/>
                <a:ext cx="96" cy="96"/>
              </a:xfrm>
              <a:prstGeom prst="ellipse">
                <a:avLst/>
              </a:prstGeom>
              <a:solidFill>
                <a:srgbClr val="008000"/>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4594" name="Group 22"/>
            <p:cNvGrpSpPr>
              <a:grpSpLocks/>
            </p:cNvGrpSpPr>
            <p:nvPr/>
          </p:nvGrpSpPr>
          <p:grpSpPr bwMode="auto">
            <a:xfrm>
              <a:off x="2688" y="2208"/>
              <a:ext cx="1304" cy="816"/>
              <a:chOff x="2688" y="2208"/>
              <a:chExt cx="1304" cy="816"/>
            </a:xfrm>
          </p:grpSpPr>
          <p:sp>
            <p:nvSpPr>
              <p:cNvPr id="222231" name="Freeform 23"/>
              <p:cNvSpPr>
                <a:spLocks/>
              </p:cNvSpPr>
              <p:nvPr/>
            </p:nvSpPr>
            <p:spPr bwMode="auto">
              <a:xfrm>
                <a:off x="2688" y="2224"/>
                <a:ext cx="1304" cy="800"/>
              </a:xfrm>
              <a:custGeom>
                <a:avLst/>
                <a:gdLst>
                  <a:gd name="T0" fmla="*/ 0 w 1304"/>
                  <a:gd name="T1" fmla="*/ 272 h 800"/>
                  <a:gd name="T2" fmla="*/ 168 w 1304"/>
                  <a:gd name="T3" fmla="*/ 158 h 800"/>
                  <a:gd name="T4" fmla="*/ 414 w 1304"/>
                  <a:gd name="T5" fmla="*/ 56 h 800"/>
                  <a:gd name="T6" fmla="*/ 732 w 1304"/>
                  <a:gd name="T7" fmla="*/ 20 h 800"/>
                  <a:gd name="T8" fmla="*/ 1056 w 1304"/>
                  <a:gd name="T9" fmla="*/ 176 h 800"/>
                  <a:gd name="T10" fmla="*/ 1248 w 1304"/>
                  <a:gd name="T11" fmla="*/ 416 h 800"/>
                  <a:gd name="T12" fmla="*/ 1296 w 1304"/>
                  <a:gd name="T13" fmla="*/ 656 h 800"/>
                  <a:gd name="T14" fmla="*/ 1296 w 1304"/>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4" h="800">
                    <a:moveTo>
                      <a:pt x="0" y="272"/>
                    </a:moveTo>
                    <a:cubicBezTo>
                      <a:pt x="28" y="253"/>
                      <a:pt x="99" y="194"/>
                      <a:pt x="168" y="158"/>
                    </a:cubicBezTo>
                    <a:cubicBezTo>
                      <a:pt x="237" y="122"/>
                      <a:pt x="320" y="79"/>
                      <a:pt x="414" y="56"/>
                    </a:cubicBezTo>
                    <a:cubicBezTo>
                      <a:pt x="508" y="33"/>
                      <a:pt x="625" y="0"/>
                      <a:pt x="732" y="20"/>
                    </a:cubicBezTo>
                    <a:cubicBezTo>
                      <a:pt x="839" y="40"/>
                      <a:pt x="970" y="110"/>
                      <a:pt x="1056" y="176"/>
                    </a:cubicBezTo>
                    <a:cubicBezTo>
                      <a:pt x="1142" y="242"/>
                      <a:pt x="1208" y="336"/>
                      <a:pt x="1248" y="416"/>
                    </a:cubicBezTo>
                    <a:cubicBezTo>
                      <a:pt x="1288" y="496"/>
                      <a:pt x="1288" y="592"/>
                      <a:pt x="1296" y="656"/>
                    </a:cubicBezTo>
                    <a:cubicBezTo>
                      <a:pt x="1304" y="720"/>
                      <a:pt x="1300" y="760"/>
                      <a:pt x="1296" y="800"/>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32" name="Oval 24"/>
              <p:cNvSpPr>
                <a:spLocks noChangeArrowheads="1"/>
              </p:cNvSpPr>
              <p:nvPr/>
            </p:nvSpPr>
            <p:spPr bwMode="auto">
              <a:xfrm>
                <a:off x="3360" y="2208"/>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grpSp>
        <p:nvGrpSpPr>
          <p:cNvPr id="222233" name="Group 25"/>
          <p:cNvGrpSpPr>
            <a:grpSpLocks/>
          </p:cNvGrpSpPr>
          <p:nvPr/>
        </p:nvGrpSpPr>
        <p:grpSpPr bwMode="auto">
          <a:xfrm>
            <a:off x="4191000" y="2743200"/>
            <a:ext cx="1966913" cy="2057400"/>
            <a:chOff x="2640" y="1728"/>
            <a:chExt cx="1239" cy="1296"/>
          </a:xfrm>
        </p:grpSpPr>
        <p:sp>
          <p:nvSpPr>
            <p:cNvPr id="222234" name="Freeform 26"/>
            <p:cNvSpPr>
              <a:spLocks/>
            </p:cNvSpPr>
            <p:nvPr/>
          </p:nvSpPr>
          <p:spPr bwMode="auto">
            <a:xfrm>
              <a:off x="2640" y="1748"/>
              <a:ext cx="1239" cy="1276"/>
            </a:xfrm>
            <a:custGeom>
              <a:avLst/>
              <a:gdLst>
                <a:gd name="T0" fmla="*/ 0 w 1239"/>
                <a:gd name="T1" fmla="*/ 268 h 1276"/>
                <a:gd name="T2" fmla="*/ 426 w 1239"/>
                <a:gd name="T3" fmla="*/ 40 h 1276"/>
                <a:gd name="T4" fmla="*/ 720 w 1239"/>
                <a:gd name="T5" fmla="*/ 28 h 1276"/>
                <a:gd name="T6" fmla="*/ 960 w 1239"/>
                <a:gd name="T7" fmla="*/ 124 h 1276"/>
                <a:gd name="T8" fmla="*/ 1182 w 1239"/>
                <a:gd name="T9" fmla="*/ 442 h 1276"/>
                <a:gd name="T10" fmla="*/ 1218 w 1239"/>
                <a:gd name="T11" fmla="*/ 904 h 1276"/>
                <a:gd name="T12" fmla="*/ 1056 w 1239"/>
                <a:gd name="T13" fmla="*/ 1276 h 1276"/>
              </a:gdLst>
              <a:ahLst/>
              <a:cxnLst>
                <a:cxn ang="0">
                  <a:pos x="T0" y="T1"/>
                </a:cxn>
                <a:cxn ang="0">
                  <a:pos x="T2" y="T3"/>
                </a:cxn>
                <a:cxn ang="0">
                  <a:pos x="T4" y="T5"/>
                </a:cxn>
                <a:cxn ang="0">
                  <a:pos x="T6" y="T7"/>
                </a:cxn>
                <a:cxn ang="0">
                  <a:pos x="T8" y="T9"/>
                </a:cxn>
                <a:cxn ang="0">
                  <a:pos x="T10" y="T11"/>
                </a:cxn>
                <a:cxn ang="0">
                  <a:pos x="T12" y="T13"/>
                </a:cxn>
              </a:cxnLst>
              <a:rect l="0" t="0" r="r" b="b"/>
              <a:pathLst>
                <a:path w="1239" h="1276">
                  <a:moveTo>
                    <a:pt x="0" y="268"/>
                  </a:moveTo>
                  <a:cubicBezTo>
                    <a:pt x="71" y="230"/>
                    <a:pt x="306" y="80"/>
                    <a:pt x="426" y="40"/>
                  </a:cubicBezTo>
                  <a:cubicBezTo>
                    <a:pt x="546" y="0"/>
                    <a:pt x="631" y="14"/>
                    <a:pt x="720" y="28"/>
                  </a:cubicBezTo>
                  <a:cubicBezTo>
                    <a:pt x="809" y="42"/>
                    <a:pt x="883" y="55"/>
                    <a:pt x="960" y="124"/>
                  </a:cubicBezTo>
                  <a:cubicBezTo>
                    <a:pt x="1037" y="193"/>
                    <a:pt x="1139" y="312"/>
                    <a:pt x="1182" y="442"/>
                  </a:cubicBezTo>
                  <a:cubicBezTo>
                    <a:pt x="1225" y="572"/>
                    <a:pt x="1239" y="765"/>
                    <a:pt x="1218" y="904"/>
                  </a:cubicBezTo>
                  <a:cubicBezTo>
                    <a:pt x="1197" y="1043"/>
                    <a:pt x="1090" y="1199"/>
                    <a:pt x="1056" y="1276"/>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35" name="Oval 27"/>
            <p:cNvSpPr>
              <a:spLocks noChangeArrowheads="1"/>
            </p:cNvSpPr>
            <p:nvPr/>
          </p:nvSpPr>
          <p:spPr bwMode="auto">
            <a:xfrm>
              <a:off x="3264" y="1728"/>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2224" name="Group 16"/>
          <p:cNvGrpSpPr>
            <a:grpSpLocks/>
          </p:cNvGrpSpPr>
          <p:nvPr/>
        </p:nvGrpSpPr>
        <p:grpSpPr bwMode="auto">
          <a:xfrm>
            <a:off x="4648200" y="2971800"/>
            <a:ext cx="1684338" cy="1905000"/>
            <a:chOff x="2928" y="1872"/>
            <a:chExt cx="1061" cy="1200"/>
          </a:xfrm>
        </p:grpSpPr>
        <p:sp>
          <p:nvSpPr>
            <p:cNvPr id="222225" name="Freeform 17"/>
            <p:cNvSpPr>
              <a:spLocks/>
            </p:cNvSpPr>
            <p:nvPr/>
          </p:nvSpPr>
          <p:spPr bwMode="auto">
            <a:xfrm>
              <a:off x="2928" y="1912"/>
              <a:ext cx="1061" cy="1160"/>
            </a:xfrm>
            <a:custGeom>
              <a:avLst/>
              <a:gdLst>
                <a:gd name="T0" fmla="*/ 0 w 1061"/>
                <a:gd name="T1" fmla="*/ 104 h 1160"/>
                <a:gd name="T2" fmla="*/ 336 w 1061"/>
                <a:gd name="T3" fmla="*/ 8 h 1160"/>
                <a:gd name="T4" fmla="*/ 624 w 1061"/>
                <a:gd name="T5" fmla="*/ 56 h 1160"/>
                <a:gd name="T6" fmla="*/ 816 w 1061"/>
                <a:gd name="T7" fmla="*/ 152 h 1160"/>
                <a:gd name="T8" fmla="*/ 1002 w 1061"/>
                <a:gd name="T9" fmla="*/ 398 h 1160"/>
                <a:gd name="T10" fmla="*/ 1038 w 1061"/>
                <a:gd name="T11" fmla="*/ 782 h 1160"/>
                <a:gd name="T12" fmla="*/ 864 w 1061"/>
                <a:gd name="T13" fmla="*/ 1160 h 1160"/>
              </a:gdLst>
              <a:ahLst/>
              <a:cxnLst>
                <a:cxn ang="0">
                  <a:pos x="T0" y="T1"/>
                </a:cxn>
                <a:cxn ang="0">
                  <a:pos x="T2" y="T3"/>
                </a:cxn>
                <a:cxn ang="0">
                  <a:pos x="T4" y="T5"/>
                </a:cxn>
                <a:cxn ang="0">
                  <a:pos x="T6" y="T7"/>
                </a:cxn>
                <a:cxn ang="0">
                  <a:pos x="T8" y="T9"/>
                </a:cxn>
                <a:cxn ang="0">
                  <a:pos x="T10" y="T11"/>
                </a:cxn>
                <a:cxn ang="0">
                  <a:pos x="T12" y="T13"/>
                </a:cxn>
              </a:cxnLst>
              <a:rect l="0" t="0" r="r" b="b"/>
              <a:pathLst>
                <a:path w="1061" h="1160">
                  <a:moveTo>
                    <a:pt x="0" y="104"/>
                  </a:moveTo>
                  <a:cubicBezTo>
                    <a:pt x="116" y="60"/>
                    <a:pt x="232" y="16"/>
                    <a:pt x="336" y="8"/>
                  </a:cubicBezTo>
                  <a:cubicBezTo>
                    <a:pt x="440" y="0"/>
                    <a:pt x="544" y="32"/>
                    <a:pt x="624" y="56"/>
                  </a:cubicBezTo>
                  <a:cubicBezTo>
                    <a:pt x="704" y="80"/>
                    <a:pt x="753" y="95"/>
                    <a:pt x="816" y="152"/>
                  </a:cubicBezTo>
                  <a:cubicBezTo>
                    <a:pt x="879" y="209"/>
                    <a:pt x="965" y="293"/>
                    <a:pt x="1002" y="398"/>
                  </a:cubicBezTo>
                  <a:cubicBezTo>
                    <a:pt x="1039" y="503"/>
                    <a:pt x="1061" y="655"/>
                    <a:pt x="1038" y="782"/>
                  </a:cubicBezTo>
                  <a:cubicBezTo>
                    <a:pt x="1015" y="909"/>
                    <a:pt x="900" y="1081"/>
                    <a:pt x="864" y="1160"/>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26" name="Oval 18"/>
            <p:cNvSpPr>
              <a:spLocks noChangeArrowheads="1"/>
            </p:cNvSpPr>
            <p:nvPr/>
          </p:nvSpPr>
          <p:spPr bwMode="auto">
            <a:xfrm>
              <a:off x="3289" y="1872"/>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grpSp>
        <p:nvGrpSpPr>
          <p:cNvPr id="222227" name="Group 19"/>
          <p:cNvGrpSpPr>
            <a:grpSpLocks/>
          </p:cNvGrpSpPr>
          <p:nvPr/>
        </p:nvGrpSpPr>
        <p:grpSpPr bwMode="auto">
          <a:xfrm>
            <a:off x="4419600" y="3238500"/>
            <a:ext cx="2003425" cy="1638300"/>
            <a:chOff x="2784" y="2040"/>
            <a:chExt cx="1262" cy="1032"/>
          </a:xfrm>
        </p:grpSpPr>
        <p:sp>
          <p:nvSpPr>
            <p:cNvPr id="222228" name="Freeform 20"/>
            <p:cNvSpPr>
              <a:spLocks/>
            </p:cNvSpPr>
            <p:nvPr/>
          </p:nvSpPr>
          <p:spPr bwMode="auto">
            <a:xfrm>
              <a:off x="2784" y="2088"/>
              <a:ext cx="1262" cy="984"/>
            </a:xfrm>
            <a:custGeom>
              <a:avLst/>
              <a:gdLst>
                <a:gd name="T0" fmla="*/ 0 w 1262"/>
                <a:gd name="T1" fmla="*/ 168 h 984"/>
                <a:gd name="T2" fmla="*/ 384 w 1262"/>
                <a:gd name="T3" fmla="*/ 24 h 984"/>
                <a:gd name="T4" fmla="*/ 720 w 1262"/>
                <a:gd name="T5" fmla="*/ 24 h 984"/>
                <a:gd name="T6" fmla="*/ 960 w 1262"/>
                <a:gd name="T7" fmla="*/ 120 h 984"/>
                <a:gd name="T8" fmla="*/ 1152 w 1262"/>
                <a:gd name="T9" fmla="*/ 312 h 984"/>
                <a:gd name="T10" fmla="*/ 1248 w 1262"/>
                <a:gd name="T11" fmla="*/ 600 h 984"/>
                <a:gd name="T12" fmla="*/ 1236 w 1262"/>
                <a:gd name="T13" fmla="*/ 792 h 984"/>
                <a:gd name="T14" fmla="*/ 1152 w 1262"/>
                <a:gd name="T15" fmla="*/ 984 h 9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2" h="984">
                  <a:moveTo>
                    <a:pt x="0" y="168"/>
                  </a:moveTo>
                  <a:cubicBezTo>
                    <a:pt x="132" y="108"/>
                    <a:pt x="264" y="48"/>
                    <a:pt x="384" y="24"/>
                  </a:cubicBezTo>
                  <a:cubicBezTo>
                    <a:pt x="504" y="0"/>
                    <a:pt x="624" y="8"/>
                    <a:pt x="720" y="24"/>
                  </a:cubicBezTo>
                  <a:cubicBezTo>
                    <a:pt x="816" y="40"/>
                    <a:pt x="888" y="72"/>
                    <a:pt x="960" y="120"/>
                  </a:cubicBezTo>
                  <a:cubicBezTo>
                    <a:pt x="1032" y="168"/>
                    <a:pt x="1104" y="232"/>
                    <a:pt x="1152" y="312"/>
                  </a:cubicBezTo>
                  <a:cubicBezTo>
                    <a:pt x="1200" y="392"/>
                    <a:pt x="1234" y="520"/>
                    <a:pt x="1248" y="600"/>
                  </a:cubicBezTo>
                  <a:cubicBezTo>
                    <a:pt x="1262" y="680"/>
                    <a:pt x="1252" y="728"/>
                    <a:pt x="1236" y="792"/>
                  </a:cubicBezTo>
                  <a:cubicBezTo>
                    <a:pt x="1220" y="856"/>
                    <a:pt x="1169" y="944"/>
                    <a:pt x="1152" y="984"/>
                  </a:cubicBezTo>
                </a:path>
              </a:pathLst>
            </a:custGeom>
            <a:noFill/>
            <a:ln w="38100" cap="sq" cmpd="sng">
              <a:solidFill>
                <a:srgbClr val="0066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2229" name="Oval 21"/>
            <p:cNvSpPr>
              <a:spLocks noChangeArrowheads="1"/>
            </p:cNvSpPr>
            <p:nvPr/>
          </p:nvSpPr>
          <p:spPr bwMode="auto">
            <a:xfrm>
              <a:off x="3337" y="2040"/>
              <a:ext cx="96" cy="96"/>
            </a:xfrm>
            <a:prstGeom prst="ellipse">
              <a:avLst/>
            </a:prstGeom>
            <a:solidFill>
              <a:schemeClr val="bg1"/>
            </a:solidFill>
            <a:ln w="38100" cap="sq">
              <a:solidFill>
                <a:srgbClr val="008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227"/>
                                        </p:tgtEl>
                                        <p:attrNameLst>
                                          <p:attrName>style.visibility</p:attrName>
                                        </p:attrNameLst>
                                      </p:cBhvr>
                                      <p:to>
                                        <p:strVal val="visible"/>
                                      </p:to>
                                    </p:set>
                                    <p:animEffect transition="in" filter="wipe(left)">
                                      <p:cBhvr>
                                        <p:cTn id="7" dur="500"/>
                                        <p:tgtEl>
                                          <p:spTgt spid="222227"/>
                                        </p:tgtEl>
                                      </p:cBhvr>
                                    </p:animEffect>
                                  </p:childTnLst>
                                  <p:subTnLst>
                                    <p:audio>
                                      <p:cMediaNode>
                                        <p:cTn display="0" masterRel="sameClick">
                                          <p:stCondLst>
                                            <p:cond evt="begin" delay="0">
                                              <p:tn val="5"/>
                                            </p:cond>
                                          </p:stCondLst>
                                          <p:endCondLst>
                                            <p:cond evt="onStopAudio" delay="0">
                                              <p:tgtEl>
                                                <p:sldTgt/>
                                              </p:tgtEl>
                                            </p:cond>
                                          </p:endCondLst>
                                        </p:cTn>
                                        <p:tgtEl>
                                          <p:sndTgt r:embed="rId2" name="187openo.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2224"/>
                                        </p:tgtEl>
                                        <p:attrNameLst>
                                          <p:attrName>style.visibility</p:attrName>
                                        </p:attrNameLst>
                                      </p:cBhvr>
                                      <p:to>
                                        <p:strVal val="visible"/>
                                      </p:to>
                                    </p:set>
                                    <p:animEffect transition="in" filter="wipe(left)">
                                      <p:cBhvr>
                                        <p:cTn id="12" dur="500"/>
                                        <p:tgtEl>
                                          <p:spTgt spid="222224"/>
                                        </p:tgtEl>
                                      </p:cBhvr>
                                    </p:animEffect>
                                  </p:childTnLst>
                                  <p:subTnLst>
                                    <p:audio>
                                      <p:cMediaNode>
                                        <p:cTn display="0" masterRel="sameClick">
                                          <p:stCondLst>
                                            <p:cond evt="begin" delay="0">
                                              <p:tn val="10"/>
                                            </p:cond>
                                          </p:stCondLst>
                                          <p:endCondLst>
                                            <p:cond evt="onStopAudio" delay="0">
                                              <p:tgtEl>
                                                <p:sldTgt/>
                                              </p:tgtEl>
                                            </p:cond>
                                          </p:endCondLst>
                                        </p:cTn>
                                        <p:tgtEl>
                                          <p:sndTgt r:embed="rId3" name="173o.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2233"/>
                                        </p:tgtEl>
                                        <p:attrNameLst>
                                          <p:attrName>style.visibility</p:attrName>
                                        </p:attrNameLst>
                                      </p:cBhvr>
                                      <p:to>
                                        <p:strVal val="visible"/>
                                      </p:to>
                                    </p:set>
                                    <p:animEffect transition="in" filter="wipe(left)">
                                      <p:cBhvr>
                                        <p:cTn id="17" dur="500"/>
                                        <p:tgtEl>
                                          <p:spTgt spid="222233"/>
                                        </p:tgtEl>
                                      </p:cBhvr>
                                    </p:animEffect>
                                  </p:childTnLst>
                                  <p:subTnLst>
                                    <p:audio>
                                      <p:cMediaNode>
                                        <p:cTn display="0" masterRel="sameClick">
                                          <p:stCondLst>
                                            <p:cond evt="begin" delay="0">
                                              <p:tn val="15"/>
                                            </p:cond>
                                          </p:stCondLst>
                                          <p:endCondLst>
                                            <p:cond evt="onStopAudio" delay="0">
                                              <p:tgtEl>
                                                <p:sldTgt/>
                                              </p:tgtEl>
                                            </p:cond>
                                          </p:endCondLst>
                                        </p:cTn>
                                        <p:tgtEl>
                                          <p:sndTgt r:embed="rId4" name="155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defRPr/>
            </a:pPr>
            <a:r>
              <a:rPr lang="de-DE" altLang="de-DE" smtClean="0"/>
              <a:t>Vokale und Konsonanten</a:t>
            </a:r>
          </a:p>
        </p:txBody>
      </p:sp>
      <p:sp>
        <p:nvSpPr>
          <p:cNvPr id="208899"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Der Vokalraum, d.h. der Bereich möglicher Vokal-artikulationen im Mundraum, wird üblicherweise in idealisierter Form in Gestalt eines Trapezes dargestellt. </a:t>
            </a:r>
          </a:p>
          <a:p>
            <a:pPr marL="0" indent="0" algn="just">
              <a:buFont typeface="Wingdings 2" pitchFamily="18" charset="2"/>
              <a:buNone/>
              <a:defRPr/>
            </a:pPr>
            <a:r>
              <a:rPr lang="de-DE" altLang="de-DE" smtClean="0">
                <a:cs typeface="Times New Roman" pitchFamily="18" charset="0"/>
              </a:rPr>
              <a:t>Die Vokalpositionen sind durch einen Punkt oder Kreis markiert, wobei die Punkte für ungerundete, die Kreise für gerundete Vokale stehen. Für die Kardinalvokale gilt, daß die vorderen Vokale mit mehr oder weniger gespreizten Lippen gesprochen werden, die hinteren Vokale mit mehr oder weniger gerundeten Lippen.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up)">
                                      <p:cBhvr>
                                        <p:cTn id="7" dur="500"/>
                                        <p:tgtEl>
                                          <p:spTgt spid="208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up)">
                                      <p:cBhvr>
                                        <p:cTn id="12" dur="500"/>
                                        <p:tgtEl>
                                          <p:spTgt spid="208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defRPr/>
            </a:pPr>
            <a:r>
              <a:rPr lang="de-DE" altLang="de-DE" smtClean="0"/>
              <a:t>Vokaltrapez</a:t>
            </a:r>
          </a:p>
        </p:txBody>
      </p:sp>
      <p:sp>
        <p:nvSpPr>
          <p:cNvPr id="225289" name="Freeform 9"/>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5291" name="Freeform 11"/>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5293" name="Line 13"/>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5294" name="Line 14"/>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5295" name="Oval 15"/>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296" name="Oval 16"/>
          <p:cNvSpPr>
            <a:spLocks noChangeArrowheads="1"/>
          </p:cNvSpPr>
          <p:nvPr/>
        </p:nvSpPr>
        <p:spPr bwMode="auto">
          <a:xfrm>
            <a:off x="1295400" y="182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297" name="Oval 17"/>
          <p:cNvSpPr>
            <a:spLocks noChangeArrowheads="1"/>
          </p:cNvSpPr>
          <p:nvPr/>
        </p:nvSpPr>
        <p:spPr bwMode="auto">
          <a:xfrm>
            <a:off x="22098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298" name="Oval 18"/>
          <p:cNvSpPr>
            <a:spLocks noChangeArrowheads="1"/>
          </p:cNvSpPr>
          <p:nvPr/>
        </p:nvSpPr>
        <p:spPr bwMode="auto">
          <a:xfrm>
            <a:off x="3124200" y="4572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299" name="Oval 19"/>
          <p:cNvSpPr>
            <a:spLocks noChangeArrowheads="1"/>
          </p:cNvSpPr>
          <p:nvPr/>
        </p:nvSpPr>
        <p:spPr bwMode="auto">
          <a:xfrm>
            <a:off x="3962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300" name="Oval 20"/>
          <p:cNvSpPr>
            <a:spLocks noChangeArrowheads="1"/>
          </p:cNvSpPr>
          <p:nvPr/>
        </p:nvSpPr>
        <p:spPr bwMode="auto">
          <a:xfrm>
            <a:off x="67056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301" name="Oval 21"/>
          <p:cNvSpPr>
            <a:spLocks noChangeArrowheads="1"/>
          </p:cNvSpPr>
          <p:nvPr/>
        </p:nvSpPr>
        <p:spPr bwMode="auto">
          <a:xfrm>
            <a:off x="67056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5302" name="Oval 22"/>
          <p:cNvSpPr>
            <a:spLocks noChangeArrowheads="1"/>
          </p:cNvSpPr>
          <p:nvPr/>
        </p:nvSpPr>
        <p:spPr bwMode="auto">
          <a:xfrm>
            <a:off x="67056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de-DE" altLang="de-DE" smtClean="0"/>
              <a:t>Primäre Kardinalvokale: Daniel Jones</a:t>
            </a:r>
          </a:p>
        </p:txBody>
      </p:sp>
      <p:sp>
        <p:nvSpPr>
          <p:cNvPr id="238595"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8596"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8597"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8598"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8599" name="Oval 7"/>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0" name="Oval 8"/>
          <p:cNvSpPr>
            <a:spLocks noChangeArrowheads="1"/>
          </p:cNvSpPr>
          <p:nvPr/>
        </p:nvSpPr>
        <p:spPr bwMode="auto">
          <a:xfrm>
            <a:off x="1295400" y="182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1" name="Oval 9"/>
          <p:cNvSpPr>
            <a:spLocks noChangeArrowheads="1"/>
          </p:cNvSpPr>
          <p:nvPr/>
        </p:nvSpPr>
        <p:spPr bwMode="auto">
          <a:xfrm>
            <a:off x="22098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2" name="Oval 10"/>
          <p:cNvSpPr>
            <a:spLocks noChangeArrowheads="1"/>
          </p:cNvSpPr>
          <p:nvPr/>
        </p:nvSpPr>
        <p:spPr bwMode="auto">
          <a:xfrm>
            <a:off x="3124200" y="4572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3" name="Oval 11"/>
          <p:cNvSpPr>
            <a:spLocks noChangeArrowheads="1"/>
          </p:cNvSpPr>
          <p:nvPr/>
        </p:nvSpPr>
        <p:spPr bwMode="auto">
          <a:xfrm>
            <a:off x="3962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4" name="Oval 12"/>
          <p:cNvSpPr>
            <a:spLocks noChangeArrowheads="1"/>
          </p:cNvSpPr>
          <p:nvPr/>
        </p:nvSpPr>
        <p:spPr bwMode="auto">
          <a:xfrm>
            <a:off x="67056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5" name="Oval 13"/>
          <p:cNvSpPr>
            <a:spLocks noChangeArrowheads="1"/>
          </p:cNvSpPr>
          <p:nvPr/>
        </p:nvSpPr>
        <p:spPr bwMode="auto">
          <a:xfrm>
            <a:off x="67056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6" name="Oval 14"/>
          <p:cNvSpPr>
            <a:spLocks noChangeArrowheads="1"/>
          </p:cNvSpPr>
          <p:nvPr/>
        </p:nvSpPr>
        <p:spPr bwMode="auto">
          <a:xfrm>
            <a:off x="67056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8607" name="Text Box 15"/>
          <p:cNvSpPr txBox="1">
            <a:spLocks noChangeArrowheads="1"/>
          </p:cNvSpPr>
          <p:nvPr/>
        </p:nvSpPr>
        <p:spPr bwMode="auto">
          <a:xfrm>
            <a:off x="1728788" y="3025775"/>
            <a:ext cx="368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e</a:t>
            </a:r>
          </a:p>
        </p:txBody>
      </p:sp>
      <p:sp>
        <p:nvSpPr>
          <p:cNvPr id="238608" name="Text Box 16"/>
          <p:cNvSpPr txBox="1">
            <a:spLocks noChangeArrowheads="1"/>
          </p:cNvSpPr>
          <p:nvPr/>
        </p:nvSpPr>
        <p:spPr bwMode="auto">
          <a:xfrm>
            <a:off x="849313" y="1654175"/>
            <a:ext cx="298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i</a:t>
            </a:r>
          </a:p>
        </p:txBody>
      </p:sp>
      <p:sp>
        <p:nvSpPr>
          <p:cNvPr id="238609" name="Text Box 17"/>
          <p:cNvSpPr txBox="1">
            <a:spLocks noChangeArrowheads="1"/>
          </p:cNvSpPr>
          <p:nvPr/>
        </p:nvSpPr>
        <p:spPr bwMode="auto">
          <a:xfrm>
            <a:off x="3328988" y="5616575"/>
            <a:ext cx="368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a</a:t>
            </a:r>
          </a:p>
        </p:txBody>
      </p:sp>
      <p:sp>
        <p:nvSpPr>
          <p:cNvPr id="238610" name="Text Box 18"/>
          <p:cNvSpPr txBox="1">
            <a:spLocks noChangeArrowheads="1"/>
          </p:cNvSpPr>
          <p:nvPr/>
        </p:nvSpPr>
        <p:spPr bwMode="auto">
          <a:xfrm>
            <a:off x="2649538" y="4397375"/>
            <a:ext cx="3571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ɛ</a:t>
            </a:r>
          </a:p>
        </p:txBody>
      </p:sp>
      <p:sp>
        <p:nvSpPr>
          <p:cNvPr id="238611" name="Text Box 19"/>
          <p:cNvSpPr txBox="1">
            <a:spLocks noChangeArrowheads="1"/>
          </p:cNvSpPr>
          <p:nvPr/>
        </p:nvSpPr>
        <p:spPr bwMode="auto">
          <a:xfrm>
            <a:off x="6988175" y="4321175"/>
            <a:ext cx="3667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ɔ</a:t>
            </a:r>
          </a:p>
        </p:txBody>
      </p:sp>
      <p:sp>
        <p:nvSpPr>
          <p:cNvPr id="238612" name="Text Box 20"/>
          <p:cNvSpPr txBox="1">
            <a:spLocks noChangeArrowheads="1"/>
          </p:cNvSpPr>
          <p:nvPr/>
        </p:nvSpPr>
        <p:spPr bwMode="auto">
          <a:xfrm>
            <a:off x="6983413" y="5616575"/>
            <a:ext cx="3984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ɑ</a:t>
            </a:r>
          </a:p>
        </p:txBody>
      </p:sp>
      <p:sp>
        <p:nvSpPr>
          <p:cNvPr id="238613" name="Text Box 21"/>
          <p:cNvSpPr txBox="1">
            <a:spLocks noChangeArrowheads="1"/>
          </p:cNvSpPr>
          <p:nvPr/>
        </p:nvSpPr>
        <p:spPr bwMode="auto">
          <a:xfrm>
            <a:off x="6900863" y="1654175"/>
            <a:ext cx="388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u</a:t>
            </a:r>
          </a:p>
        </p:txBody>
      </p:sp>
      <p:sp>
        <p:nvSpPr>
          <p:cNvPr id="238614" name="Text Box 22"/>
          <p:cNvSpPr txBox="1">
            <a:spLocks noChangeArrowheads="1"/>
          </p:cNvSpPr>
          <p:nvPr/>
        </p:nvSpPr>
        <p:spPr bwMode="auto">
          <a:xfrm>
            <a:off x="6969125" y="3025775"/>
            <a:ext cx="403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60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v1.wav"/>
                                        </p:tgtEl>
                                      </p:cMediaNode>
                                    </p:audio>
                                  </p:subTnLst>
                                </p:cTn>
                              </p:par>
                            </p:childTnLst>
                          </p:cTn>
                        </p:par>
                        <p:par>
                          <p:cTn id="7" fill="hold" nodeType="afterGroup">
                            <p:stCondLst>
                              <p:cond delay="500"/>
                            </p:stCondLst>
                            <p:childTnLst>
                              <p:par>
                                <p:cTn id="8" presetID="1" presetClass="entr" presetSubtype="0" fill="hold" grpId="0" nodeType="afterEffect">
                                  <p:stCondLst>
                                    <p:cond delay="3000"/>
                                  </p:stCondLst>
                                  <p:childTnLst>
                                    <p:set>
                                      <p:cBhvr>
                                        <p:cTn id="9" dur="1" fill="hold">
                                          <p:stCondLst>
                                            <p:cond delay="499"/>
                                          </p:stCondLst>
                                        </p:cTn>
                                        <p:tgtEl>
                                          <p:spTgt spid="23860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v2.wav"/>
                                        </p:tgtEl>
                                      </p:cMediaNode>
                                    </p:audio>
                                  </p:subTnLst>
                                </p:cTn>
                              </p:par>
                            </p:childTnLst>
                          </p:cTn>
                        </p:par>
                        <p:par>
                          <p:cTn id="10" fill="hold" nodeType="afterGroup">
                            <p:stCondLst>
                              <p:cond delay="4000"/>
                            </p:stCondLst>
                            <p:childTnLst>
                              <p:par>
                                <p:cTn id="11" presetID="1" presetClass="entr" presetSubtype="0" fill="hold" grpId="0" nodeType="afterEffect">
                                  <p:stCondLst>
                                    <p:cond delay="3000"/>
                                  </p:stCondLst>
                                  <p:childTnLst>
                                    <p:set>
                                      <p:cBhvr>
                                        <p:cTn id="12" dur="1" fill="hold">
                                          <p:stCondLst>
                                            <p:cond delay="499"/>
                                          </p:stCondLst>
                                        </p:cTn>
                                        <p:tgtEl>
                                          <p:spTgt spid="23861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cv3.wav"/>
                                        </p:tgtEl>
                                      </p:cMediaNode>
                                    </p:audio>
                                  </p:subTnLst>
                                </p:cTn>
                              </p:par>
                            </p:childTnLst>
                          </p:cTn>
                        </p:par>
                        <p:par>
                          <p:cTn id="13" fill="hold" nodeType="afterGroup">
                            <p:stCondLst>
                              <p:cond delay="7500"/>
                            </p:stCondLst>
                            <p:childTnLst>
                              <p:par>
                                <p:cTn id="14" presetID="1" presetClass="entr" presetSubtype="0" fill="hold" grpId="0" nodeType="afterEffect">
                                  <p:stCondLst>
                                    <p:cond delay="3000"/>
                                  </p:stCondLst>
                                  <p:childTnLst>
                                    <p:set>
                                      <p:cBhvr>
                                        <p:cTn id="15" dur="1" fill="hold">
                                          <p:stCondLst>
                                            <p:cond delay="499"/>
                                          </p:stCondLst>
                                        </p:cTn>
                                        <p:tgtEl>
                                          <p:spTgt spid="23860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5" name="cv4.wav"/>
                                        </p:tgtEl>
                                      </p:cMediaNode>
                                    </p:audio>
                                  </p:subTnLst>
                                </p:cTn>
                              </p:par>
                            </p:childTnLst>
                          </p:cTn>
                        </p:par>
                        <p:par>
                          <p:cTn id="16" fill="hold" nodeType="afterGroup">
                            <p:stCondLst>
                              <p:cond delay="11000"/>
                            </p:stCondLst>
                            <p:childTnLst>
                              <p:par>
                                <p:cTn id="17" presetID="1" presetClass="entr" presetSubtype="0" fill="hold" grpId="0" nodeType="afterEffect">
                                  <p:stCondLst>
                                    <p:cond delay="3000"/>
                                  </p:stCondLst>
                                  <p:childTnLst>
                                    <p:set>
                                      <p:cBhvr>
                                        <p:cTn id="18" dur="1" fill="hold">
                                          <p:stCondLst>
                                            <p:cond delay="499"/>
                                          </p:stCondLst>
                                        </p:cTn>
                                        <p:tgtEl>
                                          <p:spTgt spid="2386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cv5.wav"/>
                                        </p:tgtEl>
                                      </p:cMediaNode>
                                    </p:audio>
                                  </p:subTnLst>
                                </p:cTn>
                              </p:par>
                            </p:childTnLst>
                          </p:cTn>
                        </p:par>
                        <p:par>
                          <p:cTn id="19" fill="hold" nodeType="afterGroup">
                            <p:stCondLst>
                              <p:cond delay="14500"/>
                            </p:stCondLst>
                            <p:childTnLst>
                              <p:par>
                                <p:cTn id="20" presetID="1" presetClass="entr" presetSubtype="0" fill="hold" grpId="0" nodeType="afterEffect">
                                  <p:stCondLst>
                                    <p:cond delay="3000"/>
                                  </p:stCondLst>
                                  <p:childTnLst>
                                    <p:set>
                                      <p:cBhvr>
                                        <p:cTn id="21" dur="1" fill="hold">
                                          <p:stCondLst>
                                            <p:cond delay="499"/>
                                          </p:stCondLst>
                                        </p:cTn>
                                        <p:tgtEl>
                                          <p:spTgt spid="23861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7" name="cv6.wav"/>
                                        </p:tgtEl>
                                      </p:cMediaNode>
                                    </p:audio>
                                  </p:subTnLst>
                                </p:cTn>
                              </p:par>
                            </p:childTnLst>
                          </p:cTn>
                        </p:par>
                        <p:par>
                          <p:cTn id="22" fill="hold" nodeType="afterGroup">
                            <p:stCondLst>
                              <p:cond delay="18000"/>
                            </p:stCondLst>
                            <p:childTnLst>
                              <p:par>
                                <p:cTn id="23" presetID="1" presetClass="entr" presetSubtype="0" fill="hold" grpId="0" nodeType="afterEffect">
                                  <p:stCondLst>
                                    <p:cond delay="3000"/>
                                  </p:stCondLst>
                                  <p:childTnLst>
                                    <p:set>
                                      <p:cBhvr>
                                        <p:cTn id="24" dur="1" fill="hold">
                                          <p:stCondLst>
                                            <p:cond delay="499"/>
                                          </p:stCondLst>
                                        </p:cTn>
                                        <p:tgtEl>
                                          <p:spTgt spid="23861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8" name="cv7.wav"/>
                                        </p:tgtEl>
                                      </p:cMediaNode>
                                    </p:audio>
                                  </p:subTnLst>
                                </p:cTn>
                              </p:par>
                            </p:childTnLst>
                          </p:cTn>
                        </p:par>
                        <p:par>
                          <p:cTn id="25" fill="hold" nodeType="afterGroup">
                            <p:stCondLst>
                              <p:cond delay="21500"/>
                            </p:stCondLst>
                            <p:childTnLst>
                              <p:par>
                                <p:cTn id="26" presetID="1" presetClass="entr" presetSubtype="0" fill="hold" grpId="0" nodeType="afterEffect">
                                  <p:stCondLst>
                                    <p:cond delay="3000"/>
                                  </p:stCondLst>
                                  <p:childTnLst>
                                    <p:set>
                                      <p:cBhvr>
                                        <p:cTn id="27" dur="1" fill="hold">
                                          <p:stCondLst>
                                            <p:cond delay="499"/>
                                          </p:stCondLst>
                                        </p:cTn>
                                        <p:tgtEl>
                                          <p:spTgt spid="23861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cv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7" grpId="0" autoUpdateAnimBg="0"/>
      <p:bldP spid="238608" grpId="0" autoUpdateAnimBg="0"/>
      <p:bldP spid="238609" grpId="0" autoUpdateAnimBg="0"/>
      <p:bldP spid="238610" grpId="0" autoUpdateAnimBg="0"/>
      <p:bldP spid="238611" grpId="0" autoUpdateAnimBg="0"/>
      <p:bldP spid="238612" grpId="0" autoUpdateAnimBg="0"/>
      <p:bldP spid="238613" grpId="0" autoUpdateAnimBg="0"/>
      <p:bldP spid="23861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defRPr/>
            </a:pPr>
            <a:r>
              <a:rPr lang="de-DE" altLang="de-DE" smtClean="0"/>
              <a:t>Primäre Kardinalvokale: synthetisch</a:t>
            </a:r>
          </a:p>
        </p:txBody>
      </p:sp>
      <p:sp>
        <p:nvSpPr>
          <p:cNvPr id="227331"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7332"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7333"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7334"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7335" name="Oval 7"/>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36" name="Oval 8"/>
          <p:cNvSpPr>
            <a:spLocks noChangeArrowheads="1"/>
          </p:cNvSpPr>
          <p:nvPr/>
        </p:nvSpPr>
        <p:spPr bwMode="auto">
          <a:xfrm>
            <a:off x="1295400" y="182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37" name="Oval 9"/>
          <p:cNvSpPr>
            <a:spLocks noChangeArrowheads="1"/>
          </p:cNvSpPr>
          <p:nvPr/>
        </p:nvSpPr>
        <p:spPr bwMode="auto">
          <a:xfrm>
            <a:off x="22098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38" name="Oval 10"/>
          <p:cNvSpPr>
            <a:spLocks noChangeArrowheads="1"/>
          </p:cNvSpPr>
          <p:nvPr/>
        </p:nvSpPr>
        <p:spPr bwMode="auto">
          <a:xfrm>
            <a:off x="3124200" y="4572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39" name="Oval 11"/>
          <p:cNvSpPr>
            <a:spLocks noChangeArrowheads="1"/>
          </p:cNvSpPr>
          <p:nvPr/>
        </p:nvSpPr>
        <p:spPr bwMode="auto">
          <a:xfrm>
            <a:off x="3962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40" name="Oval 12"/>
          <p:cNvSpPr>
            <a:spLocks noChangeArrowheads="1"/>
          </p:cNvSpPr>
          <p:nvPr/>
        </p:nvSpPr>
        <p:spPr bwMode="auto">
          <a:xfrm>
            <a:off x="67056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41" name="Oval 13"/>
          <p:cNvSpPr>
            <a:spLocks noChangeArrowheads="1"/>
          </p:cNvSpPr>
          <p:nvPr/>
        </p:nvSpPr>
        <p:spPr bwMode="auto">
          <a:xfrm>
            <a:off x="67056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42" name="Oval 14"/>
          <p:cNvSpPr>
            <a:spLocks noChangeArrowheads="1"/>
          </p:cNvSpPr>
          <p:nvPr/>
        </p:nvSpPr>
        <p:spPr bwMode="auto">
          <a:xfrm>
            <a:off x="67056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7343" name="Text Box 15"/>
          <p:cNvSpPr txBox="1">
            <a:spLocks noChangeArrowheads="1"/>
          </p:cNvSpPr>
          <p:nvPr/>
        </p:nvSpPr>
        <p:spPr bwMode="auto">
          <a:xfrm>
            <a:off x="1728788" y="3025775"/>
            <a:ext cx="368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e</a:t>
            </a:r>
          </a:p>
        </p:txBody>
      </p:sp>
      <p:sp>
        <p:nvSpPr>
          <p:cNvPr id="227344" name="Text Box 16"/>
          <p:cNvSpPr txBox="1">
            <a:spLocks noChangeArrowheads="1"/>
          </p:cNvSpPr>
          <p:nvPr/>
        </p:nvSpPr>
        <p:spPr bwMode="auto">
          <a:xfrm>
            <a:off x="849313" y="1654175"/>
            <a:ext cx="298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i</a:t>
            </a:r>
          </a:p>
        </p:txBody>
      </p:sp>
      <p:sp>
        <p:nvSpPr>
          <p:cNvPr id="227345" name="Text Box 17"/>
          <p:cNvSpPr txBox="1">
            <a:spLocks noChangeArrowheads="1"/>
          </p:cNvSpPr>
          <p:nvPr/>
        </p:nvSpPr>
        <p:spPr bwMode="auto">
          <a:xfrm>
            <a:off x="3328988" y="5616575"/>
            <a:ext cx="368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a</a:t>
            </a:r>
          </a:p>
        </p:txBody>
      </p:sp>
      <p:sp>
        <p:nvSpPr>
          <p:cNvPr id="227346" name="Text Box 18"/>
          <p:cNvSpPr txBox="1">
            <a:spLocks noChangeArrowheads="1"/>
          </p:cNvSpPr>
          <p:nvPr/>
        </p:nvSpPr>
        <p:spPr bwMode="auto">
          <a:xfrm>
            <a:off x="2649538" y="4397375"/>
            <a:ext cx="3571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ɛ</a:t>
            </a:r>
          </a:p>
        </p:txBody>
      </p:sp>
      <p:sp>
        <p:nvSpPr>
          <p:cNvPr id="227347" name="Text Box 19"/>
          <p:cNvSpPr txBox="1">
            <a:spLocks noChangeArrowheads="1"/>
          </p:cNvSpPr>
          <p:nvPr/>
        </p:nvSpPr>
        <p:spPr bwMode="auto">
          <a:xfrm>
            <a:off x="6988175" y="4321175"/>
            <a:ext cx="3667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ɔ</a:t>
            </a:r>
          </a:p>
        </p:txBody>
      </p:sp>
      <p:sp>
        <p:nvSpPr>
          <p:cNvPr id="227348" name="Text Box 20"/>
          <p:cNvSpPr txBox="1">
            <a:spLocks noChangeArrowheads="1"/>
          </p:cNvSpPr>
          <p:nvPr/>
        </p:nvSpPr>
        <p:spPr bwMode="auto">
          <a:xfrm>
            <a:off x="6983413" y="5616575"/>
            <a:ext cx="3984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ɑ</a:t>
            </a:r>
          </a:p>
        </p:txBody>
      </p:sp>
      <p:sp>
        <p:nvSpPr>
          <p:cNvPr id="227349" name="Text Box 21"/>
          <p:cNvSpPr txBox="1">
            <a:spLocks noChangeArrowheads="1"/>
          </p:cNvSpPr>
          <p:nvPr/>
        </p:nvSpPr>
        <p:spPr bwMode="auto">
          <a:xfrm>
            <a:off x="6900863" y="1654175"/>
            <a:ext cx="388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u</a:t>
            </a:r>
          </a:p>
        </p:txBody>
      </p:sp>
      <p:sp>
        <p:nvSpPr>
          <p:cNvPr id="227350" name="Text Box 22"/>
          <p:cNvSpPr txBox="1">
            <a:spLocks noChangeArrowheads="1"/>
          </p:cNvSpPr>
          <p:nvPr/>
        </p:nvSpPr>
        <p:spPr bwMode="auto">
          <a:xfrm>
            <a:off x="6969125" y="3025775"/>
            <a:ext cx="403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cs typeface="Times New Roman" panose="02020603050405020304"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2cv1.wav"/>
                                        </p:tgtEl>
                                      </p:cMediaNode>
                                    </p:audio>
                                  </p:subTnLst>
                                </p:cTn>
                              </p:par>
                            </p:childTnLst>
                          </p:cTn>
                        </p:par>
                        <p:par>
                          <p:cTn id="7" fill="hold" nodeType="afterGroup">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227343"/>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2cv2.wav"/>
                                        </p:tgtEl>
                                      </p:cMediaNode>
                                    </p:audio>
                                  </p:subTnLst>
                                </p:cTn>
                              </p:par>
                            </p:childTnLst>
                          </p:cTn>
                        </p:par>
                        <p:par>
                          <p:cTn id="10" fill="hold" nodeType="afterGroup">
                            <p:stCondLst>
                              <p:cond delay="3000"/>
                            </p:stCondLst>
                            <p:childTnLst>
                              <p:par>
                                <p:cTn id="11" presetID="1" presetClass="entr" presetSubtype="0" fill="hold" grpId="0" nodeType="afterEffect">
                                  <p:stCondLst>
                                    <p:cond delay="2000"/>
                                  </p:stCondLst>
                                  <p:childTnLst>
                                    <p:set>
                                      <p:cBhvr>
                                        <p:cTn id="12" dur="1" fill="hold">
                                          <p:stCondLst>
                                            <p:cond delay="499"/>
                                          </p:stCondLst>
                                        </p:cTn>
                                        <p:tgtEl>
                                          <p:spTgt spid="22734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2cv3.wav"/>
                                        </p:tgtEl>
                                      </p:cMediaNode>
                                    </p:audio>
                                  </p:subTnLst>
                                </p:cTn>
                              </p:par>
                            </p:childTnLst>
                          </p:cTn>
                        </p:par>
                        <p:par>
                          <p:cTn id="13" fill="hold" nodeType="afterGroup">
                            <p:stCondLst>
                              <p:cond delay="5500"/>
                            </p:stCondLst>
                            <p:childTnLst>
                              <p:par>
                                <p:cTn id="14" presetID="1" presetClass="entr" presetSubtype="0" fill="hold" grpId="0" nodeType="afterEffect">
                                  <p:stCondLst>
                                    <p:cond delay="2000"/>
                                  </p:stCondLst>
                                  <p:childTnLst>
                                    <p:set>
                                      <p:cBhvr>
                                        <p:cTn id="15" dur="1" fill="hold">
                                          <p:stCondLst>
                                            <p:cond delay="499"/>
                                          </p:stCondLst>
                                        </p:cTn>
                                        <p:tgtEl>
                                          <p:spTgt spid="22734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5" name="2cv4.wav"/>
                                        </p:tgtEl>
                                      </p:cMediaNode>
                                    </p:audio>
                                  </p:subTnLst>
                                </p:cTn>
                              </p:par>
                            </p:childTnLst>
                          </p:cTn>
                        </p:par>
                        <p:par>
                          <p:cTn id="16" fill="hold" nodeType="afterGroup">
                            <p:stCondLst>
                              <p:cond delay="8000"/>
                            </p:stCondLst>
                            <p:childTnLst>
                              <p:par>
                                <p:cTn id="17" presetID="1" presetClass="entr" presetSubtype="0" fill="hold" grpId="0" nodeType="afterEffect">
                                  <p:stCondLst>
                                    <p:cond delay="2000"/>
                                  </p:stCondLst>
                                  <p:childTnLst>
                                    <p:set>
                                      <p:cBhvr>
                                        <p:cTn id="18" dur="1" fill="hold">
                                          <p:stCondLst>
                                            <p:cond delay="499"/>
                                          </p:stCondLst>
                                        </p:cTn>
                                        <p:tgtEl>
                                          <p:spTgt spid="22734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2cv5.wav"/>
                                        </p:tgtEl>
                                      </p:cMediaNode>
                                    </p:audio>
                                  </p:subTnLst>
                                </p:cTn>
                              </p:par>
                            </p:childTnLst>
                          </p:cTn>
                        </p:par>
                        <p:par>
                          <p:cTn id="19" fill="hold" nodeType="afterGroup">
                            <p:stCondLst>
                              <p:cond delay="10500"/>
                            </p:stCondLst>
                            <p:childTnLst>
                              <p:par>
                                <p:cTn id="20" presetID="1" presetClass="entr" presetSubtype="0" fill="hold" grpId="0" nodeType="afterEffect">
                                  <p:stCondLst>
                                    <p:cond delay="2000"/>
                                  </p:stCondLst>
                                  <p:childTnLst>
                                    <p:set>
                                      <p:cBhvr>
                                        <p:cTn id="21" dur="1" fill="hold">
                                          <p:stCondLst>
                                            <p:cond delay="499"/>
                                          </p:stCondLst>
                                        </p:cTn>
                                        <p:tgtEl>
                                          <p:spTgt spid="22734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7" name="2cv6.wav"/>
                                        </p:tgtEl>
                                      </p:cMediaNode>
                                    </p:audio>
                                  </p:subTnLst>
                                </p:cTn>
                              </p:par>
                            </p:childTnLst>
                          </p:cTn>
                        </p:par>
                        <p:par>
                          <p:cTn id="22" fill="hold" nodeType="afterGroup">
                            <p:stCondLst>
                              <p:cond delay="13000"/>
                            </p:stCondLst>
                            <p:childTnLst>
                              <p:par>
                                <p:cTn id="23" presetID="1" presetClass="entr" presetSubtype="0" fill="hold" grpId="0" nodeType="afterEffect">
                                  <p:stCondLst>
                                    <p:cond delay="2000"/>
                                  </p:stCondLst>
                                  <p:childTnLst>
                                    <p:set>
                                      <p:cBhvr>
                                        <p:cTn id="24" dur="1" fill="hold">
                                          <p:stCondLst>
                                            <p:cond delay="499"/>
                                          </p:stCondLst>
                                        </p:cTn>
                                        <p:tgtEl>
                                          <p:spTgt spid="22735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8" name="2cv7.wav"/>
                                        </p:tgtEl>
                                      </p:cMediaNode>
                                    </p:audio>
                                  </p:subTnLst>
                                </p:cTn>
                              </p:par>
                            </p:childTnLst>
                          </p:cTn>
                        </p:par>
                        <p:par>
                          <p:cTn id="25" fill="hold" nodeType="afterGroup">
                            <p:stCondLst>
                              <p:cond delay="15500"/>
                            </p:stCondLst>
                            <p:childTnLst>
                              <p:par>
                                <p:cTn id="26" presetID="1" presetClass="entr" presetSubtype="0" fill="hold" grpId="0" nodeType="afterEffect">
                                  <p:stCondLst>
                                    <p:cond delay="2000"/>
                                  </p:stCondLst>
                                  <p:childTnLst>
                                    <p:set>
                                      <p:cBhvr>
                                        <p:cTn id="27" dur="1" fill="hold">
                                          <p:stCondLst>
                                            <p:cond delay="499"/>
                                          </p:stCondLst>
                                        </p:cTn>
                                        <p:tgtEl>
                                          <p:spTgt spid="22734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2cv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3" grpId="0" autoUpdateAnimBg="0"/>
      <p:bldP spid="227344" grpId="0" autoUpdateAnimBg="0"/>
      <p:bldP spid="227345" grpId="0" autoUpdateAnimBg="0"/>
      <p:bldP spid="227346" grpId="0" autoUpdateAnimBg="0"/>
      <p:bldP spid="227347" grpId="0" autoUpdateAnimBg="0"/>
      <p:bldP spid="227348" grpId="0" autoUpdateAnimBg="0"/>
      <p:bldP spid="227349" grpId="0" autoUpdateAnimBg="0"/>
      <p:bldP spid="22735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defRPr/>
            </a:pPr>
            <a:r>
              <a:rPr lang="de-DE" altLang="de-DE" smtClean="0"/>
              <a:t>Primäre Kardinalvokale: Synthetisch</a:t>
            </a:r>
          </a:p>
        </p:txBody>
      </p:sp>
      <p:pic>
        <p:nvPicPr>
          <p:cNvPr id="29699" name="Picture 3" descr="C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503988"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defRPr/>
            </a:pPr>
            <a:r>
              <a:rPr lang="de-DE" altLang="de-DE" smtClean="0"/>
              <a:t>Sekundäre Kardinalvokale</a:t>
            </a:r>
          </a:p>
        </p:txBody>
      </p:sp>
      <p:sp>
        <p:nvSpPr>
          <p:cNvPr id="209923"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Zusätzlich zu den acht primären Kardinalvokalen gibt es </a:t>
            </a:r>
            <a:r>
              <a:rPr lang="de-DE" altLang="de-DE" smtClean="0">
                <a:solidFill>
                  <a:schemeClr val="accent2"/>
                </a:solidFill>
                <a:cs typeface="Times New Roman" pitchFamily="18" charset="0"/>
              </a:rPr>
              <a:t>Sekundäre Kardinalvokale</a:t>
            </a:r>
            <a:r>
              <a:rPr lang="de-DE" altLang="de-DE" smtClean="0">
                <a:cs typeface="Times New Roman" pitchFamily="18" charset="0"/>
              </a:rPr>
              <a:t>. </a:t>
            </a:r>
          </a:p>
          <a:p>
            <a:pPr marL="0" indent="0" algn="just">
              <a:buFont typeface="Wingdings 2" pitchFamily="18" charset="2"/>
              <a:buNone/>
              <a:defRPr/>
            </a:pPr>
            <a:r>
              <a:rPr lang="de-DE" altLang="de-DE" smtClean="0">
                <a:cs typeface="Times New Roman" pitchFamily="18" charset="0"/>
              </a:rPr>
              <a:t>Acht davon sind unmittelbar aus den </a:t>
            </a:r>
            <a:r>
              <a:rPr lang="de-DE" altLang="de-DE" smtClean="0">
                <a:solidFill>
                  <a:schemeClr val="accent2"/>
                </a:solidFill>
                <a:cs typeface="Times New Roman" pitchFamily="18" charset="0"/>
              </a:rPr>
              <a:t>primären Kardinalvokalen</a:t>
            </a:r>
            <a:r>
              <a:rPr lang="de-DE" altLang="de-DE" smtClean="0">
                <a:cs typeface="Times New Roman" pitchFamily="18" charset="0"/>
              </a:rPr>
              <a:t> durch </a:t>
            </a:r>
            <a:r>
              <a:rPr lang="de-DE" altLang="de-DE" smtClean="0">
                <a:solidFill>
                  <a:schemeClr val="accent2"/>
                </a:solidFill>
                <a:cs typeface="Times New Roman" pitchFamily="18" charset="0"/>
              </a:rPr>
              <a:t>Umkehrung der Lippenstellungen</a:t>
            </a:r>
            <a:r>
              <a:rPr lang="de-DE" altLang="de-DE" smtClean="0">
                <a:cs typeface="Times New Roman" pitchFamily="18" charset="0"/>
              </a:rPr>
              <a:t> abgeleitet. Ihre </a:t>
            </a:r>
            <a:r>
              <a:rPr lang="de-DE" altLang="de-DE" smtClean="0">
                <a:solidFill>
                  <a:schemeClr val="accent2"/>
                </a:solidFill>
                <a:cs typeface="Times New Roman" pitchFamily="18" charset="0"/>
              </a:rPr>
              <a:t>Zungenstellung</a:t>
            </a:r>
            <a:r>
              <a:rPr lang="de-DE" altLang="de-DE" smtClean="0">
                <a:cs typeface="Times New Roman" pitchFamily="18" charset="0"/>
              </a:rPr>
              <a:t> ist jeweils mit der der entsprechenden primären Vokale identisch, nur wo der primäre </a:t>
            </a:r>
            <a:r>
              <a:rPr lang="de-DE" altLang="de-DE" i="1" smtClean="0">
                <a:cs typeface="Times New Roman" pitchFamily="18" charset="0"/>
              </a:rPr>
              <a:t>KV</a:t>
            </a:r>
            <a:r>
              <a:rPr lang="de-DE" altLang="de-DE" smtClean="0">
                <a:cs typeface="Times New Roman" pitchFamily="18" charset="0"/>
              </a:rPr>
              <a:t> ungerundet ist, ist der sekundäre gerundet und umgekehrt.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up)">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up)">
                                      <p:cBhvr>
                                        <p:cTn id="12" dur="500"/>
                                        <p:tgtEl>
                                          <p:spTgt spid="209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defRPr/>
            </a:pPr>
            <a:r>
              <a:rPr lang="de-DE" altLang="de-DE" dirty="0" smtClean="0"/>
              <a:t>Sekundäre Kardinalvokale</a:t>
            </a:r>
          </a:p>
        </p:txBody>
      </p:sp>
      <p:sp>
        <p:nvSpPr>
          <p:cNvPr id="228355"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8356"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8357"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8358"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8359" name="Oval 7"/>
          <p:cNvSpPr>
            <a:spLocks noChangeArrowheads="1"/>
          </p:cNvSpPr>
          <p:nvPr/>
        </p:nvSpPr>
        <p:spPr bwMode="auto">
          <a:xfrm>
            <a:off x="6705600" y="4572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0" name="Oval 8"/>
          <p:cNvSpPr>
            <a:spLocks noChangeArrowheads="1"/>
          </p:cNvSpPr>
          <p:nvPr/>
        </p:nvSpPr>
        <p:spPr bwMode="auto">
          <a:xfrm>
            <a:off x="12954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1" name="Oval 9"/>
          <p:cNvSpPr>
            <a:spLocks noChangeArrowheads="1"/>
          </p:cNvSpPr>
          <p:nvPr/>
        </p:nvSpPr>
        <p:spPr bwMode="auto">
          <a:xfrm>
            <a:off x="22098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2" name="Oval 10"/>
          <p:cNvSpPr>
            <a:spLocks noChangeArrowheads="1"/>
          </p:cNvSpPr>
          <p:nvPr/>
        </p:nvSpPr>
        <p:spPr bwMode="auto">
          <a:xfrm>
            <a:off x="31242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3" name="Oval 11"/>
          <p:cNvSpPr>
            <a:spLocks noChangeArrowheads="1"/>
          </p:cNvSpPr>
          <p:nvPr/>
        </p:nvSpPr>
        <p:spPr bwMode="auto">
          <a:xfrm>
            <a:off x="3962400" y="5943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4" name="Oval 12"/>
          <p:cNvSpPr>
            <a:spLocks noChangeArrowheads="1"/>
          </p:cNvSpPr>
          <p:nvPr/>
        </p:nvSpPr>
        <p:spPr bwMode="auto">
          <a:xfrm>
            <a:off x="6705600" y="5943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5" name="Oval 13"/>
          <p:cNvSpPr>
            <a:spLocks noChangeArrowheads="1"/>
          </p:cNvSpPr>
          <p:nvPr/>
        </p:nvSpPr>
        <p:spPr bwMode="auto">
          <a:xfrm>
            <a:off x="67056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6" name="Oval 14"/>
          <p:cNvSpPr>
            <a:spLocks noChangeArrowheads="1"/>
          </p:cNvSpPr>
          <p:nvPr/>
        </p:nvSpPr>
        <p:spPr bwMode="auto">
          <a:xfrm>
            <a:off x="6705600" y="182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67" name="Text Box 15"/>
          <p:cNvSpPr txBox="1">
            <a:spLocks noChangeArrowheads="1"/>
          </p:cNvSpPr>
          <p:nvPr/>
        </p:nvSpPr>
        <p:spPr bwMode="auto">
          <a:xfrm>
            <a:off x="1685925" y="3025775"/>
            <a:ext cx="3889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ø</a:t>
            </a:r>
          </a:p>
        </p:txBody>
      </p:sp>
      <p:sp>
        <p:nvSpPr>
          <p:cNvPr id="228368" name="Text Box 16"/>
          <p:cNvSpPr txBox="1">
            <a:spLocks noChangeArrowheads="1"/>
          </p:cNvSpPr>
          <p:nvPr/>
        </p:nvSpPr>
        <p:spPr bwMode="auto">
          <a:xfrm>
            <a:off x="771525" y="1654175"/>
            <a:ext cx="390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y</a:t>
            </a:r>
          </a:p>
        </p:txBody>
      </p:sp>
      <p:sp>
        <p:nvSpPr>
          <p:cNvPr id="228369" name="Text Box 17"/>
          <p:cNvSpPr txBox="1">
            <a:spLocks noChangeArrowheads="1"/>
          </p:cNvSpPr>
          <p:nvPr/>
        </p:nvSpPr>
        <p:spPr bwMode="auto">
          <a:xfrm>
            <a:off x="3260725" y="5616575"/>
            <a:ext cx="442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ɶ</a:t>
            </a:r>
          </a:p>
        </p:txBody>
      </p:sp>
      <p:sp>
        <p:nvSpPr>
          <p:cNvPr id="228370" name="Text Box 18"/>
          <p:cNvSpPr txBox="1">
            <a:spLocks noChangeArrowheads="1"/>
          </p:cNvSpPr>
          <p:nvPr/>
        </p:nvSpPr>
        <p:spPr bwMode="auto">
          <a:xfrm>
            <a:off x="2555875" y="4397375"/>
            <a:ext cx="481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œ</a:t>
            </a:r>
          </a:p>
        </p:txBody>
      </p:sp>
      <p:sp>
        <p:nvSpPr>
          <p:cNvPr id="228371" name="Text Box 19"/>
          <p:cNvSpPr txBox="1">
            <a:spLocks noChangeArrowheads="1"/>
          </p:cNvSpPr>
          <p:nvPr/>
        </p:nvSpPr>
        <p:spPr bwMode="auto">
          <a:xfrm>
            <a:off x="6943725" y="4419600"/>
            <a:ext cx="3889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ʌ</a:t>
            </a:r>
          </a:p>
        </p:txBody>
      </p:sp>
      <p:sp>
        <p:nvSpPr>
          <p:cNvPr id="228372" name="Text Box 20"/>
          <p:cNvSpPr txBox="1">
            <a:spLocks noChangeArrowheads="1"/>
          </p:cNvSpPr>
          <p:nvPr/>
        </p:nvSpPr>
        <p:spPr bwMode="auto">
          <a:xfrm>
            <a:off x="6904038" y="5603875"/>
            <a:ext cx="400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ɒ</a:t>
            </a:r>
          </a:p>
        </p:txBody>
      </p:sp>
      <p:sp>
        <p:nvSpPr>
          <p:cNvPr id="228373" name="Text Box 21"/>
          <p:cNvSpPr txBox="1">
            <a:spLocks noChangeArrowheads="1"/>
          </p:cNvSpPr>
          <p:nvPr/>
        </p:nvSpPr>
        <p:spPr bwMode="auto">
          <a:xfrm>
            <a:off x="6843713" y="1654175"/>
            <a:ext cx="5032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ɯ</a:t>
            </a:r>
          </a:p>
        </p:txBody>
      </p:sp>
      <p:sp>
        <p:nvSpPr>
          <p:cNvPr id="228374" name="Text Box 22"/>
          <p:cNvSpPr txBox="1">
            <a:spLocks noChangeArrowheads="1"/>
          </p:cNvSpPr>
          <p:nvPr/>
        </p:nvSpPr>
        <p:spPr bwMode="auto">
          <a:xfrm>
            <a:off x="6964363" y="3048000"/>
            <a:ext cx="368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ɤ</a:t>
            </a:r>
          </a:p>
        </p:txBody>
      </p:sp>
      <p:sp>
        <p:nvSpPr>
          <p:cNvPr id="228375" name="Text Box 23"/>
          <p:cNvSpPr txBox="1">
            <a:spLocks noChangeArrowheads="1"/>
          </p:cNvSpPr>
          <p:nvPr/>
        </p:nvSpPr>
        <p:spPr bwMode="auto">
          <a:xfrm>
            <a:off x="2713038" y="1363663"/>
            <a:ext cx="298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ɪ</a:t>
            </a:r>
          </a:p>
        </p:txBody>
      </p:sp>
      <p:sp>
        <p:nvSpPr>
          <p:cNvPr id="228376" name="Text Box 24"/>
          <p:cNvSpPr txBox="1">
            <a:spLocks noChangeArrowheads="1"/>
          </p:cNvSpPr>
          <p:nvPr/>
        </p:nvSpPr>
        <p:spPr bwMode="auto">
          <a:xfrm>
            <a:off x="5106988" y="1363663"/>
            <a:ext cx="388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ʉ</a:t>
            </a:r>
          </a:p>
        </p:txBody>
      </p:sp>
      <p:sp>
        <p:nvSpPr>
          <p:cNvPr id="228377" name="Oval 25"/>
          <p:cNvSpPr>
            <a:spLocks noChangeArrowheads="1"/>
          </p:cNvSpPr>
          <p:nvPr/>
        </p:nvSpPr>
        <p:spPr bwMode="auto">
          <a:xfrm>
            <a:off x="51054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8378" name="Oval 26"/>
          <p:cNvSpPr>
            <a:spLocks noChangeArrowheads="1"/>
          </p:cNvSpPr>
          <p:nvPr/>
        </p:nvSpPr>
        <p:spPr bwMode="auto">
          <a:xfrm>
            <a:off x="3048000" y="182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836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147y.wav"/>
                                        </p:tgtEl>
                                      </p:cMediaNode>
                                    </p:audio>
                                  </p:sub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22836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169baro.wav"/>
                                        </p:tgtEl>
                                      </p:cMediaNode>
                                    </p:audio>
                                  </p:sub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22837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179oe.WAV"/>
                                        </p:tgtEl>
                                      </p:cMediaNode>
                                    </p:audio>
                                  </p:subTnLst>
                                </p:cTn>
                              </p:par>
                            </p:childTnLst>
                          </p:cTn>
                        </p:par>
                        <p:par>
                          <p:cTn id="13" fill="hold" nodeType="afterGroup">
                            <p:stCondLst>
                              <p:cond delay="3500"/>
                            </p:stCondLst>
                            <p:childTnLst>
                              <p:par>
                                <p:cTn id="14" presetID="1" presetClass="entr" presetSubtype="0" fill="hold" grpId="0" nodeType="afterEffect">
                                  <p:stCondLst>
                                    <p:cond delay="1000"/>
                                  </p:stCondLst>
                                  <p:childTnLst>
                                    <p:set>
                                      <p:cBhvr>
                                        <p:cTn id="15" dur="1" fill="hold">
                                          <p:stCondLst>
                                            <p:cond delay="499"/>
                                          </p:stCondLst>
                                        </p:cTn>
                                        <p:tgtEl>
                                          <p:spTgt spid="22836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5" name="195capoe.wav"/>
                                        </p:tgtEl>
                                      </p:cMediaNode>
                                    </p:audio>
                                  </p:subTnLst>
                                </p:cTn>
                              </p:par>
                            </p:childTnLst>
                          </p:cTn>
                        </p:par>
                        <p:par>
                          <p:cTn id="16" fill="hold" nodeType="afterGroup">
                            <p:stCondLst>
                              <p:cond delay="5000"/>
                            </p:stCondLst>
                            <p:childTnLst>
                              <p:par>
                                <p:cTn id="17" presetID="1" presetClass="entr" presetSubtype="0" fill="hold" grpId="0" nodeType="afterEffect">
                                  <p:stCondLst>
                                    <p:cond delay="1000"/>
                                  </p:stCondLst>
                                  <p:childTnLst>
                                    <p:set>
                                      <p:cBhvr>
                                        <p:cTn id="18" dur="1" fill="hold">
                                          <p:stCondLst>
                                            <p:cond delay="499"/>
                                          </p:stCondLst>
                                        </p:cTn>
                                        <p:tgtEl>
                                          <p:spTgt spid="22837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199c13a.wav"/>
                                        </p:tgtEl>
                                      </p:cMediaNode>
                                    </p:audio>
                                  </p:subTnLst>
                                </p:cTn>
                              </p:par>
                            </p:childTnLst>
                          </p:cTn>
                        </p:par>
                        <p:par>
                          <p:cTn id="19" fill="hold" nodeType="afterGroup">
                            <p:stCondLst>
                              <p:cond delay="6500"/>
                            </p:stCondLst>
                            <p:childTnLst>
                              <p:par>
                                <p:cTn id="20" presetID="1" presetClass="entr" presetSubtype="0" fill="hold" grpId="0" nodeType="afterEffect">
                                  <p:stCondLst>
                                    <p:cond delay="1000"/>
                                  </p:stCondLst>
                                  <p:childTnLst>
                                    <p:set>
                                      <p:cBhvr>
                                        <p:cTn id="21" dur="1" fill="hold">
                                          <p:stCondLst>
                                            <p:cond delay="499"/>
                                          </p:stCondLst>
                                        </p:cTn>
                                        <p:tgtEl>
                                          <p:spTgt spid="22837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7" name="185invv.wav"/>
                                        </p:tgtEl>
                                      </p:cMediaNode>
                                    </p:audio>
                                  </p:subTnLst>
                                </p:cTn>
                              </p:par>
                            </p:childTnLst>
                          </p:cTn>
                        </p:par>
                        <p:par>
                          <p:cTn id="22" fill="hold" nodeType="afterGroup">
                            <p:stCondLst>
                              <p:cond delay="8000"/>
                            </p:stCondLst>
                            <p:childTnLst>
                              <p:par>
                                <p:cTn id="23" presetID="1" presetClass="entr" presetSubtype="0" fill="hold" grpId="0" nodeType="afterEffect">
                                  <p:stCondLst>
                                    <p:cond delay="1000"/>
                                  </p:stCondLst>
                                  <p:childTnLst>
                                    <p:set>
                                      <p:cBhvr>
                                        <p:cTn id="24" dur="1" fill="hold">
                                          <p:stCondLst>
                                            <p:cond delay="499"/>
                                          </p:stCondLst>
                                        </p:cTn>
                                        <p:tgtEl>
                                          <p:spTgt spid="22837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8" name="171c17.wav"/>
                                        </p:tgtEl>
                                      </p:cMediaNode>
                                    </p:audio>
                                  </p:subTnLst>
                                </p:cTn>
                              </p:par>
                            </p:childTnLst>
                          </p:cTn>
                        </p:par>
                        <p:par>
                          <p:cTn id="25" fill="hold" nodeType="afterGroup">
                            <p:stCondLst>
                              <p:cond delay="9500"/>
                            </p:stCondLst>
                            <p:childTnLst>
                              <p:par>
                                <p:cTn id="26" presetID="1" presetClass="entr" presetSubtype="0" fill="hold" grpId="0" nodeType="afterEffect">
                                  <p:stCondLst>
                                    <p:cond delay="1000"/>
                                  </p:stCondLst>
                                  <p:childTnLst>
                                    <p:set>
                                      <p:cBhvr>
                                        <p:cTn id="27" dur="1" fill="hold">
                                          <p:stCondLst>
                                            <p:cond delay="499"/>
                                          </p:stCondLst>
                                        </p:cTn>
                                        <p:tgtEl>
                                          <p:spTgt spid="22837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153uu.wav"/>
                                        </p:tgtEl>
                                      </p:cMediaNode>
                                    </p:audio>
                                  </p:subTnLst>
                                </p:cTn>
                              </p:par>
                            </p:childTnLst>
                          </p:cTn>
                        </p:par>
                        <p:par>
                          <p:cTn id="28" fill="hold" nodeType="afterGroup">
                            <p:stCondLst>
                              <p:cond delay="11000"/>
                            </p:stCondLst>
                            <p:childTnLst>
                              <p:par>
                                <p:cTn id="29" presetID="1" presetClass="entr" presetSubtype="0" fill="hold" grpId="0" nodeType="afterEffect">
                                  <p:stCondLst>
                                    <p:cond delay="1000"/>
                                  </p:stCondLst>
                                  <p:childTnLst>
                                    <p:set>
                                      <p:cBhvr>
                                        <p:cTn id="30" dur="1" fill="hold">
                                          <p:stCondLst>
                                            <p:cond delay="499"/>
                                          </p:stCondLst>
                                        </p:cTn>
                                        <p:tgtEl>
                                          <p:spTgt spid="22837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151baru.wav"/>
                                        </p:tgtEl>
                                      </p:cMediaNode>
                                    </p:audio>
                                  </p:subTnLst>
                                </p:cTn>
                              </p:par>
                            </p:childTnLst>
                          </p:cTn>
                        </p:par>
                        <p:par>
                          <p:cTn id="31" fill="hold" nodeType="afterGroup">
                            <p:stCondLst>
                              <p:cond delay="12500"/>
                            </p:stCondLst>
                            <p:childTnLst>
                              <p:par>
                                <p:cTn id="32" presetID="1" presetClass="entr" presetSubtype="0" fill="hold" grpId="0" nodeType="afterEffect">
                                  <p:stCondLst>
                                    <p:cond delay="1000"/>
                                  </p:stCondLst>
                                  <p:childTnLst>
                                    <p:set>
                                      <p:cBhvr>
                                        <p:cTn id="33" dur="1" fill="hold">
                                          <p:stCondLst>
                                            <p:cond delay="499"/>
                                          </p:stCondLst>
                                        </p:cTn>
                                        <p:tgtEl>
                                          <p:spTgt spid="22837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11" name="149bar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7" grpId="0" autoUpdateAnimBg="0"/>
      <p:bldP spid="228368" grpId="0" autoUpdateAnimBg="0"/>
      <p:bldP spid="228369" grpId="0" autoUpdateAnimBg="0"/>
      <p:bldP spid="228370" grpId="0" autoUpdateAnimBg="0"/>
      <p:bldP spid="228371" grpId="0" autoUpdateAnimBg="0"/>
      <p:bldP spid="228372" grpId="0" autoUpdateAnimBg="0"/>
      <p:bldP spid="228373" grpId="0" autoUpdateAnimBg="0"/>
      <p:bldP spid="228374" grpId="0" autoUpdateAnimBg="0"/>
      <p:bldP spid="228375" grpId="0" autoUpdateAnimBg="0"/>
      <p:bldP spid="22837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p:txBody>
          <a:bodyPr/>
          <a:lstStyle/>
          <a:p>
            <a:pPr>
              <a:defRPr/>
            </a:pPr>
            <a:r>
              <a:rPr lang="de-DE" altLang="de-DE" smtClean="0"/>
              <a:t>Vokale und Konsonanten</a:t>
            </a:r>
          </a:p>
        </p:txBody>
      </p:sp>
      <p:sp>
        <p:nvSpPr>
          <p:cNvPr id="194563" name="Rectangle 1027"/>
          <p:cNvSpPr>
            <a:spLocks noGrp="1" noChangeArrowheads="1"/>
          </p:cNvSpPr>
          <p:nvPr>
            <p:ph type="body" idx="1"/>
          </p:nvPr>
        </p:nvSpPr>
        <p:spPr>
          <a:xfrm>
            <a:off x="762000" y="1676400"/>
            <a:ext cx="8153400" cy="2057400"/>
          </a:xfrm>
        </p:spPr>
        <p:txBody>
          <a:bodyPr/>
          <a:lstStyle/>
          <a:p>
            <a:pPr marL="0" indent="0" algn="just">
              <a:buFont typeface="Wingdings 2" pitchFamily="18" charset="2"/>
              <a:buNone/>
              <a:defRPr/>
            </a:pPr>
            <a:r>
              <a:rPr lang="de-DE" altLang="de-DE" smtClean="0">
                <a:cs typeface="Times New Roman" pitchFamily="18" charset="0"/>
              </a:rPr>
              <a:t>Bei den meisten </a:t>
            </a:r>
            <a:r>
              <a:rPr lang="de-DE" altLang="de-DE" smtClean="0">
                <a:solidFill>
                  <a:schemeClr val="accent2"/>
                </a:solidFill>
                <a:cs typeface="Times New Roman" pitchFamily="18" charset="0"/>
              </a:rPr>
              <a:t>Konsonanten</a:t>
            </a:r>
            <a:r>
              <a:rPr lang="de-DE" altLang="de-DE" smtClean="0">
                <a:cs typeface="Times New Roman" pitchFamily="18" charset="0"/>
              </a:rPr>
              <a:t> läuft dies auf eine Beschreibung unter Bezug auf Zonen der Annäherung zwischen dem Zungenrücken und dem Munddach und auf den Grad der Annäherung der beteiligten Artikulatoren hinaus.</a:t>
            </a:r>
          </a:p>
        </p:txBody>
      </p:sp>
      <p:sp>
        <p:nvSpPr>
          <p:cNvPr id="194568" name="Freeform 1032"/>
          <p:cNvSpPr>
            <a:spLocks/>
          </p:cNvSpPr>
          <p:nvPr/>
        </p:nvSpPr>
        <p:spPr bwMode="auto">
          <a:xfrm>
            <a:off x="1652588" y="3775075"/>
            <a:ext cx="5257800" cy="2387600"/>
          </a:xfrm>
          <a:custGeom>
            <a:avLst/>
            <a:gdLst>
              <a:gd name="T0" fmla="*/ 0 w 3312"/>
              <a:gd name="T1" fmla="*/ 506 h 1504"/>
              <a:gd name="T2" fmla="*/ 41 w 3312"/>
              <a:gd name="T3" fmla="*/ 738 h 1504"/>
              <a:gd name="T4" fmla="*/ 233 w 3312"/>
              <a:gd name="T5" fmla="*/ 838 h 1504"/>
              <a:gd name="T6" fmla="*/ 406 w 3312"/>
              <a:gd name="T7" fmla="*/ 774 h 1504"/>
              <a:gd name="T8" fmla="*/ 545 w 3312"/>
              <a:gd name="T9" fmla="*/ 596 h 1504"/>
              <a:gd name="T10" fmla="*/ 617 w 3312"/>
              <a:gd name="T11" fmla="*/ 774 h 1504"/>
              <a:gd name="T12" fmla="*/ 708 w 3312"/>
              <a:gd name="T13" fmla="*/ 683 h 1504"/>
              <a:gd name="T14" fmla="*/ 817 w 3312"/>
              <a:gd name="T15" fmla="*/ 551 h 1504"/>
              <a:gd name="T16" fmla="*/ 1089 w 3312"/>
              <a:gd name="T17" fmla="*/ 460 h 1504"/>
              <a:gd name="T18" fmla="*/ 1542 w 3312"/>
              <a:gd name="T19" fmla="*/ 143 h 1504"/>
              <a:gd name="T20" fmla="*/ 2070 w 3312"/>
              <a:gd name="T21" fmla="*/ 15 h 1504"/>
              <a:gd name="T22" fmla="*/ 2619 w 3312"/>
              <a:gd name="T23" fmla="*/ 235 h 1504"/>
              <a:gd name="T24" fmla="*/ 3039 w 3312"/>
              <a:gd name="T25" fmla="*/ 506 h 1504"/>
              <a:gd name="T26" fmla="*/ 3085 w 3312"/>
              <a:gd name="T27" fmla="*/ 610 h 1504"/>
              <a:gd name="T28" fmla="*/ 3113 w 3312"/>
              <a:gd name="T29" fmla="*/ 738 h 1504"/>
              <a:gd name="T30" fmla="*/ 3195 w 3312"/>
              <a:gd name="T31" fmla="*/ 729 h 1504"/>
              <a:gd name="T32" fmla="*/ 3266 w 3312"/>
              <a:gd name="T33" fmla="*/ 687 h 1504"/>
              <a:gd name="T34" fmla="*/ 3266 w 3312"/>
              <a:gd name="T35" fmla="*/ 551 h 1504"/>
              <a:gd name="T36" fmla="*/ 3312 w 3312"/>
              <a:gd name="T37"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2" h="1504">
                <a:moveTo>
                  <a:pt x="0" y="506"/>
                </a:moveTo>
                <a:cubicBezTo>
                  <a:pt x="7" y="545"/>
                  <a:pt x="2" y="683"/>
                  <a:pt x="41" y="738"/>
                </a:cubicBezTo>
                <a:cubicBezTo>
                  <a:pt x="80" y="793"/>
                  <a:pt x="172" y="832"/>
                  <a:pt x="233" y="838"/>
                </a:cubicBezTo>
                <a:cubicBezTo>
                  <a:pt x="294" y="844"/>
                  <a:pt x="354" y="814"/>
                  <a:pt x="406" y="774"/>
                </a:cubicBezTo>
                <a:cubicBezTo>
                  <a:pt x="458" y="734"/>
                  <a:pt x="510" y="596"/>
                  <a:pt x="545" y="596"/>
                </a:cubicBezTo>
                <a:cubicBezTo>
                  <a:pt x="580" y="596"/>
                  <a:pt x="590" y="760"/>
                  <a:pt x="617" y="774"/>
                </a:cubicBezTo>
                <a:cubicBezTo>
                  <a:pt x="644" y="788"/>
                  <a:pt x="675" y="720"/>
                  <a:pt x="708" y="683"/>
                </a:cubicBezTo>
                <a:cubicBezTo>
                  <a:pt x="741" y="646"/>
                  <a:pt x="754" y="588"/>
                  <a:pt x="817" y="551"/>
                </a:cubicBezTo>
                <a:cubicBezTo>
                  <a:pt x="880" y="514"/>
                  <a:pt x="968" y="528"/>
                  <a:pt x="1089" y="460"/>
                </a:cubicBezTo>
                <a:cubicBezTo>
                  <a:pt x="1210" y="392"/>
                  <a:pt x="1379" y="217"/>
                  <a:pt x="1542" y="143"/>
                </a:cubicBezTo>
                <a:cubicBezTo>
                  <a:pt x="1705" y="69"/>
                  <a:pt x="1891" y="0"/>
                  <a:pt x="2070" y="15"/>
                </a:cubicBezTo>
                <a:cubicBezTo>
                  <a:pt x="2249" y="30"/>
                  <a:pt x="2457" y="153"/>
                  <a:pt x="2619" y="235"/>
                </a:cubicBezTo>
                <a:cubicBezTo>
                  <a:pt x="2781" y="317"/>
                  <a:pt x="2961" y="444"/>
                  <a:pt x="3039" y="506"/>
                </a:cubicBezTo>
                <a:cubicBezTo>
                  <a:pt x="3117" y="568"/>
                  <a:pt x="3073" y="571"/>
                  <a:pt x="3085" y="610"/>
                </a:cubicBezTo>
                <a:cubicBezTo>
                  <a:pt x="3097" y="649"/>
                  <a:pt x="3095" y="718"/>
                  <a:pt x="3113" y="738"/>
                </a:cubicBezTo>
                <a:cubicBezTo>
                  <a:pt x="3131" y="758"/>
                  <a:pt x="3170" y="737"/>
                  <a:pt x="3195" y="729"/>
                </a:cubicBezTo>
                <a:cubicBezTo>
                  <a:pt x="3220" y="721"/>
                  <a:pt x="3254" y="717"/>
                  <a:pt x="3266" y="687"/>
                </a:cubicBezTo>
                <a:cubicBezTo>
                  <a:pt x="3278" y="657"/>
                  <a:pt x="3258" y="415"/>
                  <a:pt x="3266" y="551"/>
                </a:cubicBezTo>
                <a:cubicBezTo>
                  <a:pt x="3274" y="687"/>
                  <a:pt x="3293" y="1095"/>
                  <a:pt x="3312" y="1504"/>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69" name="Freeform 1033"/>
          <p:cNvSpPr>
            <a:spLocks/>
          </p:cNvSpPr>
          <p:nvPr/>
        </p:nvSpPr>
        <p:spPr bwMode="auto">
          <a:xfrm>
            <a:off x="1793875" y="4683125"/>
            <a:ext cx="4630738" cy="1622425"/>
          </a:xfrm>
          <a:custGeom>
            <a:avLst/>
            <a:gdLst>
              <a:gd name="T0" fmla="*/ 93 w 2917"/>
              <a:gd name="T1" fmla="*/ 1022 h 1022"/>
              <a:gd name="T2" fmla="*/ 2 w 2917"/>
              <a:gd name="T3" fmla="*/ 886 h 1022"/>
              <a:gd name="T4" fmla="*/ 107 w 2917"/>
              <a:gd name="T5" fmla="*/ 742 h 1022"/>
              <a:gd name="T6" fmla="*/ 281 w 2917"/>
              <a:gd name="T7" fmla="*/ 650 h 1022"/>
              <a:gd name="T8" fmla="*/ 501 w 2917"/>
              <a:gd name="T9" fmla="*/ 660 h 1022"/>
              <a:gd name="T10" fmla="*/ 592 w 2917"/>
              <a:gd name="T11" fmla="*/ 796 h 1022"/>
              <a:gd name="T12" fmla="*/ 592 w 2917"/>
              <a:gd name="T13" fmla="*/ 660 h 1022"/>
              <a:gd name="T14" fmla="*/ 728 w 2917"/>
              <a:gd name="T15" fmla="*/ 841 h 1022"/>
              <a:gd name="T16" fmla="*/ 955 w 2917"/>
              <a:gd name="T17" fmla="*/ 886 h 1022"/>
              <a:gd name="T18" fmla="*/ 1181 w 2917"/>
              <a:gd name="T19" fmla="*/ 796 h 1022"/>
              <a:gd name="T20" fmla="*/ 985 w 2917"/>
              <a:gd name="T21" fmla="*/ 705 h 1022"/>
              <a:gd name="T22" fmla="*/ 902 w 2917"/>
              <a:gd name="T23" fmla="*/ 458 h 1022"/>
              <a:gd name="T24" fmla="*/ 1091 w 2917"/>
              <a:gd name="T25" fmla="*/ 206 h 1022"/>
              <a:gd name="T26" fmla="*/ 1544 w 2917"/>
              <a:gd name="T27" fmla="*/ 24 h 1022"/>
              <a:gd name="T28" fmla="*/ 2329 w 2917"/>
              <a:gd name="T29" fmla="*/ 65 h 1022"/>
              <a:gd name="T30" fmla="*/ 2685 w 2917"/>
              <a:gd name="T31" fmla="*/ 285 h 1022"/>
              <a:gd name="T32" fmla="*/ 2896 w 2917"/>
              <a:gd name="T33" fmla="*/ 614 h 1022"/>
              <a:gd name="T34" fmla="*/ 2814 w 2917"/>
              <a:gd name="T35" fmla="*/ 102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7" h="1022">
                <a:moveTo>
                  <a:pt x="93" y="1022"/>
                </a:moveTo>
                <a:cubicBezTo>
                  <a:pt x="51" y="976"/>
                  <a:pt x="0" y="933"/>
                  <a:pt x="2" y="886"/>
                </a:cubicBezTo>
                <a:cubicBezTo>
                  <a:pt x="4" y="839"/>
                  <a:pt x="61" y="781"/>
                  <a:pt x="107" y="742"/>
                </a:cubicBezTo>
                <a:cubicBezTo>
                  <a:pt x="153" y="703"/>
                  <a:pt x="215" y="664"/>
                  <a:pt x="281" y="650"/>
                </a:cubicBezTo>
                <a:cubicBezTo>
                  <a:pt x="347" y="636"/>
                  <a:pt x="449" y="636"/>
                  <a:pt x="501" y="660"/>
                </a:cubicBezTo>
                <a:cubicBezTo>
                  <a:pt x="553" y="684"/>
                  <a:pt x="577" y="796"/>
                  <a:pt x="592" y="796"/>
                </a:cubicBezTo>
                <a:cubicBezTo>
                  <a:pt x="607" y="796"/>
                  <a:pt x="569" y="653"/>
                  <a:pt x="592" y="660"/>
                </a:cubicBezTo>
                <a:cubicBezTo>
                  <a:pt x="665" y="659"/>
                  <a:pt x="668" y="803"/>
                  <a:pt x="728" y="841"/>
                </a:cubicBezTo>
                <a:cubicBezTo>
                  <a:pt x="788" y="879"/>
                  <a:pt x="880" y="893"/>
                  <a:pt x="955" y="886"/>
                </a:cubicBezTo>
                <a:cubicBezTo>
                  <a:pt x="1030" y="879"/>
                  <a:pt x="1176" y="826"/>
                  <a:pt x="1181" y="796"/>
                </a:cubicBezTo>
                <a:cubicBezTo>
                  <a:pt x="1186" y="766"/>
                  <a:pt x="1031" y="761"/>
                  <a:pt x="985" y="705"/>
                </a:cubicBezTo>
                <a:cubicBezTo>
                  <a:pt x="939" y="649"/>
                  <a:pt x="884" y="541"/>
                  <a:pt x="902" y="458"/>
                </a:cubicBezTo>
                <a:cubicBezTo>
                  <a:pt x="920" y="375"/>
                  <a:pt x="984" y="278"/>
                  <a:pt x="1091" y="206"/>
                </a:cubicBezTo>
                <a:cubicBezTo>
                  <a:pt x="1198" y="134"/>
                  <a:pt x="1338" y="48"/>
                  <a:pt x="1544" y="24"/>
                </a:cubicBezTo>
                <a:cubicBezTo>
                  <a:pt x="1750" y="0"/>
                  <a:pt x="2139" y="22"/>
                  <a:pt x="2329" y="65"/>
                </a:cubicBezTo>
                <a:cubicBezTo>
                  <a:pt x="2519" y="108"/>
                  <a:pt x="2591" y="194"/>
                  <a:pt x="2685" y="285"/>
                </a:cubicBezTo>
                <a:cubicBezTo>
                  <a:pt x="2779" y="376"/>
                  <a:pt x="2875" y="491"/>
                  <a:pt x="2896" y="614"/>
                </a:cubicBezTo>
                <a:cubicBezTo>
                  <a:pt x="2917" y="737"/>
                  <a:pt x="2831" y="937"/>
                  <a:pt x="2814" y="1022"/>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grpSp>
        <p:nvGrpSpPr>
          <p:cNvPr id="194585" name="Group 1049"/>
          <p:cNvGrpSpPr>
            <a:grpSpLocks/>
          </p:cNvGrpSpPr>
          <p:nvPr/>
        </p:nvGrpSpPr>
        <p:grpSpPr bwMode="auto">
          <a:xfrm>
            <a:off x="2876550" y="3213100"/>
            <a:ext cx="3313113" cy="1436688"/>
            <a:chOff x="1812" y="2024"/>
            <a:chExt cx="2087" cy="905"/>
          </a:xfrm>
        </p:grpSpPr>
        <p:grpSp>
          <p:nvGrpSpPr>
            <p:cNvPr id="5138" name="Group 1046"/>
            <p:cNvGrpSpPr>
              <a:grpSpLocks/>
            </p:cNvGrpSpPr>
            <p:nvPr/>
          </p:nvGrpSpPr>
          <p:grpSpPr bwMode="auto">
            <a:xfrm>
              <a:off x="1812" y="2339"/>
              <a:ext cx="2087" cy="590"/>
              <a:chOff x="1812" y="2339"/>
              <a:chExt cx="2087" cy="590"/>
            </a:xfrm>
          </p:grpSpPr>
          <p:sp>
            <p:nvSpPr>
              <p:cNvPr id="194570" name="Line 1034"/>
              <p:cNvSpPr>
                <a:spLocks noChangeShapeType="1"/>
              </p:cNvSpPr>
              <p:nvPr/>
            </p:nvSpPr>
            <p:spPr bwMode="auto">
              <a:xfrm>
                <a:off x="1812" y="2838"/>
                <a:ext cx="46"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1" name="Line 1035"/>
              <p:cNvSpPr>
                <a:spLocks noChangeShapeType="1"/>
              </p:cNvSpPr>
              <p:nvPr/>
            </p:nvSpPr>
            <p:spPr bwMode="auto">
              <a:xfrm>
                <a:off x="2175" y="2657"/>
                <a:ext cx="46"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2" name="Line 1036"/>
              <p:cNvSpPr>
                <a:spLocks noChangeShapeType="1"/>
              </p:cNvSpPr>
              <p:nvPr/>
            </p:nvSpPr>
            <p:spPr bwMode="auto">
              <a:xfrm>
                <a:off x="2720" y="2339"/>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3" name="Line 1037"/>
              <p:cNvSpPr>
                <a:spLocks noChangeShapeType="1"/>
              </p:cNvSpPr>
              <p:nvPr/>
            </p:nvSpPr>
            <p:spPr bwMode="auto">
              <a:xfrm flipH="1">
                <a:off x="3309" y="2339"/>
                <a:ext cx="46"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4" name="Line 1038"/>
              <p:cNvSpPr>
                <a:spLocks noChangeShapeType="1"/>
              </p:cNvSpPr>
              <p:nvPr/>
            </p:nvSpPr>
            <p:spPr bwMode="auto">
              <a:xfrm flipH="1">
                <a:off x="3833" y="2612"/>
                <a:ext cx="66" cy="7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grpSp>
        <p:sp>
          <p:nvSpPr>
            <p:cNvPr id="194581" name="Text Box 1045"/>
            <p:cNvSpPr txBox="1">
              <a:spLocks noChangeArrowheads="1"/>
            </p:cNvSpPr>
            <p:nvPr/>
          </p:nvSpPr>
          <p:spPr bwMode="auto">
            <a:xfrm>
              <a:off x="2653" y="2024"/>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latin typeface="Arial" charset="0"/>
                </a:rPr>
                <a:t>Zonen</a:t>
              </a:r>
            </a:p>
          </p:txBody>
        </p:sp>
      </p:grpSp>
      <p:grpSp>
        <p:nvGrpSpPr>
          <p:cNvPr id="194588" name="Group 1052"/>
          <p:cNvGrpSpPr>
            <a:grpSpLocks/>
          </p:cNvGrpSpPr>
          <p:nvPr/>
        </p:nvGrpSpPr>
        <p:grpSpPr bwMode="auto">
          <a:xfrm>
            <a:off x="2051050" y="3786188"/>
            <a:ext cx="4786313" cy="1874837"/>
            <a:chOff x="1292" y="2385"/>
            <a:chExt cx="3015" cy="1181"/>
          </a:xfrm>
        </p:grpSpPr>
        <p:sp>
          <p:nvSpPr>
            <p:cNvPr id="194583" name="Line 1047"/>
            <p:cNvSpPr>
              <a:spLocks noChangeShapeType="1"/>
            </p:cNvSpPr>
            <p:nvPr/>
          </p:nvSpPr>
          <p:spPr bwMode="auto">
            <a:xfrm>
              <a:off x="1292" y="3203"/>
              <a:ext cx="91" cy="363"/>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66" name="Text Box 1030"/>
            <p:cNvSpPr txBox="1">
              <a:spLocks noChangeArrowheads="1"/>
            </p:cNvSpPr>
            <p:nvPr/>
          </p:nvSpPr>
          <p:spPr bwMode="auto">
            <a:xfrm>
              <a:off x="2468" y="3021"/>
              <a:ext cx="11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latin typeface="Arial" charset="0"/>
                </a:rPr>
                <a:t>Grade der </a:t>
              </a:r>
            </a:p>
            <a:p>
              <a:pPr>
                <a:defRPr/>
              </a:pPr>
              <a:r>
                <a:rPr lang="de-DE" altLang="de-DE">
                  <a:effectLst>
                    <a:outerShdw blurRad="38100" dist="38100" dir="2700000" algn="tl">
                      <a:srgbClr val="C0C0C0"/>
                    </a:outerShdw>
                  </a:effectLst>
                  <a:latin typeface="Arial" charset="0"/>
                </a:rPr>
                <a:t>Annäherung</a:t>
              </a:r>
            </a:p>
          </p:txBody>
        </p:sp>
        <p:grpSp>
          <p:nvGrpSpPr>
            <p:cNvPr id="5130" name="Group 1050"/>
            <p:cNvGrpSpPr>
              <a:grpSpLocks/>
            </p:cNvGrpSpPr>
            <p:nvPr/>
          </p:nvGrpSpPr>
          <p:grpSpPr bwMode="auto">
            <a:xfrm>
              <a:off x="1701" y="2385"/>
              <a:ext cx="2606" cy="1134"/>
              <a:chOff x="1701" y="2385"/>
              <a:chExt cx="2606" cy="1134"/>
            </a:xfrm>
          </p:grpSpPr>
          <p:sp>
            <p:nvSpPr>
              <p:cNvPr id="194575" name="Line 1039"/>
              <p:cNvSpPr>
                <a:spLocks noChangeShapeType="1"/>
              </p:cNvSpPr>
              <p:nvPr/>
            </p:nvSpPr>
            <p:spPr bwMode="auto">
              <a:xfrm>
                <a:off x="2085" y="2838"/>
                <a:ext cx="181" cy="273"/>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6" name="Line 1040"/>
              <p:cNvSpPr>
                <a:spLocks noChangeShapeType="1"/>
              </p:cNvSpPr>
              <p:nvPr/>
            </p:nvSpPr>
            <p:spPr bwMode="auto">
              <a:xfrm>
                <a:off x="2538" y="2521"/>
                <a:ext cx="182" cy="453"/>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7" name="Line 1041"/>
              <p:cNvSpPr>
                <a:spLocks noChangeShapeType="1"/>
              </p:cNvSpPr>
              <p:nvPr/>
            </p:nvSpPr>
            <p:spPr bwMode="auto">
              <a:xfrm>
                <a:off x="3037" y="2385"/>
                <a:ext cx="0" cy="544"/>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8" name="Line 1042"/>
              <p:cNvSpPr>
                <a:spLocks noChangeShapeType="1"/>
              </p:cNvSpPr>
              <p:nvPr/>
            </p:nvSpPr>
            <p:spPr bwMode="auto">
              <a:xfrm flipH="1">
                <a:off x="3491" y="2612"/>
                <a:ext cx="181" cy="362"/>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79" name="Line 1043"/>
              <p:cNvSpPr>
                <a:spLocks noChangeShapeType="1"/>
              </p:cNvSpPr>
              <p:nvPr/>
            </p:nvSpPr>
            <p:spPr bwMode="auto">
              <a:xfrm flipH="1">
                <a:off x="3808" y="2884"/>
                <a:ext cx="272" cy="272"/>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80" name="Line 1044"/>
              <p:cNvSpPr>
                <a:spLocks noChangeShapeType="1"/>
              </p:cNvSpPr>
              <p:nvPr/>
            </p:nvSpPr>
            <p:spPr bwMode="auto">
              <a:xfrm flipH="1">
                <a:off x="4035" y="3519"/>
                <a:ext cx="272" cy="0"/>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194584" name="Line 1048"/>
              <p:cNvSpPr>
                <a:spLocks noChangeShapeType="1"/>
              </p:cNvSpPr>
              <p:nvPr/>
            </p:nvSpPr>
            <p:spPr bwMode="auto">
              <a:xfrm>
                <a:off x="1701" y="3158"/>
                <a:ext cx="363" cy="181"/>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68"/>
                                        </p:tgtEl>
                                        <p:attrNameLst>
                                          <p:attrName>style.visibility</p:attrName>
                                        </p:attrNameLst>
                                      </p:cBhvr>
                                      <p:to>
                                        <p:strVal val="visible"/>
                                      </p:to>
                                    </p:set>
                                    <p:animEffect transition="in" filter="wipe(left)">
                                      <p:cBhvr>
                                        <p:cTn id="7" dur="500"/>
                                        <p:tgtEl>
                                          <p:spTgt spid="194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69"/>
                                        </p:tgtEl>
                                        <p:attrNameLst>
                                          <p:attrName>style.visibility</p:attrName>
                                        </p:attrNameLst>
                                      </p:cBhvr>
                                      <p:to>
                                        <p:strVal val="visible"/>
                                      </p:to>
                                    </p:set>
                                    <p:animEffect transition="in" filter="wipe(left)">
                                      <p:cBhvr>
                                        <p:cTn id="12" dur="500"/>
                                        <p:tgtEl>
                                          <p:spTgt spid="1945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5"/>
                                        </p:tgtEl>
                                        <p:attrNameLst>
                                          <p:attrName>style.visibility</p:attrName>
                                        </p:attrNameLst>
                                      </p:cBhvr>
                                      <p:to>
                                        <p:strVal val="visible"/>
                                      </p:to>
                                    </p:set>
                                    <p:animEffect transition="in" filter="wipe(left)">
                                      <p:cBhvr>
                                        <p:cTn id="17" dur="500"/>
                                        <p:tgtEl>
                                          <p:spTgt spid="1945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4588"/>
                                        </p:tgtEl>
                                        <p:attrNameLst>
                                          <p:attrName>style.visibility</p:attrName>
                                        </p:attrNameLst>
                                      </p:cBhvr>
                                      <p:to>
                                        <p:strVal val="visible"/>
                                      </p:to>
                                    </p:set>
                                    <p:animEffect transition="in" filter="wipe(up)">
                                      <p:cBhvr>
                                        <p:cTn id="22" dur="500"/>
                                        <p:tgtEl>
                                          <p:spTgt spid="19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defRPr/>
            </a:pPr>
            <a:r>
              <a:rPr lang="de-DE" altLang="de-DE" smtClean="0"/>
              <a:t>Einzelsprachliche Vokale</a:t>
            </a:r>
          </a:p>
        </p:txBody>
      </p:sp>
      <p:sp>
        <p:nvSpPr>
          <p:cNvPr id="210947"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Mit dem Bezugsrahmen der Kardinalvokale können nun die Vokale spezifischer Sprachen relativ zu diesem System beschrieben werden, wobei zu berücksichtigen ist, daß es für einzelne Vokalartikulationen in Abhängigkeit von Variablen wie Alter (Generationszugehörigkeit), Dialekt, Soziolekt etc. eine nicht unerhebliche Streubreite geben kann. </a:t>
            </a:r>
          </a:p>
          <a:p>
            <a:pPr marL="0" indent="0" algn="just">
              <a:buFont typeface="Wingdings 2" pitchFamily="18" charset="2"/>
              <a:buNone/>
              <a:defRPr/>
            </a:pPr>
            <a:r>
              <a:rPr lang="de-DE" altLang="de-DE" smtClean="0">
                <a:cs typeface="Times New Roman" pitchFamily="18" charset="0"/>
              </a:rPr>
              <a:t>Insofern stellt die folgende Beschreibung für das Englische eine Idealisierung dar.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defRPr/>
            </a:pPr>
            <a:r>
              <a:rPr lang="de-DE" altLang="de-DE" smtClean="0"/>
              <a:t>Vokale des Englischen</a:t>
            </a:r>
          </a:p>
        </p:txBody>
      </p:sp>
      <p:sp>
        <p:nvSpPr>
          <p:cNvPr id="211971" name="Rectangle 3"/>
          <p:cNvSpPr>
            <a:spLocks noGrp="1" noChangeArrowheads="1"/>
          </p:cNvSpPr>
          <p:nvPr>
            <p:ph type="body" idx="1"/>
          </p:nvPr>
        </p:nvSpPr>
        <p:spPr>
          <a:xfrm>
            <a:off x="762000" y="1600200"/>
            <a:ext cx="8153400" cy="4419600"/>
          </a:xfrm>
        </p:spPr>
        <p:txBody>
          <a:bodyPr/>
          <a:lstStyle/>
          <a:p>
            <a:pPr marL="0" indent="0" algn="just">
              <a:buFont typeface="Wingdings 2" pitchFamily="18" charset="2"/>
              <a:buNone/>
              <a:defRPr/>
            </a:pPr>
            <a:r>
              <a:rPr lang="de-DE" altLang="de-DE" dirty="0" smtClean="0">
                <a:cs typeface="Times New Roman" pitchFamily="18" charset="0"/>
              </a:rPr>
              <a:t>Der Englische Vokal </a:t>
            </a:r>
            <a:r>
              <a:rPr lang="de-DE" altLang="de-DE" dirty="0" smtClean="0">
                <a:solidFill>
                  <a:schemeClr val="accent2"/>
                </a:solidFill>
                <a:effectLst/>
                <a:cs typeface="Times New Roman" pitchFamily="18" charset="0"/>
              </a:rPr>
              <a:t>/iː /</a:t>
            </a:r>
            <a:r>
              <a:rPr lang="de-DE" altLang="de-DE" dirty="0" smtClean="0">
                <a:effectLst/>
                <a:cs typeface="Times New Roman" pitchFamily="18" charset="0"/>
              </a:rPr>
              <a:t> </a:t>
            </a:r>
            <a:r>
              <a:rPr lang="de-DE" altLang="de-DE" dirty="0" smtClean="0">
                <a:cs typeface="Times New Roman" pitchFamily="18" charset="0"/>
              </a:rPr>
              <a:t>wie in </a:t>
            </a:r>
            <a:r>
              <a:rPr lang="de-DE" altLang="de-DE" i="1" dirty="0" err="1" smtClean="0">
                <a:solidFill>
                  <a:srgbClr val="009999"/>
                </a:solidFill>
                <a:cs typeface="Times New Roman" pitchFamily="18" charset="0"/>
              </a:rPr>
              <a:t>bead</a:t>
            </a:r>
            <a:r>
              <a:rPr lang="de-DE" altLang="de-DE" dirty="0" smtClean="0">
                <a:cs typeface="Times New Roman" pitchFamily="18" charset="0"/>
              </a:rPr>
              <a:t> ist etwas niedriger und etwas zentraler als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/i/.</a:t>
            </a:r>
            <a:r>
              <a:rPr lang="de-DE" altLang="de-DE" dirty="0" smtClean="0">
                <a:cs typeface="Times New Roman" pitchFamily="18" charset="0"/>
              </a:rPr>
              <a:t> </a:t>
            </a:r>
          </a:p>
          <a:p>
            <a:pPr marL="0" indent="0" algn="just">
              <a:buFont typeface="Wingdings 2" pitchFamily="18" charset="2"/>
              <a:buNone/>
              <a:defRPr/>
            </a:pPr>
            <a:r>
              <a:rPr lang="de-DE" altLang="de-DE" dirty="0" smtClean="0">
                <a:cs typeface="Times New Roman" pitchFamily="18" charset="0"/>
              </a:rPr>
              <a:t>Der Vokal </a:t>
            </a:r>
            <a:r>
              <a:rPr lang="de-DE" altLang="de-DE" dirty="0" smtClean="0">
                <a:solidFill>
                  <a:schemeClr val="accent2"/>
                </a:solidFill>
                <a:cs typeface="Times New Roman" pitchFamily="18" charset="0"/>
              </a:rPr>
              <a:t>/ɪ/</a:t>
            </a:r>
            <a:r>
              <a:rPr lang="de-DE" altLang="de-DE" dirty="0" smtClean="0">
                <a:cs typeface="Times New Roman" pitchFamily="18" charset="0"/>
              </a:rPr>
              <a:t> wie in </a:t>
            </a:r>
            <a:r>
              <a:rPr lang="de-DE" altLang="de-DE" i="1" dirty="0" err="1" smtClean="0">
                <a:solidFill>
                  <a:srgbClr val="009999"/>
                </a:solidFill>
                <a:cs typeface="Times New Roman" pitchFamily="18" charset="0"/>
              </a:rPr>
              <a:t>bid</a:t>
            </a:r>
            <a:r>
              <a:rPr lang="de-DE" altLang="de-DE" dirty="0" smtClean="0">
                <a:cs typeface="Times New Roman" pitchFamily="18" charset="0"/>
              </a:rPr>
              <a:t> ist fast so offen wie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/e/</a:t>
            </a:r>
            <a:r>
              <a:rPr lang="de-DE" altLang="de-DE" dirty="0" smtClean="0">
                <a:cs typeface="Times New Roman" pitchFamily="18" charset="0"/>
              </a:rPr>
              <a:t> und ziemlich zentralisiert. </a:t>
            </a:r>
          </a:p>
          <a:p>
            <a:pPr marL="0" indent="0" algn="just">
              <a:buFont typeface="Wingdings 2" pitchFamily="18" charset="2"/>
              <a:buNone/>
              <a:defRPr/>
            </a:pPr>
            <a:r>
              <a:rPr lang="de-DE" altLang="de-DE" dirty="0" smtClean="0">
                <a:cs typeface="Times New Roman" pitchFamily="18" charset="0"/>
              </a:rPr>
              <a:t>Der Vokal </a:t>
            </a:r>
            <a:r>
              <a:rPr lang="de-DE" altLang="de-DE" dirty="0" smtClean="0">
                <a:solidFill>
                  <a:schemeClr val="accent2"/>
                </a:solidFill>
                <a:cs typeface="Times New Roman" pitchFamily="18" charset="0"/>
              </a:rPr>
              <a:t>/ɛ/</a:t>
            </a:r>
            <a:r>
              <a:rPr lang="de-DE" altLang="de-DE" dirty="0" smtClean="0">
                <a:cs typeface="Times New Roman" pitchFamily="18" charset="0"/>
              </a:rPr>
              <a:t> wie in </a:t>
            </a:r>
            <a:r>
              <a:rPr lang="de-DE" altLang="de-DE" i="1" dirty="0" err="1" smtClean="0">
                <a:cs typeface="Times New Roman" pitchFamily="18" charset="0"/>
              </a:rPr>
              <a:t>bed</a:t>
            </a:r>
            <a:r>
              <a:rPr lang="de-DE" altLang="de-DE" dirty="0" smtClean="0">
                <a:cs typeface="Times New Roman" pitchFamily="18" charset="0"/>
              </a:rPr>
              <a:t> liegt auf der Peripherie zwischen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/e/</a:t>
            </a:r>
            <a:r>
              <a:rPr lang="de-DE" altLang="de-DE" dirty="0" smtClean="0">
                <a:cs typeface="Times New Roman" pitchFamily="18" charset="0"/>
              </a:rPr>
              <a:t> und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/ɛ/</a:t>
            </a:r>
            <a:r>
              <a:rPr lang="de-DE" altLang="de-DE" dirty="0" smtClean="0">
                <a:cs typeface="Times New Roman" pitchFamily="18" charset="0"/>
              </a:rPr>
              <a:t>. Er liegt meist näher an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/e/</a:t>
            </a:r>
            <a:r>
              <a:rPr lang="de-DE" altLang="de-DE" dirty="0" smtClean="0">
                <a:cs typeface="Times New Roman" pitchFamily="18" charset="0"/>
              </a:rPr>
              <a:t> als an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/ɛ/</a:t>
            </a:r>
            <a:r>
              <a:rPr lang="de-DE" altLang="de-DE" dirty="0" smtClean="0">
                <a:cs typeface="Times New Roman" pitchFamily="18" charset="0"/>
              </a:rPr>
              <a:t>. </a:t>
            </a:r>
          </a:p>
          <a:p>
            <a:pPr marL="0" indent="0" algn="just">
              <a:buFont typeface="Wingdings 2" pitchFamily="18" charset="2"/>
              <a:buNone/>
              <a:defRPr/>
            </a:pPr>
            <a:r>
              <a:rPr lang="de-DE" altLang="de-DE" dirty="0" smtClean="0">
                <a:cs typeface="Times New Roman" pitchFamily="18" charset="0"/>
              </a:rPr>
              <a:t>Der Vokal </a:t>
            </a:r>
            <a:r>
              <a:rPr lang="de-DE" altLang="de-DE" dirty="0" smtClean="0">
                <a:solidFill>
                  <a:schemeClr val="accent2"/>
                </a:solidFill>
                <a:cs typeface="Times New Roman" pitchFamily="18" charset="0"/>
              </a:rPr>
              <a:t>/æ/</a:t>
            </a:r>
            <a:r>
              <a:rPr lang="de-DE" altLang="de-DE" dirty="0" smtClean="0">
                <a:cs typeface="Times New Roman" pitchFamily="18" charset="0"/>
              </a:rPr>
              <a:t> wie in </a:t>
            </a:r>
            <a:r>
              <a:rPr lang="de-DE" altLang="de-DE" i="1" dirty="0" err="1" smtClean="0">
                <a:solidFill>
                  <a:srgbClr val="009999"/>
                </a:solidFill>
                <a:cs typeface="Times New Roman" pitchFamily="18" charset="0"/>
              </a:rPr>
              <a:t>bad</a:t>
            </a:r>
            <a:r>
              <a:rPr lang="de-DE" altLang="de-DE" dirty="0" smtClean="0">
                <a:cs typeface="Times New Roman" pitchFamily="18" charset="0"/>
              </a:rPr>
              <a:t> liegt zwischen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/ɛ/</a:t>
            </a:r>
            <a:r>
              <a:rPr lang="de-DE" altLang="de-DE" dirty="0" smtClean="0">
                <a:cs typeface="Times New Roman" pitchFamily="18" charset="0"/>
              </a:rPr>
              <a:t> und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/a/</a:t>
            </a:r>
            <a:r>
              <a:rPr lang="de-DE" altLang="de-DE" dirty="0" smtClean="0">
                <a:cs typeface="Times New Roman" pitchFamily="18" charset="0"/>
              </a:rPr>
              <a:t>, aber näher an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/ɛ/</a:t>
            </a:r>
            <a:r>
              <a:rPr lang="de-DE" altLang="de-DE" dirty="0" smtClean="0">
                <a:cs typeface="Times New Roman" pitchFamily="18" charset="0"/>
              </a:rPr>
              <a:t>. </a:t>
            </a:r>
          </a:p>
          <a:p>
            <a:pPr marL="0" indent="0" algn="just">
              <a:buFont typeface="Wingdings 2" pitchFamily="18" charset="2"/>
              <a:buNone/>
              <a:defRPr/>
            </a:pPr>
            <a:r>
              <a:rPr lang="de-DE" altLang="de-DE" dirty="0" smtClean="0">
                <a:cs typeface="Times New Roman" pitchFamily="18" charset="0"/>
              </a:rPr>
              <a:t>Das kurze </a:t>
            </a:r>
            <a:r>
              <a:rPr lang="de-DE" altLang="de-DE" dirty="0" smtClean="0">
                <a:solidFill>
                  <a:schemeClr val="accent2"/>
                </a:solidFill>
                <a:cs typeface="Times New Roman" pitchFamily="18" charset="0"/>
              </a:rPr>
              <a:t>/ʌ/</a:t>
            </a:r>
            <a:r>
              <a:rPr lang="de-DE" altLang="de-DE" dirty="0" smtClean="0">
                <a:cs typeface="Times New Roman" pitchFamily="18" charset="0"/>
              </a:rPr>
              <a:t> in </a:t>
            </a:r>
            <a:r>
              <a:rPr lang="de-DE" altLang="de-DE" i="1" dirty="0" err="1" smtClean="0">
                <a:solidFill>
                  <a:srgbClr val="009999"/>
                </a:solidFill>
                <a:cs typeface="Times New Roman" pitchFamily="18" charset="0"/>
              </a:rPr>
              <a:t>bud</a:t>
            </a:r>
            <a:r>
              <a:rPr lang="de-DE" altLang="de-DE" dirty="0" smtClean="0">
                <a:cs typeface="Times New Roman" pitchFamily="18" charset="0"/>
              </a:rPr>
              <a:t> hat die Qualität eines zentralisierten und leicht angehobenen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/a/</a:t>
            </a:r>
            <a:r>
              <a:rPr lang="de-DE" altLang="de-DE" dirty="0" smtClean="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up)">
                                      <p:cBhvr>
                                        <p:cTn id="7" dur="500"/>
                                        <p:tgtEl>
                                          <p:spTgt spid="211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up)">
                                      <p:cBhvr>
                                        <p:cTn id="12" dur="500"/>
                                        <p:tgtEl>
                                          <p:spTgt spid="211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1971">
                                            <p:txEl>
                                              <p:pRg st="2" end="2"/>
                                            </p:txEl>
                                          </p:spTgt>
                                        </p:tgtEl>
                                        <p:attrNameLst>
                                          <p:attrName>style.visibility</p:attrName>
                                        </p:attrNameLst>
                                      </p:cBhvr>
                                      <p:to>
                                        <p:strVal val="visible"/>
                                      </p:to>
                                    </p:set>
                                    <p:animEffect transition="in" filter="wipe(up)">
                                      <p:cBhvr>
                                        <p:cTn id="17" dur="500"/>
                                        <p:tgtEl>
                                          <p:spTgt spid="211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1971">
                                            <p:txEl>
                                              <p:pRg st="3" end="3"/>
                                            </p:txEl>
                                          </p:spTgt>
                                        </p:tgtEl>
                                        <p:attrNameLst>
                                          <p:attrName>style.visibility</p:attrName>
                                        </p:attrNameLst>
                                      </p:cBhvr>
                                      <p:to>
                                        <p:strVal val="visible"/>
                                      </p:to>
                                    </p:set>
                                    <p:animEffect transition="in" filter="wipe(up)">
                                      <p:cBhvr>
                                        <p:cTn id="22" dur="500"/>
                                        <p:tgtEl>
                                          <p:spTgt spid="211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1971">
                                            <p:txEl>
                                              <p:pRg st="4" end="4"/>
                                            </p:txEl>
                                          </p:spTgt>
                                        </p:tgtEl>
                                        <p:attrNameLst>
                                          <p:attrName>style.visibility</p:attrName>
                                        </p:attrNameLst>
                                      </p:cBhvr>
                                      <p:to>
                                        <p:strVal val="visible"/>
                                      </p:to>
                                    </p:set>
                                    <p:animEffect transition="in" filter="wipe(up)">
                                      <p:cBhvr>
                                        <p:cTn id="27" dur="500"/>
                                        <p:tgtEl>
                                          <p:spTgt spid="211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a:defRPr/>
            </a:pPr>
            <a:r>
              <a:rPr lang="de-DE" altLang="de-DE" smtClean="0"/>
              <a:t>Vokale des Englischen</a:t>
            </a:r>
          </a:p>
        </p:txBody>
      </p:sp>
      <p:sp>
        <p:nvSpPr>
          <p:cNvPr id="229379"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9380"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9381"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9382"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29383" name="Oval 7"/>
          <p:cNvSpPr>
            <a:spLocks noChangeArrowheads="1"/>
          </p:cNvSpPr>
          <p:nvPr/>
        </p:nvSpPr>
        <p:spPr bwMode="auto">
          <a:xfrm>
            <a:off x="4876800" y="5257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4" name="Oval 8"/>
          <p:cNvSpPr>
            <a:spLocks noChangeArrowheads="1"/>
          </p:cNvSpPr>
          <p:nvPr/>
        </p:nvSpPr>
        <p:spPr bwMode="auto">
          <a:xfrm>
            <a:off x="1600200" y="19812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5" name="Oval 9"/>
          <p:cNvSpPr>
            <a:spLocks noChangeArrowheads="1"/>
          </p:cNvSpPr>
          <p:nvPr/>
        </p:nvSpPr>
        <p:spPr bwMode="auto">
          <a:xfrm>
            <a:off x="3352800" y="2971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6" name="Oval 10"/>
          <p:cNvSpPr>
            <a:spLocks noChangeArrowheads="1"/>
          </p:cNvSpPr>
          <p:nvPr/>
        </p:nvSpPr>
        <p:spPr bwMode="auto">
          <a:xfrm>
            <a:off x="2514600" y="3657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7" name="Oval 11"/>
          <p:cNvSpPr>
            <a:spLocks noChangeArrowheads="1"/>
          </p:cNvSpPr>
          <p:nvPr/>
        </p:nvSpPr>
        <p:spPr bwMode="auto">
          <a:xfrm>
            <a:off x="3352800" y="4953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8" name="Oval 12"/>
          <p:cNvSpPr>
            <a:spLocks noChangeArrowheads="1"/>
          </p:cNvSpPr>
          <p:nvPr/>
        </p:nvSpPr>
        <p:spPr bwMode="auto">
          <a:xfrm>
            <a:off x="5791200" y="57912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89" name="Oval 13"/>
          <p:cNvSpPr>
            <a:spLocks noChangeArrowheads="1"/>
          </p:cNvSpPr>
          <p:nvPr/>
        </p:nvSpPr>
        <p:spPr bwMode="auto">
          <a:xfrm>
            <a:off x="6705600" y="5715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90" name="Oval 14"/>
          <p:cNvSpPr>
            <a:spLocks noChangeArrowheads="1"/>
          </p:cNvSpPr>
          <p:nvPr/>
        </p:nvSpPr>
        <p:spPr bwMode="auto">
          <a:xfrm>
            <a:off x="6705600" y="3733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91" name="Oval 15"/>
          <p:cNvSpPr>
            <a:spLocks noChangeArrowheads="1"/>
          </p:cNvSpPr>
          <p:nvPr/>
        </p:nvSpPr>
        <p:spPr bwMode="auto">
          <a:xfrm>
            <a:off x="6400800" y="2057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92" name="Oval 16"/>
          <p:cNvSpPr>
            <a:spLocks noChangeArrowheads="1"/>
          </p:cNvSpPr>
          <p:nvPr/>
        </p:nvSpPr>
        <p:spPr bwMode="auto">
          <a:xfrm>
            <a:off x="5334000" y="2895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93" name="Oval 17"/>
          <p:cNvSpPr>
            <a:spLocks noChangeArrowheads="1"/>
          </p:cNvSpPr>
          <p:nvPr/>
        </p:nvSpPr>
        <p:spPr bwMode="auto">
          <a:xfrm>
            <a:off x="4648200" y="3733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29394" name="Oval 18"/>
          <p:cNvSpPr>
            <a:spLocks noChangeArrowheads="1"/>
          </p:cNvSpPr>
          <p:nvPr/>
        </p:nvSpPr>
        <p:spPr bwMode="auto">
          <a:xfrm>
            <a:off x="4953000" y="4953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nvGrpSpPr>
          <p:cNvPr id="229415" name="Group 39"/>
          <p:cNvGrpSpPr>
            <a:grpSpLocks/>
          </p:cNvGrpSpPr>
          <p:nvPr/>
        </p:nvGrpSpPr>
        <p:grpSpPr bwMode="auto">
          <a:xfrm>
            <a:off x="1779588" y="1824038"/>
            <a:ext cx="1049337" cy="631825"/>
            <a:chOff x="1121" y="1149"/>
            <a:chExt cx="661" cy="398"/>
          </a:xfrm>
        </p:grpSpPr>
        <p:sp>
          <p:nvSpPr>
            <p:cNvPr id="229395" name="Text Box 19"/>
            <p:cNvSpPr txBox="1">
              <a:spLocks noChangeArrowheads="1"/>
            </p:cNvSpPr>
            <p:nvPr/>
          </p:nvSpPr>
          <p:spPr bwMode="auto">
            <a:xfrm>
              <a:off x="1121" y="1149"/>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iː</a:t>
              </a:r>
            </a:p>
          </p:txBody>
        </p:sp>
        <p:sp>
          <p:nvSpPr>
            <p:cNvPr id="229396" name="Text Box 20"/>
            <p:cNvSpPr txBox="1">
              <a:spLocks noChangeArrowheads="1"/>
            </p:cNvSpPr>
            <p:nvPr/>
          </p:nvSpPr>
          <p:spPr bwMode="auto">
            <a:xfrm>
              <a:off x="1288" y="1259"/>
              <a:ext cx="4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bead</a:t>
              </a:r>
            </a:p>
          </p:txBody>
        </p:sp>
      </p:grpSp>
      <p:grpSp>
        <p:nvGrpSpPr>
          <p:cNvPr id="229409" name="Group 33"/>
          <p:cNvGrpSpPr>
            <a:grpSpLocks/>
          </p:cNvGrpSpPr>
          <p:nvPr/>
        </p:nvGrpSpPr>
        <p:grpSpPr bwMode="auto">
          <a:xfrm>
            <a:off x="3230563" y="2509838"/>
            <a:ext cx="911225" cy="631825"/>
            <a:chOff x="570" y="1917"/>
            <a:chExt cx="574" cy="398"/>
          </a:xfrm>
        </p:grpSpPr>
        <p:sp>
          <p:nvSpPr>
            <p:cNvPr id="229403" name="Text Box 27"/>
            <p:cNvSpPr txBox="1">
              <a:spLocks noChangeArrowheads="1"/>
            </p:cNvSpPr>
            <p:nvPr/>
          </p:nvSpPr>
          <p:spPr bwMode="auto">
            <a:xfrm>
              <a:off x="570" y="1917"/>
              <a:ext cx="1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ɪ</a:t>
              </a:r>
            </a:p>
          </p:txBody>
        </p:sp>
        <p:sp>
          <p:nvSpPr>
            <p:cNvPr id="229404" name="Text Box 28"/>
            <p:cNvSpPr txBox="1">
              <a:spLocks noChangeArrowheads="1"/>
            </p:cNvSpPr>
            <p:nvPr/>
          </p:nvSpPr>
          <p:spPr bwMode="auto">
            <a:xfrm>
              <a:off x="772" y="2027"/>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bid</a:t>
              </a:r>
            </a:p>
          </p:txBody>
        </p:sp>
      </p:grpSp>
      <p:grpSp>
        <p:nvGrpSpPr>
          <p:cNvPr id="229410" name="Group 34"/>
          <p:cNvGrpSpPr>
            <a:grpSpLocks/>
          </p:cNvGrpSpPr>
          <p:nvPr/>
        </p:nvGrpSpPr>
        <p:grpSpPr bwMode="auto">
          <a:xfrm>
            <a:off x="2757488" y="3500438"/>
            <a:ext cx="960437" cy="631825"/>
            <a:chOff x="594" y="2637"/>
            <a:chExt cx="605" cy="398"/>
          </a:xfrm>
        </p:grpSpPr>
        <p:sp>
          <p:nvSpPr>
            <p:cNvPr id="229405" name="Text Box 29"/>
            <p:cNvSpPr txBox="1">
              <a:spLocks noChangeArrowheads="1"/>
            </p:cNvSpPr>
            <p:nvPr/>
          </p:nvSpPr>
          <p:spPr bwMode="auto">
            <a:xfrm>
              <a:off x="594" y="2637"/>
              <a:ext cx="1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ɛ</a:t>
              </a:r>
            </a:p>
          </p:txBody>
        </p:sp>
        <p:sp>
          <p:nvSpPr>
            <p:cNvPr id="229406" name="Text Box 30"/>
            <p:cNvSpPr txBox="1">
              <a:spLocks noChangeArrowheads="1"/>
            </p:cNvSpPr>
            <p:nvPr/>
          </p:nvSpPr>
          <p:spPr bwMode="auto">
            <a:xfrm>
              <a:off x="794" y="2747"/>
              <a:ext cx="4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bed</a:t>
              </a:r>
            </a:p>
          </p:txBody>
        </p:sp>
      </p:grpSp>
      <p:grpSp>
        <p:nvGrpSpPr>
          <p:cNvPr id="229411" name="Group 35"/>
          <p:cNvGrpSpPr>
            <a:grpSpLocks/>
          </p:cNvGrpSpPr>
          <p:nvPr/>
        </p:nvGrpSpPr>
        <p:grpSpPr bwMode="auto">
          <a:xfrm>
            <a:off x="5105400" y="5156200"/>
            <a:ext cx="979488" cy="631825"/>
            <a:chOff x="939" y="3165"/>
            <a:chExt cx="617" cy="398"/>
          </a:xfrm>
        </p:grpSpPr>
        <p:sp>
          <p:nvSpPr>
            <p:cNvPr id="229407" name="Text Box 31"/>
            <p:cNvSpPr txBox="1">
              <a:spLocks noChangeArrowheads="1"/>
            </p:cNvSpPr>
            <p:nvPr/>
          </p:nvSpPr>
          <p:spPr bwMode="auto">
            <a:xfrm>
              <a:off x="939" y="3165"/>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ʌ</a:t>
              </a:r>
            </a:p>
          </p:txBody>
        </p:sp>
        <p:sp>
          <p:nvSpPr>
            <p:cNvPr id="229408" name="Text Box 32"/>
            <p:cNvSpPr txBox="1">
              <a:spLocks noChangeArrowheads="1"/>
            </p:cNvSpPr>
            <p:nvPr/>
          </p:nvSpPr>
          <p:spPr bwMode="auto">
            <a:xfrm>
              <a:off x="1140" y="3275"/>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bud</a:t>
              </a:r>
            </a:p>
          </p:txBody>
        </p:sp>
      </p:grpSp>
      <p:grpSp>
        <p:nvGrpSpPr>
          <p:cNvPr id="229412" name="Group 36"/>
          <p:cNvGrpSpPr>
            <a:grpSpLocks/>
          </p:cNvGrpSpPr>
          <p:nvPr/>
        </p:nvGrpSpPr>
        <p:grpSpPr bwMode="auto">
          <a:xfrm>
            <a:off x="3708400" y="5100638"/>
            <a:ext cx="998538" cy="636587"/>
            <a:chOff x="918" y="3165"/>
            <a:chExt cx="629" cy="401"/>
          </a:xfrm>
        </p:grpSpPr>
        <p:sp>
          <p:nvSpPr>
            <p:cNvPr id="229413" name="Text Box 37"/>
            <p:cNvSpPr txBox="1">
              <a:spLocks noChangeArrowheads="1"/>
            </p:cNvSpPr>
            <p:nvPr/>
          </p:nvSpPr>
          <p:spPr bwMode="auto">
            <a:xfrm>
              <a:off x="918" y="316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æ</a:t>
              </a:r>
            </a:p>
          </p:txBody>
        </p:sp>
        <p:sp>
          <p:nvSpPr>
            <p:cNvPr id="229414" name="Text Box 38"/>
            <p:cNvSpPr txBox="1">
              <a:spLocks noChangeArrowheads="1"/>
            </p:cNvSpPr>
            <p:nvPr/>
          </p:nvSpPr>
          <p:spPr bwMode="auto">
            <a:xfrm>
              <a:off x="1151" y="3275"/>
              <a:ext cx="3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9415"/>
                                        </p:tgtEl>
                                        <p:attrNameLst>
                                          <p:attrName>style.visibility</p:attrName>
                                        </p:attrNameLst>
                                      </p:cBhvr>
                                      <p:to>
                                        <p:strVal val="visible"/>
                                      </p:to>
                                    </p:set>
                                    <p:animEffect transition="in" filter="box(out)">
                                      <p:cBhvr>
                                        <p:cTn id="7" dur="500"/>
                                        <p:tgtEl>
                                          <p:spTgt spid="229415"/>
                                        </p:tgtEl>
                                      </p:cBhvr>
                                    </p:animEffect>
                                  </p:childTnLst>
                                  <p:subTnLst>
                                    <p:audio>
                                      <p:cMediaNode>
                                        <p:cTn display="0" masterRel="sameClick">
                                          <p:stCondLst>
                                            <p:cond evt="begin" delay="0">
                                              <p:tn val="5"/>
                                            </p:cond>
                                          </p:stCondLst>
                                          <p:endCondLst>
                                            <p:cond evt="onStopAudio" delay="0">
                                              <p:tgtEl>
                                                <p:sldTgt/>
                                              </p:tgtEl>
                                            </p:cond>
                                          </p:endCondLst>
                                        </p:cTn>
                                        <p:tgtEl>
                                          <p:sndTgt r:embed="rId2" name="bea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29409"/>
                                        </p:tgtEl>
                                        <p:attrNameLst>
                                          <p:attrName>style.visibility</p:attrName>
                                        </p:attrNameLst>
                                      </p:cBhvr>
                                      <p:to>
                                        <p:strVal val="visible"/>
                                      </p:to>
                                    </p:set>
                                    <p:animEffect transition="in" filter="box(out)">
                                      <p:cBhvr>
                                        <p:cTn id="12" dur="500"/>
                                        <p:tgtEl>
                                          <p:spTgt spid="229409"/>
                                        </p:tgtEl>
                                      </p:cBhvr>
                                    </p:animEffect>
                                  </p:childTnLst>
                                  <p:subTnLst>
                                    <p:audio>
                                      <p:cMediaNode>
                                        <p:cTn display="0" masterRel="sameClick">
                                          <p:stCondLst>
                                            <p:cond evt="begin" delay="0">
                                              <p:tn val="10"/>
                                            </p:cond>
                                          </p:stCondLst>
                                          <p:endCondLst>
                                            <p:cond evt="onStopAudio" delay="0">
                                              <p:tgtEl>
                                                <p:sldTgt/>
                                              </p:tgtEl>
                                            </p:cond>
                                          </p:endCondLst>
                                        </p:cTn>
                                        <p:tgtEl>
                                          <p:sndTgt r:embed="rId3" name="bid.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29410"/>
                                        </p:tgtEl>
                                        <p:attrNameLst>
                                          <p:attrName>style.visibility</p:attrName>
                                        </p:attrNameLst>
                                      </p:cBhvr>
                                      <p:to>
                                        <p:strVal val="visible"/>
                                      </p:to>
                                    </p:set>
                                    <p:animEffect transition="in" filter="box(out)">
                                      <p:cBhvr>
                                        <p:cTn id="17" dur="500"/>
                                        <p:tgtEl>
                                          <p:spTgt spid="229410"/>
                                        </p:tgtEl>
                                      </p:cBhvr>
                                    </p:animEffect>
                                  </p:childTnLst>
                                  <p:subTnLst>
                                    <p:audio>
                                      <p:cMediaNode>
                                        <p:cTn display="0" masterRel="sameClick">
                                          <p:stCondLst>
                                            <p:cond evt="begin" delay="0">
                                              <p:tn val="15"/>
                                            </p:cond>
                                          </p:stCondLst>
                                          <p:endCondLst>
                                            <p:cond evt="onStopAudio" delay="0">
                                              <p:tgtEl>
                                                <p:sldTgt/>
                                              </p:tgtEl>
                                            </p:cond>
                                          </p:endCondLst>
                                        </p:cTn>
                                        <p:tgtEl>
                                          <p:sndTgt r:embed="rId4" name="be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29412"/>
                                        </p:tgtEl>
                                        <p:attrNameLst>
                                          <p:attrName>style.visibility</p:attrName>
                                        </p:attrNameLst>
                                      </p:cBhvr>
                                      <p:to>
                                        <p:strVal val="visible"/>
                                      </p:to>
                                    </p:set>
                                    <p:animEffect transition="in" filter="box(out)">
                                      <p:cBhvr>
                                        <p:cTn id="22" dur="500"/>
                                        <p:tgtEl>
                                          <p:spTgt spid="229412"/>
                                        </p:tgtEl>
                                      </p:cBhvr>
                                    </p:animEffect>
                                  </p:childTnLst>
                                  <p:subTnLst>
                                    <p:audio>
                                      <p:cMediaNode>
                                        <p:cTn display="0" masterRel="sameClick">
                                          <p:stCondLst>
                                            <p:cond evt="begin" delay="0">
                                              <p:tn val="20"/>
                                            </p:cond>
                                          </p:stCondLst>
                                          <p:endCondLst>
                                            <p:cond evt="onStopAudio" delay="0">
                                              <p:tgtEl>
                                                <p:sldTgt/>
                                              </p:tgtEl>
                                            </p:cond>
                                          </p:endCondLst>
                                        </p:cTn>
                                        <p:tgtEl>
                                          <p:sndTgt r:embed="rId5" name="ba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29411"/>
                                        </p:tgtEl>
                                        <p:attrNameLst>
                                          <p:attrName>style.visibility</p:attrName>
                                        </p:attrNameLst>
                                      </p:cBhvr>
                                      <p:to>
                                        <p:strVal val="visible"/>
                                      </p:to>
                                    </p:set>
                                    <p:animEffect transition="in" filter="box(out)">
                                      <p:cBhvr>
                                        <p:cTn id="27" dur="500"/>
                                        <p:tgtEl>
                                          <p:spTgt spid="229411"/>
                                        </p:tgtEl>
                                      </p:cBhvr>
                                    </p:animEffect>
                                  </p:childTnLst>
                                  <p:subTnLst>
                                    <p:audio>
                                      <p:cMediaNode>
                                        <p:cTn display="0" masterRel="sameClick">
                                          <p:stCondLst>
                                            <p:cond evt="begin" delay="0">
                                              <p:tn val="25"/>
                                            </p:cond>
                                          </p:stCondLst>
                                          <p:endCondLst>
                                            <p:cond evt="onStopAudio" delay="0">
                                              <p:tgtEl>
                                                <p:sldTgt/>
                                              </p:tgtEl>
                                            </p:cond>
                                          </p:endCondLst>
                                        </p:cTn>
                                        <p:tgtEl>
                                          <p:sndTgt r:embed="rId6" name="b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de-DE" altLang="de-DE" smtClean="0"/>
              <a:t>Vokale und Konsonanten</a:t>
            </a:r>
          </a:p>
        </p:txBody>
      </p:sp>
      <p:sp>
        <p:nvSpPr>
          <p:cNvPr id="212995" name="Rectangle 3"/>
          <p:cNvSpPr>
            <a:spLocks noGrp="1" noChangeArrowheads="1"/>
          </p:cNvSpPr>
          <p:nvPr>
            <p:ph type="body" idx="1"/>
          </p:nvPr>
        </p:nvSpPr>
        <p:spPr>
          <a:xfrm>
            <a:off x="762000" y="1676400"/>
            <a:ext cx="8153400" cy="4343400"/>
          </a:xfrm>
        </p:spPr>
        <p:txBody>
          <a:bodyPr/>
          <a:lstStyle/>
          <a:p>
            <a:pPr marL="0" indent="0" algn="just">
              <a:buFont typeface="Wingdings 2" pitchFamily="18" charset="2"/>
              <a:buNone/>
              <a:defRPr/>
            </a:pPr>
            <a:r>
              <a:rPr lang="de-DE" altLang="de-DE" dirty="0" smtClean="0">
                <a:cs typeface="Times New Roman" pitchFamily="18" charset="0"/>
              </a:rPr>
              <a:t>Das </a:t>
            </a:r>
            <a:r>
              <a:rPr lang="de-DE" altLang="de-DE" dirty="0" smtClean="0">
                <a:solidFill>
                  <a:schemeClr val="accent2"/>
                </a:solidFill>
                <a:latin typeface="Times New Roman" panose="02020603050405020304" pitchFamily="18" charset="0"/>
                <a:cs typeface="Times New Roman" panose="02020603050405020304" pitchFamily="18" charset="0"/>
              </a:rPr>
              <a:t>/ɑː/</a:t>
            </a:r>
            <a:r>
              <a:rPr lang="de-DE" altLang="de-DE" dirty="0" smtClean="0">
                <a:cs typeface="Times New Roman" pitchFamily="18" charset="0"/>
              </a:rPr>
              <a:t> in </a:t>
            </a:r>
            <a:r>
              <a:rPr lang="de-DE" altLang="de-DE" i="1" dirty="0" err="1" smtClean="0">
                <a:solidFill>
                  <a:srgbClr val="009999"/>
                </a:solidFill>
                <a:cs typeface="Times New Roman" pitchFamily="18" charset="0"/>
              </a:rPr>
              <a:t>bard</a:t>
            </a:r>
            <a:r>
              <a:rPr lang="de-DE" altLang="de-DE" dirty="0" smtClean="0">
                <a:cs typeface="Times New Roman" pitchFamily="18" charset="0"/>
              </a:rPr>
              <a:t> liegt zwischen </a:t>
            </a:r>
            <a:r>
              <a:rPr lang="de-DE" altLang="de-DE" dirty="0" smtClean="0">
                <a:solidFill>
                  <a:schemeClr val="accent2"/>
                </a:solidFill>
                <a:cs typeface="Times New Roman" pitchFamily="18" charset="0"/>
              </a:rPr>
              <a:t>K</a:t>
            </a:r>
            <a:r>
              <a:rPr lang="de-DE" altLang="de-DE" i="1" dirty="0" smtClean="0">
                <a:solidFill>
                  <a:schemeClr val="accent2"/>
                </a:solidFill>
                <a:cs typeface="Times New Roman" pitchFamily="18" charset="0"/>
              </a:rPr>
              <a:t>V</a:t>
            </a:r>
            <a:r>
              <a:rPr lang="de-DE" altLang="de-DE" dirty="0" smtClean="0">
                <a:solidFill>
                  <a:schemeClr val="accent2"/>
                </a:solidFill>
                <a:cs typeface="Times New Roman" pitchFamily="18" charset="0"/>
              </a:rPr>
              <a:t> /a/</a:t>
            </a:r>
            <a:r>
              <a:rPr lang="de-DE" altLang="de-DE" dirty="0" smtClean="0">
                <a:cs typeface="Times New Roman" pitchFamily="18" charset="0"/>
              </a:rPr>
              <a:t> und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/ɑ/</a:t>
            </a:r>
            <a:r>
              <a:rPr lang="de-DE" altLang="de-DE" dirty="0" smtClean="0">
                <a:cs typeface="Times New Roman" pitchFamily="18" charset="0"/>
              </a:rPr>
              <a:t>, und zwar etwas näher an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/ɑ/</a:t>
            </a:r>
            <a:r>
              <a:rPr lang="de-DE" altLang="de-DE" dirty="0" smtClean="0">
                <a:cs typeface="Times New Roman" pitchFamily="18" charset="0"/>
              </a:rPr>
              <a:t>. Das </a:t>
            </a:r>
            <a:r>
              <a:rPr lang="de-DE" altLang="de-DE" dirty="0" smtClean="0">
                <a:solidFill>
                  <a:schemeClr val="accent2"/>
                </a:solidFill>
                <a:cs typeface="Times New Roman" pitchFamily="18" charset="0"/>
              </a:rPr>
              <a:t>/ɔ/</a:t>
            </a:r>
            <a:r>
              <a:rPr lang="de-DE" altLang="de-DE" dirty="0" smtClean="0">
                <a:cs typeface="Times New Roman" pitchFamily="18" charset="0"/>
              </a:rPr>
              <a:t> in </a:t>
            </a:r>
            <a:r>
              <a:rPr lang="de-DE" altLang="de-DE" i="1" dirty="0" err="1" smtClean="0">
                <a:solidFill>
                  <a:srgbClr val="009999"/>
                </a:solidFill>
                <a:cs typeface="Times New Roman" pitchFamily="18" charset="0"/>
              </a:rPr>
              <a:t>body</a:t>
            </a:r>
            <a:r>
              <a:rPr lang="de-DE" altLang="de-DE" dirty="0" smtClean="0">
                <a:cs typeface="Times New Roman" pitchFamily="18" charset="0"/>
              </a:rPr>
              <a:t> hat die Qualität eines etwas angehobenen sekundären </a:t>
            </a:r>
            <a:r>
              <a:rPr lang="de-DE" altLang="de-DE" dirty="0" smtClean="0">
                <a:solidFill>
                  <a:schemeClr val="accent2"/>
                </a:solidFill>
                <a:cs typeface="Times New Roman" pitchFamily="18" charset="0"/>
              </a:rPr>
              <a:t>KV /ɔ/</a:t>
            </a:r>
            <a:r>
              <a:rPr lang="de-DE" altLang="de-DE" dirty="0" smtClean="0">
                <a:cs typeface="Times New Roman" pitchFamily="18" charset="0"/>
              </a:rPr>
              <a:t>. </a:t>
            </a:r>
          </a:p>
          <a:p>
            <a:pPr marL="0" indent="0" algn="just">
              <a:buFont typeface="Wingdings 2" pitchFamily="18" charset="2"/>
              <a:buNone/>
              <a:defRPr/>
            </a:pPr>
            <a:r>
              <a:rPr lang="de-DE" altLang="de-DE" dirty="0" smtClean="0">
                <a:cs typeface="Times New Roman" pitchFamily="18" charset="0"/>
              </a:rPr>
              <a:t>Das </a:t>
            </a:r>
            <a:r>
              <a:rPr lang="de-DE" altLang="de-DE" dirty="0" smtClean="0">
                <a:solidFill>
                  <a:schemeClr val="accent2"/>
                </a:solidFill>
                <a:cs typeface="Times New Roman" pitchFamily="18" charset="0"/>
              </a:rPr>
              <a:t>/</a:t>
            </a:r>
            <a:r>
              <a:rPr lang="de-DE" altLang="de-DE" dirty="0" smtClean="0">
                <a:solidFill>
                  <a:schemeClr val="accent2"/>
                </a:solidFill>
                <a:latin typeface="Times New Roman" panose="02020603050405020304" pitchFamily="18" charset="0"/>
                <a:cs typeface="Times New Roman" panose="02020603050405020304" pitchFamily="18" charset="0"/>
              </a:rPr>
              <a:t>ɔː</a:t>
            </a:r>
            <a:r>
              <a:rPr lang="de-DE" altLang="de-DE" dirty="0" smtClean="0">
                <a:solidFill>
                  <a:schemeClr val="accent2"/>
                </a:solidFill>
                <a:cs typeface="Times New Roman" pitchFamily="18" charset="0"/>
              </a:rPr>
              <a:t>/</a:t>
            </a:r>
            <a:r>
              <a:rPr lang="de-DE" altLang="de-DE" dirty="0" smtClean="0">
                <a:cs typeface="Times New Roman" pitchFamily="18" charset="0"/>
              </a:rPr>
              <a:t> in </a:t>
            </a:r>
            <a:r>
              <a:rPr lang="de-DE" altLang="de-DE" i="1" dirty="0" err="1" smtClean="0">
                <a:solidFill>
                  <a:srgbClr val="009999"/>
                </a:solidFill>
                <a:cs typeface="Times New Roman" pitchFamily="18" charset="0"/>
              </a:rPr>
              <a:t>board</a:t>
            </a:r>
            <a:r>
              <a:rPr lang="de-DE" altLang="de-DE" dirty="0" smtClean="0">
                <a:cs typeface="Times New Roman" pitchFamily="18" charset="0"/>
              </a:rPr>
              <a:t> liegt zwischen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/ɔ/</a:t>
            </a:r>
            <a:r>
              <a:rPr lang="de-DE" altLang="de-DE" dirty="0" smtClean="0">
                <a:cs typeface="Times New Roman" pitchFamily="18" charset="0"/>
              </a:rPr>
              <a:t> und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/o/</a:t>
            </a:r>
            <a:r>
              <a:rPr lang="de-DE" altLang="de-DE" dirty="0" smtClean="0">
                <a:cs typeface="Times New Roman" pitchFamily="18" charset="0"/>
              </a:rPr>
              <a:t>. Der Vokal </a:t>
            </a:r>
            <a:r>
              <a:rPr lang="de-DE" altLang="de-DE" dirty="0" smtClean="0">
                <a:solidFill>
                  <a:schemeClr val="accent2"/>
                </a:solidFill>
                <a:cs typeface="Times New Roman" pitchFamily="18" charset="0"/>
              </a:rPr>
              <a:t>/ʊ/</a:t>
            </a:r>
            <a:r>
              <a:rPr lang="de-DE" altLang="de-DE" dirty="0" smtClean="0">
                <a:cs typeface="Times New Roman" pitchFamily="18" charset="0"/>
              </a:rPr>
              <a:t> wie in </a:t>
            </a:r>
            <a:r>
              <a:rPr lang="de-DE" altLang="de-DE" i="1" dirty="0" err="1" smtClean="0">
                <a:solidFill>
                  <a:srgbClr val="009999"/>
                </a:solidFill>
                <a:cs typeface="Times New Roman" pitchFamily="18" charset="0"/>
              </a:rPr>
              <a:t>buddhist</a:t>
            </a:r>
            <a:r>
              <a:rPr lang="de-DE" altLang="de-DE" dirty="0" smtClean="0">
                <a:cs typeface="Times New Roman" pitchFamily="18" charset="0"/>
              </a:rPr>
              <a:t> ist das hintere Gegenstück zum vorderen Vokal </a:t>
            </a:r>
            <a:r>
              <a:rPr lang="de-DE" altLang="de-DE" dirty="0" smtClean="0">
                <a:solidFill>
                  <a:schemeClr val="accent2"/>
                </a:solidFill>
                <a:cs typeface="Times New Roman" pitchFamily="18" charset="0"/>
              </a:rPr>
              <a:t>/ɪ/</a:t>
            </a:r>
            <a:r>
              <a:rPr lang="de-DE" altLang="de-DE" dirty="0" smtClean="0">
                <a:cs typeface="Times New Roman" pitchFamily="18" charset="0"/>
              </a:rPr>
              <a:t>. Er ist fast so offen wie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/o/</a:t>
            </a:r>
            <a:r>
              <a:rPr lang="de-DE" altLang="de-DE" dirty="0" smtClean="0">
                <a:cs typeface="Times New Roman" pitchFamily="18" charset="0"/>
              </a:rPr>
              <a:t> und deutlich zentralisiert. </a:t>
            </a:r>
          </a:p>
          <a:p>
            <a:pPr marL="0" indent="0" algn="just">
              <a:buFont typeface="Wingdings 2" pitchFamily="18" charset="2"/>
              <a:buNone/>
              <a:defRPr/>
            </a:pPr>
            <a:r>
              <a:rPr lang="de-DE" altLang="de-DE" dirty="0" smtClean="0">
                <a:cs typeface="Times New Roman" pitchFamily="18" charset="0"/>
              </a:rPr>
              <a:t>Das </a:t>
            </a:r>
            <a:r>
              <a:rPr lang="de-DE" altLang="de-DE" dirty="0" smtClean="0">
                <a:solidFill>
                  <a:schemeClr val="accent2"/>
                </a:solidFill>
                <a:cs typeface="Times New Roman" pitchFamily="18" charset="0"/>
              </a:rPr>
              <a:t>/</a:t>
            </a:r>
            <a:r>
              <a:rPr lang="de-DE" altLang="de-DE" dirty="0" smtClean="0">
                <a:solidFill>
                  <a:schemeClr val="accent2"/>
                </a:solidFill>
                <a:latin typeface="Times New Roman" panose="02020603050405020304" pitchFamily="18" charset="0"/>
                <a:cs typeface="Times New Roman" panose="02020603050405020304" pitchFamily="18" charset="0"/>
              </a:rPr>
              <a:t>uː</a:t>
            </a:r>
            <a:r>
              <a:rPr lang="de-DE" altLang="de-DE" dirty="0" smtClean="0">
                <a:solidFill>
                  <a:schemeClr val="accent2"/>
                </a:solidFill>
                <a:cs typeface="Times New Roman" pitchFamily="18" charset="0"/>
              </a:rPr>
              <a:t>/</a:t>
            </a:r>
            <a:r>
              <a:rPr lang="de-DE" altLang="de-DE" dirty="0" smtClean="0">
                <a:cs typeface="Times New Roman" pitchFamily="18" charset="0"/>
              </a:rPr>
              <a:t> in </a:t>
            </a:r>
            <a:r>
              <a:rPr lang="de-DE" altLang="de-DE" i="1" dirty="0" err="1" smtClean="0">
                <a:solidFill>
                  <a:srgbClr val="009999"/>
                </a:solidFill>
                <a:cs typeface="Times New Roman" pitchFamily="18" charset="0"/>
              </a:rPr>
              <a:t>booed</a:t>
            </a:r>
            <a:r>
              <a:rPr lang="de-DE" altLang="de-DE" dirty="0" smtClean="0">
                <a:cs typeface="Times New Roman" pitchFamily="18" charset="0"/>
              </a:rPr>
              <a:t> hat die Qualität eines leicht gesenkten und zentralisierten </a:t>
            </a:r>
            <a:r>
              <a:rPr lang="de-DE" altLang="de-DE" i="1" dirty="0" smtClean="0">
                <a:solidFill>
                  <a:schemeClr val="accent2"/>
                </a:solidFill>
                <a:cs typeface="Times New Roman" pitchFamily="18" charset="0"/>
              </a:rPr>
              <a:t>KV</a:t>
            </a:r>
            <a:r>
              <a:rPr lang="de-DE" altLang="de-DE" dirty="0" smtClean="0">
                <a:solidFill>
                  <a:schemeClr val="accent2"/>
                </a:solidFill>
                <a:cs typeface="Times New Roman" pitchFamily="18" charset="0"/>
              </a:rPr>
              <a:t> /u/</a:t>
            </a:r>
            <a:r>
              <a:rPr lang="de-DE" altLang="de-DE" dirty="0" smtClean="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up)">
                                      <p:cBhvr>
                                        <p:cTn id="7" dur="500"/>
                                        <p:tgtEl>
                                          <p:spTgt spid="212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up)">
                                      <p:cBhvr>
                                        <p:cTn id="12" dur="500"/>
                                        <p:tgtEl>
                                          <p:spTgt spid="212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up)">
                                      <p:cBhvr>
                                        <p:cTn id="17" dur="500"/>
                                        <p:tgtEl>
                                          <p:spTgt spid="21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r>
              <a:rPr lang="de-DE" altLang="de-DE" smtClean="0"/>
              <a:t>Vokale des Englischen</a:t>
            </a:r>
          </a:p>
        </p:txBody>
      </p:sp>
      <p:grpSp>
        <p:nvGrpSpPr>
          <p:cNvPr id="36867" name="Group 55"/>
          <p:cNvGrpSpPr>
            <a:grpSpLocks/>
          </p:cNvGrpSpPr>
          <p:nvPr/>
        </p:nvGrpSpPr>
        <p:grpSpPr bwMode="auto">
          <a:xfrm>
            <a:off x="1371600" y="1803400"/>
            <a:ext cx="5486400" cy="4195763"/>
            <a:chOff x="864" y="1136"/>
            <a:chExt cx="3456" cy="2643"/>
          </a:xfrm>
        </p:grpSpPr>
        <p:sp>
          <p:nvSpPr>
            <p:cNvPr id="232451" name="Freeform 3"/>
            <p:cNvSpPr>
              <a:spLocks/>
            </p:cNvSpPr>
            <p:nvPr/>
          </p:nvSpPr>
          <p:spPr bwMode="auto">
            <a:xfrm>
              <a:off x="864" y="1187"/>
              <a:ext cx="3408" cy="2592"/>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2452" name="Freeform 4"/>
            <p:cNvSpPr>
              <a:spLocks/>
            </p:cNvSpPr>
            <p:nvPr/>
          </p:nvSpPr>
          <p:spPr bwMode="auto">
            <a:xfrm>
              <a:off x="1968" y="1187"/>
              <a:ext cx="1280" cy="216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2453" name="Line 5"/>
            <p:cNvSpPr>
              <a:spLocks noChangeShapeType="1"/>
            </p:cNvSpPr>
            <p:nvPr/>
          </p:nvSpPr>
          <p:spPr bwMode="auto">
            <a:xfrm>
              <a:off x="1440" y="2051"/>
              <a:ext cx="2832"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2454" name="Line 6"/>
            <p:cNvSpPr>
              <a:spLocks noChangeShapeType="1"/>
            </p:cNvSpPr>
            <p:nvPr/>
          </p:nvSpPr>
          <p:spPr bwMode="auto">
            <a:xfrm>
              <a:off x="2016" y="2915"/>
              <a:ext cx="225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2455" name="Oval 7"/>
            <p:cNvSpPr>
              <a:spLocks noChangeArrowheads="1"/>
            </p:cNvSpPr>
            <p:nvPr/>
          </p:nvSpPr>
          <p:spPr bwMode="auto">
            <a:xfrm>
              <a:off x="3072" y="3299"/>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56" name="Oval 8"/>
            <p:cNvSpPr>
              <a:spLocks noChangeArrowheads="1"/>
            </p:cNvSpPr>
            <p:nvPr/>
          </p:nvSpPr>
          <p:spPr bwMode="auto">
            <a:xfrm>
              <a:off x="1008" y="1235"/>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57" name="Oval 9"/>
            <p:cNvSpPr>
              <a:spLocks noChangeArrowheads="1"/>
            </p:cNvSpPr>
            <p:nvPr/>
          </p:nvSpPr>
          <p:spPr bwMode="auto">
            <a:xfrm>
              <a:off x="2112" y="1859"/>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58" name="Oval 10"/>
            <p:cNvSpPr>
              <a:spLocks noChangeArrowheads="1"/>
            </p:cNvSpPr>
            <p:nvPr/>
          </p:nvSpPr>
          <p:spPr bwMode="auto">
            <a:xfrm>
              <a:off x="1584" y="2291"/>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59" name="Oval 11"/>
            <p:cNvSpPr>
              <a:spLocks noChangeArrowheads="1"/>
            </p:cNvSpPr>
            <p:nvPr/>
          </p:nvSpPr>
          <p:spPr bwMode="auto">
            <a:xfrm>
              <a:off x="2112" y="3107"/>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0" name="Oval 12"/>
            <p:cNvSpPr>
              <a:spLocks noChangeArrowheads="1"/>
            </p:cNvSpPr>
            <p:nvPr/>
          </p:nvSpPr>
          <p:spPr bwMode="auto">
            <a:xfrm>
              <a:off x="3648" y="3635"/>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1" name="Oval 13"/>
            <p:cNvSpPr>
              <a:spLocks noChangeArrowheads="1"/>
            </p:cNvSpPr>
            <p:nvPr/>
          </p:nvSpPr>
          <p:spPr bwMode="auto">
            <a:xfrm>
              <a:off x="4224" y="3587"/>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2" name="Oval 14"/>
            <p:cNvSpPr>
              <a:spLocks noChangeArrowheads="1"/>
            </p:cNvSpPr>
            <p:nvPr/>
          </p:nvSpPr>
          <p:spPr bwMode="auto">
            <a:xfrm>
              <a:off x="4224" y="2339"/>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3" name="Oval 15"/>
            <p:cNvSpPr>
              <a:spLocks noChangeArrowheads="1"/>
            </p:cNvSpPr>
            <p:nvPr/>
          </p:nvSpPr>
          <p:spPr bwMode="auto">
            <a:xfrm>
              <a:off x="4032" y="1283"/>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4" name="Oval 16"/>
            <p:cNvSpPr>
              <a:spLocks noChangeArrowheads="1"/>
            </p:cNvSpPr>
            <p:nvPr/>
          </p:nvSpPr>
          <p:spPr bwMode="auto">
            <a:xfrm>
              <a:off x="3360" y="1811"/>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5" name="Oval 17"/>
            <p:cNvSpPr>
              <a:spLocks noChangeArrowheads="1"/>
            </p:cNvSpPr>
            <p:nvPr/>
          </p:nvSpPr>
          <p:spPr bwMode="auto">
            <a:xfrm>
              <a:off x="2928" y="2339"/>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2466" name="Oval 18"/>
            <p:cNvSpPr>
              <a:spLocks noChangeArrowheads="1"/>
            </p:cNvSpPr>
            <p:nvPr/>
          </p:nvSpPr>
          <p:spPr bwMode="auto">
            <a:xfrm>
              <a:off x="3120" y="3107"/>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grpSp>
          <p:nvGrpSpPr>
            <p:cNvPr id="36899" name="Group 19"/>
            <p:cNvGrpSpPr>
              <a:grpSpLocks/>
            </p:cNvGrpSpPr>
            <p:nvPr/>
          </p:nvGrpSpPr>
          <p:grpSpPr bwMode="auto">
            <a:xfrm>
              <a:off x="1121" y="1136"/>
              <a:ext cx="661" cy="398"/>
              <a:chOff x="1121" y="1149"/>
              <a:chExt cx="661" cy="398"/>
            </a:xfrm>
          </p:grpSpPr>
          <p:sp>
            <p:nvSpPr>
              <p:cNvPr id="232468" name="Text Box 20"/>
              <p:cNvSpPr txBox="1">
                <a:spLocks noChangeArrowheads="1"/>
              </p:cNvSpPr>
              <p:nvPr/>
            </p:nvSpPr>
            <p:spPr bwMode="auto">
              <a:xfrm>
                <a:off x="1121" y="1149"/>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iː</a:t>
                </a:r>
              </a:p>
            </p:txBody>
          </p:sp>
          <p:sp>
            <p:nvSpPr>
              <p:cNvPr id="232469" name="Text Box 21"/>
              <p:cNvSpPr txBox="1">
                <a:spLocks noChangeArrowheads="1"/>
              </p:cNvSpPr>
              <p:nvPr/>
            </p:nvSpPr>
            <p:spPr bwMode="auto">
              <a:xfrm>
                <a:off x="1288" y="1259"/>
                <a:ext cx="4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bead</a:t>
                </a:r>
              </a:p>
            </p:txBody>
          </p:sp>
        </p:grpSp>
        <p:grpSp>
          <p:nvGrpSpPr>
            <p:cNvPr id="36900" name="Group 22"/>
            <p:cNvGrpSpPr>
              <a:grpSpLocks/>
            </p:cNvGrpSpPr>
            <p:nvPr/>
          </p:nvGrpSpPr>
          <p:grpSpPr bwMode="auto">
            <a:xfrm>
              <a:off x="2035" y="1568"/>
              <a:ext cx="574" cy="398"/>
              <a:chOff x="570" y="1917"/>
              <a:chExt cx="574" cy="398"/>
            </a:xfrm>
          </p:grpSpPr>
          <p:sp>
            <p:nvSpPr>
              <p:cNvPr id="232471" name="Text Box 23"/>
              <p:cNvSpPr txBox="1">
                <a:spLocks noChangeArrowheads="1"/>
              </p:cNvSpPr>
              <p:nvPr/>
            </p:nvSpPr>
            <p:spPr bwMode="auto">
              <a:xfrm>
                <a:off x="570" y="1917"/>
                <a:ext cx="1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ɪ</a:t>
                </a:r>
              </a:p>
            </p:txBody>
          </p:sp>
          <p:sp>
            <p:nvSpPr>
              <p:cNvPr id="232472" name="Text Box 24"/>
              <p:cNvSpPr txBox="1">
                <a:spLocks noChangeArrowheads="1"/>
              </p:cNvSpPr>
              <p:nvPr/>
            </p:nvSpPr>
            <p:spPr bwMode="auto">
              <a:xfrm>
                <a:off x="772" y="2027"/>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bid</a:t>
                </a:r>
              </a:p>
            </p:txBody>
          </p:sp>
        </p:grpSp>
        <p:grpSp>
          <p:nvGrpSpPr>
            <p:cNvPr id="36901" name="Group 25"/>
            <p:cNvGrpSpPr>
              <a:grpSpLocks/>
            </p:cNvGrpSpPr>
            <p:nvPr/>
          </p:nvGrpSpPr>
          <p:grpSpPr bwMode="auto">
            <a:xfrm>
              <a:off x="1737" y="2192"/>
              <a:ext cx="605" cy="398"/>
              <a:chOff x="594" y="2637"/>
              <a:chExt cx="605" cy="398"/>
            </a:xfrm>
          </p:grpSpPr>
          <p:sp>
            <p:nvSpPr>
              <p:cNvPr id="232474" name="Text Box 26"/>
              <p:cNvSpPr txBox="1">
                <a:spLocks noChangeArrowheads="1"/>
              </p:cNvSpPr>
              <p:nvPr/>
            </p:nvSpPr>
            <p:spPr bwMode="auto">
              <a:xfrm>
                <a:off x="594" y="2637"/>
                <a:ext cx="1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ɛ</a:t>
                </a:r>
              </a:p>
            </p:txBody>
          </p:sp>
          <p:sp>
            <p:nvSpPr>
              <p:cNvPr id="232475" name="Text Box 27"/>
              <p:cNvSpPr txBox="1">
                <a:spLocks noChangeArrowheads="1"/>
              </p:cNvSpPr>
              <p:nvPr/>
            </p:nvSpPr>
            <p:spPr bwMode="auto">
              <a:xfrm>
                <a:off x="794" y="2747"/>
                <a:ext cx="4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bed</a:t>
                </a:r>
              </a:p>
            </p:txBody>
          </p:sp>
        </p:grpSp>
        <p:grpSp>
          <p:nvGrpSpPr>
            <p:cNvPr id="36902" name="Group 28"/>
            <p:cNvGrpSpPr>
              <a:grpSpLocks/>
            </p:cNvGrpSpPr>
            <p:nvPr/>
          </p:nvGrpSpPr>
          <p:grpSpPr bwMode="auto">
            <a:xfrm>
              <a:off x="3221" y="3248"/>
              <a:ext cx="617" cy="398"/>
              <a:chOff x="939" y="3165"/>
              <a:chExt cx="617" cy="398"/>
            </a:xfrm>
          </p:grpSpPr>
          <p:sp>
            <p:nvSpPr>
              <p:cNvPr id="232477" name="Text Box 29"/>
              <p:cNvSpPr txBox="1">
                <a:spLocks noChangeArrowheads="1"/>
              </p:cNvSpPr>
              <p:nvPr/>
            </p:nvSpPr>
            <p:spPr bwMode="auto">
              <a:xfrm>
                <a:off x="939" y="3165"/>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ʌ</a:t>
                </a:r>
              </a:p>
            </p:txBody>
          </p:sp>
          <p:sp>
            <p:nvSpPr>
              <p:cNvPr id="232478" name="Text Box 30"/>
              <p:cNvSpPr txBox="1">
                <a:spLocks noChangeArrowheads="1"/>
              </p:cNvSpPr>
              <p:nvPr/>
            </p:nvSpPr>
            <p:spPr bwMode="auto">
              <a:xfrm>
                <a:off x="1140" y="3275"/>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bud</a:t>
                </a:r>
              </a:p>
            </p:txBody>
          </p:sp>
        </p:grpSp>
        <p:grpSp>
          <p:nvGrpSpPr>
            <p:cNvPr id="36903" name="Group 31"/>
            <p:cNvGrpSpPr>
              <a:grpSpLocks/>
            </p:cNvGrpSpPr>
            <p:nvPr/>
          </p:nvGrpSpPr>
          <p:grpSpPr bwMode="auto">
            <a:xfrm>
              <a:off x="2336" y="3200"/>
              <a:ext cx="629" cy="401"/>
              <a:chOff x="918" y="3165"/>
              <a:chExt cx="629" cy="401"/>
            </a:xfrm>
          </p:grpSpPr>
          <p:sp>
            <p:nvSpPr>
              <p:cNvPr id="232480" name="Text Box 32"/>
              <p:cNvSpPr txBox="1">
                <a:spLocks noChangeArrowheads="1"/>
              </p:cNvSpPr>
              <p:nvPr/>
            </p:nvSpPr>
            <p:spPr bwMode="auto">
              <a:xfrm>
                <a:off x="918" y="316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æ</a:t>
                </a:r>
              </a:p>
            </p:txBody>
          </p:sp>
          <p:sp>
            <p:nvSpPr>
              <p:cNvPr id="232481" name="Text Box 33"/>
              <p:cNvSpPr txBox="1">
                <a:spLocks noChangeArrowheads="1"/>
              </p:cNvSpPr>
              <p:nvPr/>
            </p:nvSpPr>
            <p:spPr bwMode="auto">
              <a:xfrm>
                <a:off x="1151" y="3275"/>
                <a:ext cx="3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bad</a:t>
                </a:r>
              </a:p>
            </p:txBody>
          </p:sp>
        </p:grpSp>
      </p:grpSp>
      <p:grpSp>
        <p:nvGrpSpPr>
          <p:cNvPr id="232483" name="Group 35"/>
          <p:cNvGrpSpPr>
            <a:grpSpLocks/>
          </p:cNvGrpSpPr>
          <p:nvPr/>
        </p:nvGrpSpPr>
        <p:grpSpPr bwMode="auto">
          <a:xfrm>
            <a:off x="5940425" y="6015038"/>
            <a:ext cx="1073150" cy="631825"/>
            <a:chOff x="909" y="3165"/>
            <a:chExt cx="676" cy="398"/>
          </a:xfrm>
        </p:grpSpPr>
        <p:sp>
          <p:nvSpPr>
            <p:cNvPr id="232484" name="Text Box 36"/>
            <p:cNvSpPr txBox="1">
              <a:spLocks noChangeArrowheads="1"/>
            </p:cNvSpPr>
            <p:nvPr/>
          </p:nvSpPr>
          <p:spPr bwMode="auto">
            <a:xfrm>
              <a:off x="909" y="3165"/>
              <a:ext cx="2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ɑː</a:t>
              </a:r>
            </a:p>
          </p:txBody>
        </p:sp>
        <p:sp>
          <p:nvSpPr>
            <p:cNvPr id="232485" name="Text Box 37"/>
            <p:cNvSpPr txBox="1">
              <a:spLocks noChangeArrowheads="1"/>
            </p:cNvSpPr>
            <p:nvPr/>
          </p:nvSpPr>
          <p:spPr bwMode="auto">
            <a:xfrm>
              <a:off x="1112" y="3275"/>
              <a:ext cx="4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bard</a:t>
              </a:r>
            </a:p>
          </p:txBody>
        </p:sp>
      </p:grpSp>
      <p:grpSp>
        <p:nvGrpSpPr>
          <p:cNvPr id="232487" name="Group 39"/>
          <p:cNvGrpSpPr>
            <a:grpSpLocks/>
          </p:cNvGrpSpPr>
          <p:nvPr/>
        </p:nvGrpSpPr>
        <p:grpSpPr bwMode="auto">
          <a:xfrm>
            <a:off x="6859588" y="5405438"/>
            <a:ext cx="1050925" cy="614362"/>
            <a:chOff x="936" y="3165"/>
            <a:chExt cx="662" cy="387"/>
          </a:xfrm>
        </p:grpSpPr>
        <p:sp>
          <p:nvSpPr>
            <p:cNvPr id="232488" name="Text Box 40"/>
            <p:cNvSpPr txBox="1">
              <a:spLocks noChangeArrowheads="1"/>
            </p:cNvSpPr>
            <p:nvPr/>
          </p:nvSpPr>
          <p:spPr bwMode="auto">
            <a:xfrm>
              <a:off x="936" y="3165"/>
              <a:ext cx="2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ɒ</a:t>
              </a:r>
            </a:p>
          </p:txBody>
        </p:sp>
        <p:sp>
          <p:nvSpPr>
            <p:cNvPr id="232489" name="Text Box 41"/>
            <p:cNvSpPr txBox="1">
              <a:spLocks noChangeArrowheads="1"/>
            </p:cNvSpPr>
            <p:nvPr/>
          </p:nvSpPr>
          <p:spPr bwMode="auto">
            <a:xfrm>
              <a:off x="1098" y="3264"/>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body</a:t>
              </a:r>
            </a:p>
          </p:txBody>
        </p:sp>
      </p:grpSp>
      <p:grpSp>
        <p:nvGrpSpPr>
          <p:cNvPr id="232490" name="Group 42"/>
          <p:cNvGrpSpPr>
            <a:grpSpLocks/>
          </p:cNvGrpSpPr>
          <p:nvPr/>
        </p:nvGrpSpPr>
        <p:grpSpPr bwMode="auto">
          <a:xfrm>
            <a:off x="6943725" y="3576638"/>
            <a:ext cx="1123950" cy="614362"/>
            <a:chOff x="917" y="3165"/>
            <a:chExt cx="708" cy="387"/>
          </a:xfrm>
        </p:grpSpPr>
        <p:sp>
          <p:nvSpPr>
            <p:cNvPr id="232491" name="Text Box 43"/>
            <p:cNvSpPr txBox="1">
              <a:spLocks noChangeArrowheads="1"/>
            </p:cNvSpPr>
            <p:nvPr/>
          </p:nvSpPr>
          <p:spPr bwMode="auto">
            <a:xfrm>
              <a:off x="917" y="3165"/>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ɔː</a:t>
              </a:r>
            </a:p>
          </p:txBody>
        </p:sp>
        <p:sp>
          <p:nvSpPr>
            <p:cNvPr id="232492" name="Text Box 44"/>
            <p:cNvSpPr txBox="1">
              <a:spLocks noChangeArrowheads="1"/>
            </p:cNvSpPr>
            <p:nvPr/>
          </p:nvSpPr>
          <p:spPr bwMode="auto">
            <a:xfrm>
              <a:off x="1072" y="3264"/>
              <a:ext cx="5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board</a:t>
              </a:r>
            </a:p>
          </p:txBody>
        </p:sp>
      </p:grpSp>
      <p:grpSp>
        <p:nvGrpSpPr>
          <p:cNvPr id="232502" name="Group 54"/>
          <p:cNvGrpSpPr>
            <a:grpSpLocks/>
          </p:cNvGrpSpPr>
          <p:nvPr/>
        </p:nvGrpSpPr>
        <p:grpSpPr bwMode="auto">
          <a:xfrm>
            <a:off x="5562600" y="2776538"/>
            <a:ext cx="1504950" cy="576262"/>
            <a:chOff x="4485" y="2469"/>
            <a:chExt cx="948" cy="363"/>
          </a:xfrm>
        </p:grpSpPr>
        <p:sp>
          <p:nvSpPr>
            <p:cNvPr id="232494" name="Text Box 46"/>
            <p:cNvSpPr txBox="1">
              <a:spLocks noChangeArrowheads="1"/>
            </p:cNvSpPr>
            <p:nvPr/>
          </p:nvSpPr>
          <p:spPr bwMode="auto">
            <a:xfrm>
              <a:off x="4485" y="2469"/>
              <a:ext cx="2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ʊ</a:t>
              </a:r>
            </a:p>
          </p:txBody>
        </p:sp>
        <p:sp>
          <p:nvSpPr>
            <p:cNvPr id="232495" name="Text Box 47"/>
            <p:cNvSpPr txBox="1">
              <a:spLocks noChangeArrowheads="1"/>
            </p:cNvSpPr>
            <p:nvPr/>
          </p:nvSpPr>
          <p:spPr bwMode="auto">
            <a:xfrm>
              <a:off x="4656" y="2544"/>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buddhist</a:t>
              </a:r>
            </a:p>
          </p:txBody>
        </p:sp>
      </p:grpSp>
      <p:grpSp>
        <p:nvGrpSpPr>
          <p:cNvPr id="232496" name="Group 48"/>
          <p:cNvGrpSpPr>
            <a:grpSpLocks/>
          </p:cNvGrpSpPr>
          <p:nvPr/>
        </p:nvGrpSpPr>
        <p:grpSpPr bwMode="auto">
          <a:xfrm>
            <a:off x="6783388" y="1900238"/>
            <a:ext cx="1173162" cy="631825"/>
            <a:chOff x="912" y="3165"/>
            <a:chExt cx="739" cy="398"/>
          </a:xfrm>
        </p:grpSpPr>
        <p:sp>
          <p:nvSpPr>
            <p:cNvPr id="232497" name="Text Box 49"/>
            <p:cNvSpPr txBox="1">
              <a:spLocks noChangeArrowheads="1"/>
            </p:cNvSpPr>
            <p:nvPr/>
          </p:nvSpPr>
          <p:spPr bwMode="auto">
            <a:xfrm>
              <a:off x="912" y="3165"/>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uː</a:t>
              </a:r>
            </a:p>
          </p:txBody>
        </p:sp>
        <p:sp>
          <p:nvSpPr>
            <p:cNvPr id="232498" name="Text Box 50"/>
            <p:cNvSpPr txBox="1">
              <a:spLocks noChangeArrowheads="1"/>
            </p:cNvSpPr>
            <p:nvPr/>
          </p:nvSpPr>
          <p:spPr bwMode="auto">
            <a:xfrm>
              <a:off x="1046" y="3275"/>
              <a:ext cx="6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booed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2483"/>
                                        </p:tgtEl>
                                        <p:attrNameLst>
                                          <p:attrName>style.visibility</p:attrName>
                                        </p:attrNameLst>
                                      </p:cBhvr>
                                      <p:to>
                                        <p:strVal val="visible"/>
                                      </p:to>
                                    </p:set>
                                    <p:animEffect transition="in" filter="box(out)">
                                      <p:cBhvr>
                                        <p:cTn id="7" dur="500"/>
                                        <p:tgtEl>
                                          <p:spTgt spid="232483"/>
                                        </p:tgtEl>
                                      </p:cBhvr>
                                    </p:animEffect>
                                  </p:childTnLst>
                                  <p:subTnLst>
                                    <p:audio>
                                      <p:cMediaNode>
                                        <p:cTn display="0" masterRel="sameClick">
                                          <p:stCondLst>
                                            <p:cond evt="begin" delay="0">
                                              <p:tn val="5"/>
                                            </p:cond>
                                          </p:stCondLst>
                                          <p:endCondLst>
                                            <p:cond evt="onStopAudio" delay="0">
                                              <p:tgtEl>
                                                <p:sldTgt/>
                                              </p:tgtEl>
                                            </p:cond>
                                          </p:endCondLst>
                                        </p:cTn>
                                        <p:tgtEl>
                                          <p:sndTgt r:embed="rId2" name="bar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32487"/>
                                        </p:tgtEl>
                                        <p:attrNameLst>
                                          <p:attrName>style.visibility</p:attrName>
                                        </p:attrNameLst>
                                      </p:cBhvr>
                                      <p:to>
                                        <p:strVal val="visible"/>
                                      </p:to>
                                    </p:set>
                                    <p:animEffect transition="in" filter="box(out)">
                                      <p:cBhvr>
                                        <p:cTn id="12" dur="500"/>
                                        <p:tgtEl>
                                          <p:spTgt spid="232487"/>
                                        </p:tgtEl>
                                      </p:cBhvr>
                                    </p:animEffect>
                                  </p:childTnLst>
                                  <p:subTnLst>
                                    <p:audio>
                                      <p:cMediaNode>
                                        <p:cTn display="0" masterRel="sameClick">
                                          <p:stCondLst>
                                            <p:cond evt="begin" delay="0">
                                              <p:tn val="10"/>
                                            </p:cond>
                                          </p:stCondLst>
                                          <p:endCondLst>
                                            <p:cond evt="onStopAudio" delay="0">
                                              <p:tgtEl>
                                                <p:sldTgt/>
                                              </p:tgtEl>
                                            </p:cond>
                                          </p:endCondLst>
                                        </p:cTn>
                                        <p:tgtEl>
                                          <p:sndTgt r:embed="rId3" name="body.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32490"/>
                                        </p:tgtEl>
                                        <p:attrNameLst>
                                          <p:attrName>style.visibility</p:attrName>
                                        </p:attrNameLst>
                                      </p:cBhvr>
                                      <p:to>
                                        <p:strVal val="visible"/>
                                      </p:to>
                                    </p:set>
                                    <p:animEffect transition="in" filter="box(out)">
                                      <p:cBhvr>
                                        <p:cTn id="17" dur="500"/>
                                        <p:tgtEl>
                                          <p:spTgt spid="232490"/>
                                        </p:tgtEl>
                                      </p:cBhvr>
                                    </p:animEffect>
                                  </p:childTnLst>
                                  <p:subTnLst>
                                    <p:audio>
                                      <p:cMediaNode>
                                        <p:cTn display="0" masterRel="sameClick">
                                          <p:stCondLst>
                                            <p:cond evt="begin" delay="0">
                                              <p:tn val="15"/>
                                            </p:cond>
                                          </p:stCondLst>
                                          <p:endCondLst>
                                            <p:cond evt="onStopAudio" delay="0">
                                              <p:tgtEl>
                                                <p:sldTgt/>
                                              </p:tgtEl>
                                            </p:cond>
                                          </p:endCondLst>
                                        </p:cTn>
                                        <p:tgtEl>
                                          <p:sndTgt r:embed="rId4" name="boar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32496"/>
                                        </p:tgtEl>
                                        <p:attrNameLst>
                                          <p:attrName>style.visibility</p:attrName>
                                        </p:attrNameLst>
                                      </p:cBhvr>
                                      <p:to>
                                        <p:strVal val="visible"/>
                                      </p:to>
                                    </p:set>
                                    <p:animEffect transition="in" filter="box(out)">
                                      <p:cBhvr>
                                        <p:cTn id="22" dur="500"/>
                                        <p:tgtEl>
                                          <p:spTgt spid="232496"/>
                                        </p:tgtEl>
                                      </p:cBhvr>
                                    </p:animEffect>
                                  </p:childTnLst>
                                  <p:subTnLst>
                                    <p:audio>
                                      <p:cMediaNode>
                                        <p:cTn display="0" masterRel="sameClick">
                                          <p:stCondLst>
                                            <p:cond evt="begin" delay="0">
                                              <p:tn val="20"/>
                                            </p:cond>
                                          </p:stCondLst>
                                          <p:endCondLst>
                                            <p:cond evt="onStopAudio" delay="0">
                                              <p:tgtEl>
                                                <p:sldTgt/>
                                              </p:tgtEl>
                                            </p:cond>
                                          </p:endCondLst>
                                        </p:cTn>
                                        <p:tgtEl>
                                          <p:sndTgt r:embed="rId5" name="boo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32502"/>
                                        </p:tgtEl>
                                        <p:attrNameLst>
                                          <p:attrName>style.visibility</p:attrName>
                                        </p:attrNameLst>
                                      </p:cBhvr>
                                      <p:to>
                                        <p:strVal val="visible"/>
                                      </p:to>
                                    </p:set>
                                    <p:animEffect transition="in" filter="box(out)">
                                      <p:cBhvr>
                                        <p:cTn id="27" dur="500"/>
                                        <p:tgtEl>
                                          <p:spTgt spid="232502"/>
                                        </p:tgtEl>
                                      </p:cBhvr>
                                    </p:animEffect>
                                  </p:childTnLst>
                                  <p:subTnLst>
                                    <p:audio>
                                      <p:cMediaNode>
                                        <p:cTn display="0" masterRel="sameClick">
                                          <p:stCondLst>
                                            <p:cond evt="begin" delay="0">
                                              <p:tn val="25"/>
                                            </p:cond>
                                          </p:stCondLst>
                                          <p:endCondLst>
                                            <p:cond evt="onStopAudio" delay="0">
                                              <p:tgtEl>
                                                <p:sldTgt/>
                                              </p:tgtEl>
                                            </p:cond>
                                          </p:endCondLst>
                                        </p:cTn>
                                        <p:tgtEl>
                                          <p:sndTgt r:embed="rId6" name="buddhi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defRPr/>
            </a:pPr>
            <a:r>
              <a:rPr lang="de-DE" altLang="de-DE" smtClean="0"/>
              <a:t>Vokale und Konsonanten</a:t>
            </a:r>
          </a:p>
        </p:txBody>
      </p:sp>
      <p:sp>
        <p:nvSpPr>
          <p:cNvPr id="214019"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dirty="0" smtClean="0">
                <a:cs typeface="Times New Roman" pitchFamily="18" charset="0"/>
              </a:rPr>
              <a:t>Der Vokal </a:t>
            </a:r>
            <a:r>
              <a:rPr lang="de-DE" altLang="de-DE" dirty="0" smtClean="0">
                <a:solidFill>
                  <a:schemeClr val="accent2"/>
                </a:solidFill>
                <a:cs typeface="Times New Roman" pitchFamily="18" charset="0"/>
              </a:rPr>
              <a:t>/</a:t>
            </a:r>
            <a:r>
              <a:rPr lang="de-DE" altLang="de-DE" dirty="0" smtClean="0">
                <a:solidFill>
                  <a:schemeClr val="accent2"/>
                </a:solidFill>
                <a:latin typeface="Times New Roman" panose="02020603050405020304" pitchFamily="18" charset="0"/>
                <a:cs typeface="Times New Roman" panose="02020603050405020304" pitchFamily="18" charset="0"/>
              </a:rPr>
              <a:t>ɜː</a:t>
            </a:r>
            <a:r>
              <a:rPr lang="de-DE" altLang="de-DE" dirty="0" smtClean="0">
                <a:solidFill>
                  <a:schemeClr val="accent2"/>
                </a:solidFill>
                <a:cs typeface="Times New Roman" pitchFamily="18" charset="0"/>
              </a:rPr>
              <a:t>/</a:t>
            </a:r>
            <a:r>
              <a:rPr lang="de-DE" altLang="de-DE" dirty="0" smtClean="0">
                <a:cs typeface="Times New Roman" pitchFamily="18" charset="0"/>
              </a:rPr>
              <a:t> wie in </a:t>
            </a:r>
            <a:r>
              <a:rPr lang="de-DE" altLang="de-DE" i="1" dirty="0" err="1" smtClean="0">
                <a:solidFill>
                  <a:srgbClr val="009999"/>
                </a:solidFill>
                <a:cs typeface="Times New Roman" pitchFamily="18" charset="0"/>
              </a:rPr>
              <a:t>bird</a:t>
            </a:r>
            <a:r>
              <a:rPr lang="de-DE" altLang="de-DE" dirty="0" smtClean="0">
                <a:cs typeface="Times New Roman" pitchFamily="18" charset="0"/>
              </a:rPr>
              <a:t> unterscheidet sich von allen peripheren Kardinalvokalen. Bei seiner Artikulation, wird der mittlere Zungenrücken zu einer Stellung zwischen halb offen und halb geschlossen angehoben. Die Qualität des </a:t>
            </a:r>
            <a:r>
              <a:rPr lang="de-DE" altLang="de-DE" dirty="0" smtClean="0">
                <a:solidFill>
                  <a:schemeClr val="accent2"/>
                </a:solidFill>
                <a:cs typeface="Times New Roman" pitchFamily="18" charset="0"/>
              </a:rPr>
              <a:t>/ɜ/</a:t>
            </a:r>
            <a:r>
              <a:rPr lang="de-DE" altLang="de-DE" dirty="0" smtClean="0">
                <a:cs typeface="Times New Roman" pitchFamily="18" charset="0"/>
              </a:rPr>
              <a:t> fällt oft mit der des unbetonten </a:t>
            </a:r>
            <a:r>
              <a:rPr lang="de-DE" altLang="de-DE" dirty="0" smtClean="0">
                <a:solidFill>
                  <a:schemeClr val="accent2"/>
                </a:solidFill>
                <a:cs typeface="Times New Roman" pitchFamily="18" charset="0"/>
              </a:rPr>
              <a:t>/ə/</a:t>
            </a:r>
            <a:r>
              <a:rPr lang="de-DE" altLang="de-DE" dirty="0" smtClean="0">
                <a:cs typeface="Times New Roman" pitchFamily="18" charset="0"/>
              </a:rPr>
              <a:t> zusammen.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defRPr/>
            </a:pPr>
            <a:r>
              <a:rPr lang="de-DE" altLang="de-DE" smtClean="0"/>
              <a:t>Vokale des Englischen</a:t>
            </a:r>
          </a:p>
        </p:txBody>
      </p:sp>
      <p:grpSp>
        <p:nvGrpSpPr>
          <p:cNvPr id="38915" name="Group 3"/>
          <p:cNvGrpSpPr>
            <a:grpSpLocks/>
          </p:cNvGrpSpPr>
          <p:nvPr/>
        </p:nvGrpSpPr>
        <p:grpSpPr bwMode="auto">
          <a:xfrm>
            <a:off x="1371600" y="1824038"/>
            <a:ext cx="5486400" cy="4195762"/>
            <a:chOff x="864" y="1149"/>
            <a:chExt cx="3456" cy="2643"/>
          </a:xfrm>
        </p:grpSpPr>
        <p:sp>
          <p:nvSpPr>
            <p:cNvPr id="233476" name="Freeform 4"/>
            <p:cNvSpPr>
              <a:spLocks/>
            </p:cNvSpPr>
            <p:nvPr/>
          </p:nvSpPr>
          <p:spPr bwMode="auto">
            <a:xfrm>
              <a:off x="864" y="1200"/>
              <a:ext cx="3408" cy="2592"/>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3477" name="Freeform 5"/>
            <p:cNvSpPr>
              <a:spLocks/>
            </p:cNvSpPr>
            <p:nvPr/>
          </p:nvSpPr>
          <p:spPr bwMode="auto">
            <a:xfrm>
              <a:off x="1968" y="1200"/>
              <a:ext cx="1280" cy="216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3478" name="Line 6"/>
            <p:cNvSpPr>
              <a:spLocks noChangeShapeType="1"/>
            </p:cNvSpPr>
            <p:nvPr/>
          </p:nvSpPr>
          <p:spPr bwMode="auto">
            <a:xfrm>
              <a:off x="1440" y="2064"/>
              <a:ext cx="2832"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3479" name="Line 7"/>
            <p:cNvSpPr>
              <a:spLocks noChangeShapeType="1"/>
            </p:cNvSpPr>
            <p:nvPr/>
          </p:nvSpPr>
          <p:spPr bwMode="auto">
            <a:xfrm>
              <a:off x="2016" y="2928"/>
              <a:ext cx="225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3480" name="Oval 8"/>
            <p:cNvSpPr>
              <a:spLocks noChangeArrowheads="1"/>
            </p:cNvSpPr>
            <p:nvPr/>
          </p:nvSpPr>
          <p:spPr bwMode="auto">
            <a:xfrm>
              <a:off x="3072" y="3312"/>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1" name="Oval 9"/>
            <p:cNvSpPr>
              <a:spLocks noChangeArrowheads="1"/>
            </p:cNvSpPr>
            <p:nvPr/>
          </p:nvSpPr>
          <p:spPr bwMode="auto">
            <a:xfrm>
              <a:off x="1008" y="1248"/>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2" name="Oval 10"/>
            <p:cNvSpPr>
              <a:spLocks noChangeArrowheads="1"/>
            </p:cNvSpPr>
            <p:nvPr/>
          </p:nvSpPr>
          <p:spPr bwMode="auto">
            <a:xfrm>
              <a:off x="2112" y="1872"/>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3" name="Oval 11"/>
            <p:cNvSpPr>
              <a:spLocks noChangeArrowheads="1"/>
            </p:cNvSpPr>
            <p:nvPr/>
          </p:nvSpPr>
          <p:spPr bwMode="auto">
            <a:xfrm>
              <a:off x="1584" y="2304"/>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4" name="Oval 12"/>
            <p:cNvSpPr>
              <a:spLocks noChangeArrowheads="1"/>
            </p:cNvSpPr>
            <p:nvPr/>
          </p:nvSpPr>
          <p:spPr bwMode="auto">
            <a:xfrm>
              <a:off x="2112" y="3120"/>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5" name="Oval 13"/>
            <p:cNvSpPr>
              <a:spLocks noChangeArrowheads="1"/>
            </p:cNvSpPr>
            <p:nvPr/>
          </p:nvSpPr>
          <p:spPr bwMode="auto">
            <a:xfrm>
              <a:off x="3648" y="3648"/>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6" name="Oval 14"/>
            <p:cNvSpPr>
              <a:spLocks noChangeArrowheads="1"/>
            </p:cNvSpPr>
            <p:nvPr/>
          </p:nvSpPr>
          <p:spPr bwMode="auto">
            <a:xfrm>
              <a:off x="4224" y="3600"/>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7" name="Oval 15"/>
            <p:cNvSpPr>
              <a:spLocks noChangeArrowheads="1"/>
            </p:cNvSpPr>
            <p:nvPr/>
          </p:nvSpPr>
          <p:spPr bwMode="auto">
            <a:xfrm>
              <a:off x="4224" y="2352"/>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8" name="Oval 16"/>
            <p:cNvSpPr>
              <a:spLocks noChangeArrowheads="1"/>
            </p:cNvSpPr>
            <p:nvPr/>
          </p:nvSpPr>
          <p:spPr bwMode="auto">
            <a:xfrm>
              <a:off x="4032" y="1296"/>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89" name="Oval 17"/>
            <p:cNvSpPr>
              <a:spLocks noChangeArrowheads="1"/>
            </p:cNvSpPr>
            <p:nvPr/>
          </p:nvSpPr>
          <p:spPr bwMode="auto">
            <a:xfrm>
              <a:off x="3360" y="1824"/>
              <a:ext cx="96" cy="96"/>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90" name="Oval 18"/>
            <p:cNvSpPr>
              <a:spLocks noChangeArrowheads="1"/>
            </p:cNvSpPr>
            <p:nvPr/>
          </p:nvSpPr>
          <p:spPr bwMode="auto">
            <a:xfrm>
              <a:off x="2928" y="2352"/>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sp>
          <p:nvSpPr>
            <p:cNvPr id="233491" name="Oval 19"/>
            <p:cNvSpPr>
              <a:spLocks noChangeArrowheads="1"/>
            </p:cNvSpPr>
            <p:nvPr/>
          </p:nvSpPr>
          <p:spPr bwMode="auto">
            <a:xfrm>
              <a:off x="3120" y="3120"/>
              <a:ext cx="96" cy="96"/>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cs typeface="Times New Roman" panose="02020603050405020304" pitchFamily="18" charset="0"/>
              </a:endParaRPr>
            </a:p>
          </p:txBody>
        </p:sp>
        <p:grpSp>
          <p:nvGrpSpPr>
            <p:cNvPr id="38951" name="Group 20"/>
            <p:cNvGrpSpPr>
              <a:grpSpLocks/>
            </p:cNvGrpSpPr>
            <p:nvPr/>
          </p:nvGrpSpPr>
          <p:grpSpPr bwMode="auto">
            <a:xfrm>
              <a:off x="1120" y="1149"/>
              <a:ext cx="662" cy="398"/>
              <a:chOff x="1120" y="1149"/>
              <a:chExt cx="662" cy="398"/>
            </a:xfrm>
          </p:grpSpPr>
          <p:sp>
            <p:nvSpPr>
              <p:cNvPr id="233493" name="Text Box 21"/>
              <p:cNvSpPr txBox="1">
                <a:spLocks noChangeArrowheads="1"/>
              </p:cNvSpPr>
              <p:nvPr/>
            </p:nvSpPr>
            <p:spPr bwMode="auto">
              <a:xfrm>
                <a:off x="1120" y="1149"/>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iː</a:t>
                </a:r>
              </a:p>
            </p:txBody>
          </p:sp>
          <p:sp>
            <p:nvSpPr>
              <p:cNvPr id="233494" name="Text Box 22"/>
              <p:cNvSpPr txBox="1">
                <a:spLocks noChangeArrowheads="1"/>
              </p:cNvSpPr>
              <p:nvPr/>
            </p:nvSpPr>
            <p:spPr bwMode="auto">
              <a:xfrm>
                <a:off x="1288" y="1259"/>
                <a:ext cx="4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bead</a:t>
                </a:r>
              </a:p>
            </p:txBody>
          </p:sp>
        </p:grpSp>
        <p:grpSp>
          <p:nvGrpSpPr>
            <p:cNvPr id="38952" name="Group 23"/>
            <p:cNvGrpSpPr>
              <a:grpSpLocks/>
            </p:cNvGrpSpPr>
            <p:nvPr/>
          </p:nvGrpSpPr>
          <p:grpSpPr bwMode="auto">
            <a:xfrm>
              <a:off x="2035" y="1581"/>
              <a:ext cx="574" cy="398"/>
              <a:chOff x="570" y="1917"/>
              <a:chExt cx="574" cy="398"/>
            </a:xfrm>
          </p:grpSpPr>
          <p:sp>
            <p:nvSpPr>
              <p:cNvPr id="233496" name="Text Box 24"/>
              <p:cNvSpPr txBox="1">
                <a:spLocks noChangeArrowheads="1"/>
              </p:cNvSpPr>
              <p:nvPr/>
            </p:nvSpPr>
            <p:spPr bwMode="auto">
              <a:xfrm>
                <a:off x="570" y="1917"/>
                <a:ext cx="1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ɪ</a:t>
                </a:r>
              </a:p>
            </p:txBody>
          </p:sp>
          <p:sp>
            <p:nvSpPr>
              <p:cNvPr id="233497" name="Text Box 25"/>
              <p:cNvSpPr txBox="1">
                <a:spLocks noChangeArrowheads="1"/>
              </p:cNvSpPr>
              <p:nvPr/>
            </p:nvSpPr>
            <p:spPr bwMode="auto">
              <a:xfrm>
                <a:off x="772" y="2027"/>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bid</a:t>
                </a:r>
              </a:p>
            </p:txBody>
          </p:sp>
        </p:grpSp>
        <p:grpSp>
          <p:nvGrpSpPr>
            <p:cNvPr id="38953" name="Group 26"/>
            <p:cNvGrpSpPr>
              <a:grpSpLocks/>
            </p:cNvGrpSpPr>
            <p:nvPr/>
          </p:nvGrpSpPr>
          <p:grpSpPr bwMode="auto">
            <a:xfrm>
              <a:off x="1737" y="2205"/>
              <a:ext cx="605" cy="398"/>
              <a:chOff x="594" y="2637"/>
              <a:chExt cx="605" cy="398"/>
            </a:xfrm>
          </p:grpSpPr>
          <p:sp>
            <p:nvSpPr>
              <p:cNvPr id="233499" name="Text Box 27"/>
              <p:cNvSpPr txBox="1">
                <a:spLocks noChangeArrowheads="1"/>
              </p:cNvSpPr>
              <p:nvPr/>
            </p:nvSpPr>
            <p:spPr bwMode="auto">
              <a:xfrm>
                <a:off x="594" y="2637"/>
                <a:ext cx="1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ɛ</a:t>
                </a:r>
              </a:p>
            </p:txBody>
          </p:sp>
          <p:sp>
            <p:nvSpPr>
              <p:cNvPr id="233500" name="Text Box 28"/>
              <p:cNvSpPr txBox="1">
                <a:spLocks noChangeArrowheads="1"/>
              </p:cNvSpPr>
              <p:nvPr/>
            </p:nvSpPr>
            <p:spPr bwMode="auto">
              <a:xfrm>
                <a:off x="794" y="2747"/>
                <a:ext cx="4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bed</a:t>
                </a:r>
              </a:p>
            </p:txBody>
          </p:sp>
        </p:grpSp>
        <p:grpSp>
          <p:nvGrpSpPr>
            <p:cNvPr id="38954" name="Group 29"/>
            <p:cNvGrpSpPr>
              <a:grpSpLocks/>
            </p:cNvGrpSpPr>
            <p:nvPr/>
          </p:nvGrpSpPr>
          <p:grpSpPr bwMode="auto">
            <a:xfrm>
              <a:off x="3220" y="3261"/>
              <a:ext cx="618" cy="398"/>
              <a:chOff x="938" y="3165"/>
              <a:chExt cx="618" cy="398"/>
            </a:xfrm>
          </p:grpSpPr>
          <p:sp>
            <p:nvSpPr>
              <p:cNvPr id="233502" name="Text Box 30"/>
              <p:cNvSpPr txBox="1">
                <a:spLocks noChangeArrowheads="1"/>
              </p:cNvSpPr>
              <p:nvPr/>
            </p:nvSpPr>
            <p:spPr bwMode="auto">
              <a:xfrm>
                <a:off x="938" y="3165"/>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ʌ</a:t>
                </a:r>
              </a:p>
            </p:txBody>
          </p:sp>
          <p:sp>
            <p:nvSpPr>
              <p:cNvPr id="233503" name="Text Box 31"/>
              <p:cNvSpPr txBox="1">
                <a:spLocks noChangeArrowheads="1"/>
              </p:cNvSpPr>
              <p:nvPr/>
            </p:nvSpPr>
            <p:spPr bwMode="auto">
              <a:xfrm>
                <a:off x="1140" y="3275"/>
                <a:ext cx="4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bud</a:t>
                </a:r>
              </a:p>
            </p:txBody>
          </p:sp>
        </p:grpSp>
        <p:grpSp>
          <p:nvGrpSpPr>
            <p:cNvPr id="38955" name="Group 32"/>
            <p:cNvGrpSpPr>
              <a:grpSpLocks/>
            </p:cNvGrpSpPr>
            <p:nvPr/>
          </p:nvGrpSpPr>
          <p:grpSpPr bwMode="auto">
            <a:xfrm>
              <a:off x="2336" y="3213"/>
              <a:ext cx="629" cy="401"/>
              <a:chOff x="918" y="3165"/>
              <a:chExt cx="629" cy="401"/>
            </a:xfrm>
          </p:grpSpPr>
          <p:sp>
            <p:nvSpPr>
              <p:cNvPr id="233505" name="Text Box 33"/>
              <p:cNvSpPr txBox="1">
                <a:spLocks noChangeArrowheads="1"/>
              </p:cNvSpPr>
              <p:nvPr/>
            </p:nvSpPr>
            <p:spPr bwMode="auto">
              <a:xfrm>
                <a:off x="918" y="316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æ</a:t>
                </a:r>
              </a:p>
            </p:txBody>
          </p:sp>
          <p:sp>
            <p:nvSpPr>
              <p:cNvPr id="233506" name="Text Box 34"/>
              <p:cNvSpPr txBox="1">
                <a:spLocks noChangeArrowheads="1"/>
              </p:cNvSpPr>
              <p:nvPr/>
            </p:nvSpPr>
            <p:spPr bwMode="auto">
              <a:xfrm>
                <a:off x="1151" y="3275"/>
                <a:ext cx="3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bad</a:t>
                </a:r>
              </a:p>
            </p:txBody>
          </p:sp>
        </p:grpSp>
      </p:grpSp>
      <p:grpSp>
        <p:nvGrpSpPr>
          <p:cNvPr id="38916" name="Group 35"/>
          <p:cNvGrpSpPr>
            <a:grpSpLocks/>
          </p:cNvGrpSpPr>
          <p:nvPr/>
        </p:nvGrpSpPr>
        <p:grpSpPr bwMode="auto">
          <a:xfrm>
            <a:off x="5942013" y="6015038"/>
            <a:ext cx="1071562" cy="631825"/>
            <a:chOff x="910" y="3165"/>
            <a:chExt cx="675" cy="398"/>
          </a:xfrm>
        </p:grpSpPr>
        <p:sp>
          <p:nvSpPr>
            <p:cNvPr id="233508" name="Text Box 36"/>
            <p:cNvSpPr txBox="1">
              <a:spLocks noChangeArrowheads="1"/>
            </p:cNvSpPr>
            <p:nvPr/>
          </p:nvSpPr>
          <p:spPr bwMode="auto">
            <a:xfrm>
              <a:off x="910" y="3165"/>
              <a:ext cx="2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ɑː</a:t>
              </a:r>
            </a:p>
          </p:txBody>
        </p:sp>
        <p:sp>
          <p:nvSpPr>
            <p:cNvPr id="233509" name="Text Box 37"/>
            <p:cNvSpPr txBox="1">
              <a:spLocks noChangeArrowheads="1"/>
            </p:cNvSpPr>
            <p:nvPr/>
          </p:nvSpPr>
          <p:spPr bwMode="auto">
            <a:xfrm>
              <a:off x="1112" y="3275"/>
              <a:ext cx="4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bard</a:t>
              </a:r>
            </a:p>
          </p:txBody>
        </p:sp>
      </p:grpSp>
      <p:grpSp>
        <p:nvGrpSpPr>
          <p:cNvPr id="38917" name="Group 38"/>
          <p:cNvGrpSpPr>
            <a:grpSpLocks/>
          </p:cNvGrpSpPr>
          <p:nvPr/>
        </p:nvGrpSpPr>
        <p:grpSpPr bwMode="auto">
          <a:xfrm>
            <a:off x="6859588" y="5405438"/>
            <a:ext cx="1063625" cy="631825"/>
            <a:chOff x="936" y="3165"/>
            <a:chExt cx="670" cy="398"/>
          </a:xfrm>
        </p:grpSpPr>
        <p:sp>
          <p:nvSpPr>
            <p:cNvPr id="233511" name="Text Box 39"/>
            <p:cNvSpPr txBox="1">
              <a:spLocks noChangeArrowheads="1"/>
            </p:cNvSpPr>
            <p:nvPr/>
          </p:nvSpPr>
          <p:spPr bwMode="auto">
            <a:xfrm>
              <a:off x="936" y="3165"/>
              <a:ext cx="2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ɒ</a:t>
              </a:r>
            </a:p>
          </p:txBody>
        </p:sp>
        <p:sp>
          <p:nvSpPr>
            <p:cNvPr id="233512" name="Text Box 40"/>
            <p:cNvSpPr txBox="1">
              <a:spLocks noChangeArrowheads="1"/>
            </p:cNvSpPr>
            <p:nvPr/>
          </p:nvSpPr>
          <p:spPr bwMode="auto">
            <a:xfrm>
              <a:off x="1090" y="3275"/>
              <a:ext cx="5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body</a:t>
              </a:r>
            </a:p>
          </p:txBody>
        </p:sp>
      </p:grpSp>
      <p:grpSp>
        <p:nvGrpSpPr>
          <p:cNvPr id="38918" name="Group 41"/>
          <p:cNvGrpSpPr>
            <a:grpSpLocks/>
          </p:cNvGrpSpPr>
          <p:nvPr/>
        </p:nvGrpSpPr>
        <p:grpSpPr bwMode="auto">
          <a:xfrm>
            <a:off x="6943725" y="3576638"/>
            <a:ext cx="1139825" cy="631825"/>
            <a:chOff x="917" y="3165"/>
            <a:chExt cx="718" cy="398"/>
          </a:xfrm>
        </p:grpSpPr>
        <p:sp>
          <p:nvSpPr>
            <p:cNvPr id="233514" name="Text Box 42"/>
            <p:cNvSpPr txBox="1">
              <a:spLocks noChangeArrowheads="1"/>
            </p:cNvSpPr>
            <p:nvPr/>
          </p:nvSpPr>
          <p:spPr bwMode="auto">
            <a:xfrm>
              <a:off x="917" y="3165"/>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ɔː</a:t>
              </a:r>
            </a:p>
          </p:txBody>
        </p:sp>
        <p:sp>
          <p:nvSpPr>
            <p:cNvPr id="233515" name="Text Box 43"/>
            <p:cNvSpPr txBox="1">
              <a:spLocks noChangeArrowheads="1"/>
            </p:cNvSpPr>
            <p:nvPr/>
          </p:nvSpPr>
          <p:spPr bwMode="auto">
            <a:xfrm>
              <a:off x="1062" y="3275"/>
              <a:ext cx="5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board</a:t>
              </a:r>
            </a:p>
          </p:txBody>
        </p:sp>
      </p:grpSp>
      <p:grpSp>
        <p:nvGrpSpPr>
          <p:cNvPr id="38919" name="Group 44"/>
          <p:cNvGrpSpPr>
            <a:grpSpLocks/>
          </p:cNvGrpSpPr>
          <p:nvPr/>
        </p:nvGrpSpPr>
        <p:grpSpPr bwMode="auto">
          <a:xfrm>
            <a:off x="5562600" y="2738438"/>
            <a:ext cx="1504950" cy="614362"/>
            <a:chOff x="4485" y="2445"/>
            <a:chExt cx="948" cy="387"/>
          </a:xfrm>
        </p:grpSpPr>
        <p:sp>
          <p:nvSpPr>
            <p:cNvPr id="233517" name="Text Box 45"/>
            <p:cNvSpPr txBox="1">
              <a:spLocks noChangeArrowheads="1"/>
            </p:cNvSpPr>
            <p:nvPr/>
          </p:nvSpPr>
          <p:spPr bwMode="auto">
            <a:xfrm>
              <a:off x="4485" y="2445"/>
              <a:ext cx="2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ʊ</a:t>
              </a:r>
            </a:p>
          </p:txBody>
        </p:sp>
        <p:sp>
          <p:nvSpPr>
            <p:cNvPr id="233518" name="Text Box 46"/>
            <p:cNvSpPr txBox="1">
              <a:spLocks noChangeArrowheads="1"/>
            </p:cNvSpPr>
            <p:nvPr/>
          </p:nvSpPr>
          <p:spPr bwMode="auto">
            <a:xfrm>
              <a:off x="4656" y="2544"/>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buddhist</a:t>
              </a:r>
            </a:p>
          </p:txBody>
        </p:sp>
      </p:grpSp>
      <p:grpSp>
        <p:nvGrpSpPr>
          <p:cNvPr id="38920" name="Group 47"/>
          <p:cNvGrpSpPr>
            <a:grpSpLocks/>
          </p:cNvGrpSpPr>
          <p:nvPr/>
        </p:nvGrpSpPr>
        <p:grpSpPr bwMode="auto">
          <a:xfrm>
            <a:off x="6783388" y="1900238"/>
            <a:ext cx="1101725" cy="631825"/>
            <a:chOff x="912" y="3165"/>
            <a:chExt cx="694" cy="398"/>
          </a:xfrm>
        </p:grpSpPr>
        <p:sp>
          <p:nvSpPr>
            <p:cNvPr id="233520" name="Text Box 48"/>
            <p:cNvSpPr txBox="1">
              <a:spLocks noChangeArrowheads="1"/>
            </p:cNvSpPr>
            <p:nvPr/>
          </p:nvSpPr>
          <p:spPr bwMode="auto">
            <a:xfrm>
              <a:off x="912" y="3165"/>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uː</a:t>
              </a:r>
            </a:p>
          </p:txBody>
        </p:sp>
        <p:sp>
          <p:nvSpPr>
            <p:cNvPr id="233521" name="Text Box 49"/>
            <p:cNvSpPr txBox="1">
              <a:spLocks noChangeArrowheads="1"/>
            </p:cNvSpPr>
            <p:nvPr/>
          </p:nvSpPr>
          <p:spPr bwMode="auto">
            <a:xfrm>
              <a:off x="1090" y="3275"/>
              <a:ext cx="5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bood</a:t>
              </a:r>
            </a:p>
          </p:txBody>
        </p:sp>
      </p:grpSp>
      <p:grpSp>
        <p:nvGrpSpPr>
          <p:cNvPr id="233522" name="Group 50"/>
          <p:cNvGrpSpPr>
            <a:grpSpLocks/>
          </p:cNvGrpSpPr>
          <p:nvPr/>
        </p:nvGrpSpPr>
        <p:grpSpPr bwMode="auto">
          <a:xfrm>
            <a:off x="5191125" y="3500438"/>
            <a:ext cx="1022350" cy="614362"/>
            <a:chOff x="917" y="3165"/>
            <a:chExt cx="644" cy="387"/>
          </a:xfrm>
        </p:grpSpPr>
        <p:sp>
          <p:nvSpPr>
            <p:cNvPr id="233523" name="Text Box 51"/>
            <p:cNvSpPr txBox="1">
              <a:spLocks noChangeArrowheads="1"/>
            </p:cNvSpPr>
            <p:nvPr/>
          </p:nvSpPr>
          <p:spPr bwMode="auto">
            <a:xfrm>
              <a:off x="917" y="3165"/>
              <a:ext cx="2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ɜː</a:t>
              </a:r>
            </a:p>
          </p:txBody>
        </p:sp>
        <p:sp>
          <p:nvSpPr>
            <p:cNvPr id="233524" name="Text Box 52"/>
            <p:cNvSpPr txBox="1">
              <a:spLocks noChangeArrowheads="1"/>
            </p:cNvSpPr>
            <p:nvPr/>
          </p:nvSpPr>
          <p:spPr bwMode="auto">
            <a:xfrm>
              <a:off x="1136" y="3264"/>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bird</a:t>
              </a:r>
            </a:p>
          </p:txBody>
        </p:sp>
      </p:grpSp>
      <p:sp>
        <p:nvSpPr>
          <p:cNvPr id="233525" name="Text Box 53"/>
          <p:cNvSpPr txBox="1">
            <a:spLocks noChangeArrowheads="1"/>
          </p:cNvSpPr>
          <p:nvPr/>
        </p:nvSpPr>
        <p:spPr bwMode="auto">
          <a:xfrm>
            <a:off x="5173663" y="4630738"/>
            <a:ext cx="3206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3522"/>
                                        </p:tgtEl>
                                        <p:attrNameLst>
                                          <p:attrName>style.visibility</p:attrName>
                                        </p:attrNameLst>
                                      </p:cBhvr>
                                      <p:to>
                                        <p:strVal val="visible"/>
                                      </p:to>
                                    </p:set>
                                    <p:animEffect transition="in" filter="box(out)">
                                      <p:cBhvr>
                                        <p:cTn id="7" dur="500"/>
                                        <p:tgtEl>
                                          <p:spTgt spid="233522"/>
                                        </p:tgtEl>
                                      </p:cBhvr>
                                    </p:animEffect>
                                  </p:childTnLst>
                                  <p:subTnLst>
                                    <p:audio>
                                      <p:cMediaNode>
                                        <p:cTn display="0" masterRel="sameClick">
                                          <p:stCondLst>
                                            <p:cond evt="begin" delay="0">
                                              <p:tn val="5"/>
                                            </p:cond>
                                          </p:stCondLst>
                                          <p:endCondLst>
                                            <p:cond evt="onStopAudio" delay="0">
                                              <p:tgtEl>
                                                <p:sldTgt/>
                                              </p:tgtEl>
                                            </p:cond>
                                          </p:endCondLst>
                                        </p:cTn>
                                        <p:tgtEl>
                                          <p:sndTgt r:embed="rId2" name="bi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defRPr/>
            </a:pPr>
            <a:r>
              <a:rPr lang="de-DE" altLang="de-DE" smtClean="0"/>
              <a:t>Diphthonge des Englischen</a:t>
            </a:r>
          </a:p>
        </p:txBody>
      </p:sp>
      <p:sp>
        <p:nvSpPr>
          <p:cNvPr id="215043"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dirty="0" smtClean="0">
                <a:cs typeface="Times New Roman" pitchFamily="18" charset="0"/>
              </a:rPr>
              <a:t>Diphthonge sind Gleitbewegungen von einer Vokal-Position zu einer anderen. </a:t>
            </a:r>
          </a:p>
          <a:p>
            <a:pPr marL="0" indent="0" algn="just">
              <a:buFont typeface="Wingdings 2" pitchFamily="18" charset="2"/>
              <a:buNone/>
              <a:defRPr/>
            </a:pPr>
            <a:r>
              <a:rPr lang="de-DE" altLang="de-DE" dirty="0" smtClean="0">
                <a:cs typeface="Times New Roman" pitchFamily="18" charset="0"/>
              </a:rPr>
              <a:t>Im Englischen gibt es zwei </a:t>
            </a:r>
            <a:r>
              <a:rPr lang="de-DE" altLang="de-DE" dirty="0" err="1" smtClean="0">
                <a:cs typeface="Times New Roman" pitchFamily="18" charset="0"/>
              </a:rPr>
              <a:t>Diphthongtypen</a:t>
            </a:r>
            <a:r>
              <a:rPr lang="de-DE" altLang="de-DE" dirty="0" smtClean="0">
                <a:cs typeface="Times New Roman" pitchFamily="18" charset="0"/>
              </a:rPr>
              <a:t>, schließende (engl. </a:t>
            </a:r>
            <a:r>
              <a:rPr lang="de-DE" altLang="de-DE" dirty="0" err="1" smtClean="0">
                <a:cs typeface="Times New Roman" pitchFamily="18" charset="0"/>
              </a:rPr>
              <a:t>closing</a:t>
            </a:r>
            <a:r>
              <a:rPr lang="de-DE" altLang="de-DE" dirty="0" smtClean="0">
                <a:cs typeface="Times New Roman" pitchFamily="18" charset="0"/>
              </a:rPr>
              <a:t>) Diphthonge mit einer Bewegung von einer offeneren Position in Richtung auf eine geschlossenere Stellung: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eɪ</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aɪ</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ɔɪ</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ɑʊ</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əʊ</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smtClean="0">
                <a:solidFill>
                  <a:srgbClr val="009999"/>
                </a:solidFill>
                <a:cs typeface="Times New Roman" pitchFamily="18" charset="0"/>
              </a:rPr>
              <a:t>bade</a:t>
            </a:r>
            <a:r>
              <a:rPr lang="de-DE" altLang="de-DE" i="1"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beɪd</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bide</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baɪd</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boyd</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bɔɪd</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bowed</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bɑʊd</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bode</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bəʊd</a:t>
            </a:r>
            <a:r>
              <a:rPr lang="de-DE" altLang="de-DE" dirty="0" smtClean="0">
                <a:solidFill>
                  <a:schemeClr val="accent2"/>
                </a:solidFill>
                <a:cs typeface="Times New Roman" pitchFamily="18" charset="0"/>
              </a:rPr>
              <a:t>]</a:t>
            </a:r>
            <a:r>
              <a:rPr lang="de-DE" altLang="de-DE" dirty="0" smtClean="0">
                <a:cs typeface="Times New Roman" pitchFamily="18" charset="0"/>
              </a:rPr>
              <a:t>) und </a:t>
            </a:r>
          </a:p>
          <a:p>
            <a:pPr marL="0" indent="0" algn="just">
              <a:buFont typeface="Wingdings 2" pitchFamily="18" charset="2"/>
              <a:buNone/>
              <a:defRPr/>
            </a:pPr>
            <a:r>
              <a:rPr lang="de-DE" altLang="de-DE" dirty="0" smtClean="0">
                <a:cs typeface="Times New Roman" pitchFamily="18" charset="0"/>
              </a:rPr>
              <a:t>zentrierende (engl. </a:t>
            </a:r>
            <a:r>
              <a:rPr lang="de-DE" altLang="de-DE" dirty="0" err="1" smtClean="0">
                <a:cs typeface="Times New Roman" pitchFamily="18" charset="0"/>
              </a:rPr>
              <a:t>centring</a:t>
            </a:r>
            <a:r>
              <a:rPr lang="de-DE" altLang="de-DE" dirty="0" smtClean="0">
                <a:cs typeface="Times New Roman" pitchFamily="18" charset="0"/>
              </a:rPr>
              <a:t>) Diphthonge mit einer Bewegung von der Peripherie in Richtung auf das Zentrum: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ɪə</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ʊə</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ɛə</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beer</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bɪə</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err="1" smtClean="0">
                <a:solidFill>
                  <a:srgbClr val="009999"/>
                </a:solidFill>
                <a:cs typeface="Times New Roman" pitchFamily="18" charset="0"/>
              </a:rPr>
              <a:t>boor</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bʊə</a:t>
            </a:r>
            <a:r>
              <a:rPr lang="de-DE" altLang="de-DE" dirty="0" smtClean="0">
                <a:solidFill>
                  <a:schemeClr val="accent2"/>
                </a:solidFill>
                <a:cs typeface="Times New Roman" pitchFamily="18" charset="0"/>
              </a:rPr>
              <a:t>]</a:t>
            </a:r>
            <a:r>
              <a:rPr lang="de-DE" altLang="de-DE" dirty="0" smtClean="0">
                <a:cs typeface="Times New Roman" pitchFamily="18" charset="0"/>
              </a:rPr>
              <a:t>, </a:t>
            </a:r>
            <a:r>
              <a:rPr lang="de-DE" altLang="de-DE" i="1" dirty="0" smtClean="0">
                <a:solidFill>
                  <a:srgbClr val="009999"/>
                </a:solidFill>
                <a:cs typeface="Times New Roman" pitchFamily="18" charset="0"/>
              </a:rPr>
              <a:t>bare</a:t>
            </a:r>
            <a:r>
              <a:rPr lang="de-DE" altLang="de-DE" dirty="0" smtClean="0">
                <a:cs typeface="Times New Roman" pitchFamily="18" charset="0"/>
              </a:rPr>
              <a:t> </a:t>
            </a:r>
            <a:r>
              <a:rPr lang="de-DE" altLang="de-DE" dirty="0" smtClean="0">
                <a:solidFill>
                  <a:schemeClr val="accent2"/>
                </a:solidFill>
                <a:cs typeface="Times New Roman" pitchFamily="18" charset="0"/>
              </a:rPr>
              <a:t>[</a:t>
            </a:r>
            <a:r>
              <a:rPr lang="de-DE" altLang="de-DE" dirty="0" err="1" smtClean="0">
                <a:solidFill>
                  <a:schemeClr val="accent2"/>
                </a:solidFill>
                <a:cs typeface="Times New Roman" pitchFamily="18" charset="0"/>
              </a:rPr>
              <a:t>bɛə</a:t>
            </a:r>
            <a:r>
              <a:rPr lang="de-DE" altLang="de-DE" dirty="0" smtClean="0">
                <a:solidFill>
                  <a:schemeClr val="accent2"/>
                </a:solidFill>
                <a:cs typeface="Times New Roman" pitchFamily="18" charset="0"/>
              </a:rPr>
              <a:t>]</a:t>
            </a:r>
            <a:r>
              <a:rPr lang="de-DE" altLang="de-DE"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wipe(up)">
                                      <p:cBhvr>
                                        <p:cTn id="7" dur="500"/>
                                        <p:tgtEl>
                                          <p:spTgt spid="215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wipe(up)">
                                      <p:cBhvr>
                                        <p:cTn id="12" dur="500"/>
                                        <p:tgtEl>
                                          <p:spTgt spid="215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wipe(up)">
                                      <p:cBhvr>
                                        <p:cTn id="17" dur="500"/>
                                        <p:tgtEl>
                                          <p:spTgt spid="215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defRPr/>
            </a:pPr>
            <a:r>
              <a:rPr lang="de-DE" altLang="de-DE" smtClean="0"/>
              <a:t>Diphthonge des Englischen</a:t>
            </a:r>
          </a:p>
        </p:txBody>
      </p:sp>
      <p:sp>
        <p:nvSpPr>
          <p:cNvPr id="231427"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sp>
        <p:nvSpPr>
          <p:cNvPr id="231428"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1429"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1430"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1433" name="Oval 9"/>
          <p:cNvSpPr>
            <a:spLocks noChangeArrowheads="1"/>
          </p:cNvSpPr>
          <p:nvPr/>
        </p:nvSpPr>
        <p:spPr bwMode="auto">
          <a:xfrm>
            <a:off x="3352800" y="2971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34" name="Oval 10"/>
          <p:cNvSpPr>
            <a:spLocks noChangeArrowheads="1"/>
          </p:cNvSpPr>
          <p:nvPr/>
        </p:nvSpPr>
        <p:spPr bwMode="auto">
          <a:xfrm>
            <a:off x="2667000" y="3962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35" name="Oval 11"/>
          <p:cNvSpPr>
            <a:spLocks noChangeArrowheads="1"/>
          </p:cNvSpPr>
          <p:nvPr/>
        </p:nvSpPr>
        <p:spPr bwMode="auto">
          <a:xfrm>
            <a:off x="4419600" y="563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36" name="Oval 12"/>
          <p:cNvSpPr>
            <a:spLocks noChangeArrowheads="1"/>
          </p:cNvSpPr>
          <p:nvPr/>
        </p:nvSpPr>
        <p:spPr bwMode="auto">
          <a:xfrm>
            <a:off x="6248400" y="5638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37" name="Oval 13"/>
          <p:cNvSpPr>
            <a:spLocks noChangeArrowheads="1"/>
          </p:cNvSpPr>
          <p:nvPr/>
        </p:nvSpPr>
        <p:spPr bwMode="auto">
          <a:xfrm>
            <a:off x="6705600" y="4800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40" name="Oval 16"/>
          <p:cNvSpPr>
            <a:spLocks noChangeArrowheads="1"/>
          </p:cNvSpPr>
          <p:nvPr/>
        </p:nvSpPr>
        <p:spPr bwMode="auto">
          <a:xfrm>
            <a:off x="5334000" y="2895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1441" name="Oval 17"/>
          <p:cNvSpPr>
            <a:spLocks noChangeArrowheads="1"/>
          </p:cNvSpPr>
          <p:nvPr/>
        </p:nvSpPr>
        <p:spPr bwMode="auto">
          <a:xfrm>
            <a:off x="4648200" y="3733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nvGrpSpPr>
          <p:cNvPr id="231464" name="Group 40"/>
          <p:cNvGrpSpPr>
            <a:grpSpLocks/>
          </p:cNvGrpSpPr>
          <p:nvPr/>
        </p:nvGrpSpPr>
        <p:grpSpPr bwMode="auto">
          <a:xfrm>
            <a:off x="3581400" y="3505200"/>
            <a:ext cx="2260600" cy="2555875"/>
            <a:chOff x="2256" y="2208"/>
            <a:chExt cx="1424" cy="1610"/>
          </a:xfrm>
        </p:grpSpPr>
        <p:sp>
          <p:nvSpPr>
            <p:cNvPr id="231444" name="Line 20"/>
            <p:cNvSpPr>
              <a:spLocks noChangeShapeType="1"/>
            </p:cNvSpPr>
            <p:nvPr/>
          </p:nvSpPr>
          <p:spPr bwMode="auto">
            <a:xfrm flipH="1" flipV="1">
              <a:off x="2256" y="2208"/>
              <a:ext cx="528" cy="134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nvGrpSpPr>
            <p:cNvPr id="40996" name="Group 26"/>
            <p:cNvGrpSpPr>
              <a:grpSpLocks/>
            </p:cNvGrpSpPr>
            <p:nvPr/>
          </p:nvGrpSpPr>
          <p:grpSpPr bwMode="auto">
            <a:xfrm>
              <a:off x="2953" y="3309"/>
              <a:ext cx="727" cy="509"/>
              <a:chOff x="457" y="2589"/>
              <a:chExt cx="727" cy="509"/>
            </a:xfrm>
          </p:grpSpPr>
          <p:sp>
            <p:nvSpPr>
              <p:cNvPr id="231448" name="Text Box 24"/>
              <p:cNvSpPr txBox="1">
                <a:spLocks noChangeArrowheads="1"/>
              </p:cNvSpPr>
              <p:nvPr/>
            </p:nvSpPr>
            <p:spPr bwMode="auto">
              <a:xfrm>
                <a:off x="457" y="2589"/>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aɪ</a:t>
                </a:r>
                <a:endParaRPr lang="de-DE" altLang="de-DE" dirty="0">
                  <a:effectLst>
                    <a:outerShdw blurRad="38100" dist="38100" dir="2700000" algn="tl">
                      <a:srgbClr val="C0C0C0"/>
                    </a:outerShdw>
                  </a:effectLst>
                  <a:cs typeface="Times New Roman" panose="02020603050405020304" pitchFamily="18" charset="0"/>
                </a:endParaRPr>
              </a:p>
            </p:txBody>
          </p:sp>
          <p:sp>
            <p:nvSpPr>
              <p:cNvPr id="231449" name="Text Box 25"/>
              <p:cNvSpPr txBox="1">
                <a:spLocks noChangeArrowheads="1"/>
              </p:cNvSpPr>
              <p:nvPr/>
            </p:nvSpPr>
            <p:spPr bwMode="auto">
              <a:xfrm>
                <a:off x="738" y="2810"/>
                <a:ext cx="4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a:effectLst>
                      <a:outerShdw blurRad="38100" dist="38100" dir="2700000" algn="tl">
                        <a:srgbClr val="C0C0C0"/>
                      </a:outerShdw>
                    </a:effectLst>
                  </a:rPr>
                  <a:t>bide</a:t>
                </a:r>
                <a:endParaRPr lang="de-DE" altLang="de-DE" dirty="0">
                  <a:effectLst>
                    <a:outerShdw blurRad="38100" dist="38100" dir="2700000" algn="tl">
                      <a:srgbClr val="C0C0C0"/>
                    </a:outerShdw>
                  </a:effectLst>
                </a:endParaRPr>
              </a:p>
            </p:txBody>
          </p:sp>
        </p:grpSp>
      </p:grpSp>
      <p:grpSp>
        <p:nvGrpSpPr>
          <p:cNvPr id="231463" name="Group 39"/>
          <p:cNvGrpSpPr>
            <a:grpSpLocks/>
          </p:cNvGrpSpPr>
          <p:nvPr/>
        </p:nvGrpSpPr>
        <p:grpSpPr bwMode="auto">
          <a:xfrm>
            <a:off x="2819399" y="3352801"/>
            <a:ext cx="1222375" cy="1358901"/>
            <a:chOff x="1776" y="2112"/>
            <a:chExt cx="770" cy="856"/>
          </a:xfrm>
        </p:grpSpPr>
        <p:sp>
          <p:nvSpPr>
            <p:cNvPr id="231443" name="Line 19"/>
            <p:cNvSpPr>
              <a:spLocks noChangeShapeType="1"/>
            </p:cNvSpPr>
            <p:nvPr/>
          </p:nvSpPr>
          <p:spPr bwMode="auto">
            <a:xfrm flipV="1">
              <a:off x="1776" y="2112"/>
              <a:ext cx="240" cy="38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0992" name="Group 27"/>
            <p:cNvGrpSpPr>
              <a:grpSpLocks/>
            </p:cNvGrpSpPr>
            <p:nvPr/>
          </p:nvGrpSpPr>
          <p:grpSpPr bwMode="auto">
            <a:xfrm>
              <a:off x="1801" y="2445"/>
              <a:ext cx="745" cy="523"/>
              <a:chOff x="457" y="2589"/>
              <a:chExt cx="745" cy="523"/>
            </a:xfrm>
          </p:grpSpPr>
          <p:sp>
            <p:nvSpPr>
              <p:cNvPr id="231452" name="Text Box 28"/>
              <p:cNvSpPr txBox="1">
                <a:spLocks noChangeArrowheads="1"/>
              </p:cNvSpPr>
              <p:nvPr/>
            </p:nvSpPr>
            <p:spPr bwMode="auto">
              <a:xfrm>
                <a:off x="457" y="2589"/>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eɪ</a:t>
                </a:r>
                <a:endParaRPr lang="de-DE" altLang="de-DE" dirty="0">
                  <a:effectLst>
                    <a:outerShdw blurRad="38100" dist="38100" dir="2700000" algn="tl">
                      <a:srgbClr val="C0C0C0"/>
                    </a:outerShdw>
                  </a:effectLst>
                  <a:cs typeface="Times New Roman" panose="02020603050405020304" pitchFamily="18" charset="0"/>
                </a:endParaRPr>
              </a:p>
            </p:txBody>
          </p:sp>
          <p:sp>
            <p:nvSpPr>
              <p:cNvPr id="231453" name="Text Box 29"/>
              <p:cNvSpPr txBox="1">
                <a:spLocks noChangeArrowheads="1"/>
              </p:cNvSpPr>
              <p:nvPr/>
            </p:nvSpPr>
            <p:spPr bwMode="auto">
              <a:xfrm>
                <a:off x="720" y="2821"/>
                <a:ext cx="4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outerShdw blurRad="38100" dist="38100" dir="2700000" algn="tl">
                        <a:srgbClr val="C0C0C0"/>
                      </a:outerShdw>
                    </a:effectLst>
                    <a:cs typeface="Times New Roman" panose="02020603050405020304" pitchFamily="18" charset="0"/>
                  </a:rPr>
                  <a:t>bade</a:t>
                </a:r>
              </a:p>
            </p:txBody>
          </p:sp>
        </p:grpSp>
      </p:grpSp>
      <p:grpSp>
        <p:nvGrpSpPr>
          <p:cNvPr id="231465" name="Group 41"/>
          <p:cNvGrpSpPr>
            <a:grpSpLocks/>
          </p:cNvGrpSpPr>
          <p:nvPr/>
        </p:nvGrpSpPr>
        <p:grpSpPr bwMode="auto">
          <a:xfrm>
            <a:off x="5486400" y="3429000"/>
            <a:ext cx="2176463" cy="3013075"/>
            <a:chOff x="3456" y="2160"/>
            <a:chExt cx="1371" cy="1898"/>
          </a:xfrm>
        </p:grpSpPr>
        <p:sp>
          <p:nvSpPr>
            <p:cNvPr id="231446" name="Line 22"/>
            <p:cNvSpPr>
              <a:spLocks noChangeShapeType="1"/>
            </p:cNvSpPr>
            <p:nvPr/>
          </p:nvSpPr>
          <p:spPr bwMode="auto">
            <a:xfrm flipH="1" flipV="1">
              <a:off x="3456" y="2160"/>
              <a:ext cx="480" cy="134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0988" name="Group 30"/>
            <p:cNvGrpSpPr>
              <a:grpSpLocks/>
            </p:cNvGrpSpPr>
            <p:nvPr/>
          </p:nvGrpSpPr>
          <p:grpSpPr bwMode="auto">
            <a:xfrm>
              <a:off x="3975" y="3549"/>
              <a:ext cx="852" cy="509"/>
              <a:chOff x="423" y="2589"/>
              <a:chExt cx="852" cy="509"/>
            </a:xfrm>
          </p:grpSpPr>
          <p:sp>
            <p:nvSpPr>
              <p:cNvPr id="231455" name="Text Box 31"/>
              <p:cNvSpPr txBox="1">
                <a:spLocks noChangeArrowheads="1"/>
              </p:cNvSpPr>
              <p:nvPr/>
            </p:nvSpPr>
            <p:spPr bwMode="auto">
              <a:xfrm>
                <a:off x="423" y="2589"/>
                <a:ext cx="3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ɑʊ</a:t>
                </a:r>
                <a:endParaRPr lang="de-DE" altLang="de-DE" dirty="0">
                  <a:effectLst>
                    <a:outerShdw blurRad="38100" dist="38100" dir="2700000" algn="tl">
                      <a:srgbClr val="C0C0C0"/>
                    </a:outerShdw>
                  </a:effectLst>
                  <a:cs typeface="Times New Roman" panose="02020603050405020304" pitchFamily="18" charset="0"/>
                </a:endParaRPr>
              </a:p>
            </p:txBody>
          </p:sp>
          <p:sp>
            <p:nvSpPr>
              <p:cNvPr id="231456" name="Text Box 32"/>
              <p:cNvSpPr txBox="1">
                <a:spLocks noChangeArrowheads="1"/>
              </p:cNvSpPr>
              <p:nvPr/>
            </p:nvSpPr>
            <p:spPr bwMode="auto">
              <a:xfrm>
                <a:off x="647" y="2810"/>
                <a:ext cx="6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bowed</a:t>
                </a:r>
              </a:p>
            </p:txBody>
          </p:sp>
        </p:grpSp>
      </p:grpSp>
      <p:grpSp>
        <p:nvGrpSpPr>
          <p:cNvPr id="231467" name="Group 43"/>
          <p:cNvGrpSpPr>
            <a:grpSpLocks/>
          </p:cNvGrpSpPr>
          <p:nvPr/>
        </p:nvGrpSpPr>
        <p:grpSpPr bwMode="auto">
          <a:xfrm>
            <a:off x="4800600" y="2586038"/>
            <a:ext cx="1327150" cy="1071562"/>
            <a:chOff x="3024" y="1629"/>
            <a:chExt cx="836" cy="675"/>
          </a:xfrm>
        </p:grpSpPr>
        <p:sp>
          <p:nvSpPr>
            <p:cNvPr id="231447" name="Line 23"/>
            <p:cNvSpPr>
              <a:spLocks noChangeShapeType="1"/>
            </p:cNvSpPr>
            <p:nvPr/>
          </p:nvSpPr>
          <p:spPr bwMode="auto">
            <a:xfrm flipV="1">
              <a:off x="3024" y="1920"/>
              <a:ext cx="336" cy="38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0984" name="Group 33"/>
            <p:cNvGrpSpPr>
              <a:grpSpLocks/>
            </p:cNvGrpSpPr>
            <p:nvPr/>
          </p:nvGrpSpPr>
          <p:grpSpPr bwMode="auto">
            <a:xfrm>
              <a:off x="3077" y="1629"/>
              <a:ext cx="783" cy="520"/>
              <a:chOff x="430" y="2589"/>
              <a:chExt cx="783" cy="520"/>
            </a:xfrm>
          </p:grpSpPr>
          <p:sp>
            <p:nvSpPr>
              <p:cNvPr id="231458" name="Text Box 34"/>
              <p:cNvSpPr txBox="1">
                <a:spLocks noChangeArrowheads="1"/>
              </p:cNvSpPr>
              <p:nvPr/>
            </p:nvSpPr>
            <p:spPr bwMode="auto">
              <a:xfrm>
                <a:off x="430" y="2589"/>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əʊ</a:t>
                </a:r>
                <a:endParaRPr lang="de-DE" altLang="de-DE" dirty="0">
                  <a:effectLst>
                    <a:outerShdw blurRad="38100" dist="38100" dir="2700000" algn="tl">
                      <a:srgbClr val="C0C0C0"/>
                    </a:outerShdw>
                  </a:effectLst>
                  <a:cs typeface="Times New Roman" panose="02020603050405020304" pitchFamily="18" charset="0"/>
                </a:endParaRPr>
              </a:p>
            </p:txBody>
          </p:sp>
          <p:sp>
            <p:nvSpPr>
              <p:cNvPr id="231459" name="Text Box 35"/>
              <p:cNvSpPr txBox="1">
                <a:spLocks noChangeArrowheads="1"/>
              </p:cNvSpPr>
              <p:nvPr/>
            </p:nvSpPr>
            <p:spPr bwMode="auto">
              <a:xfrm>
                <a:off x="708" y="2821"/>
                <a:ext cx="5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bode</a:t>
                </a:r>
              </a:p>
            </p:txBody>
          </p:sp>
        </p:grpSp>
      </p:grpSp>
      <p:grpSp>
        <p:nvGrpSpPr>
          <p:cNvPr id="231466" name="Group 42"/>
          <p:cNvGrpSpPr>
            <a:grpSpLocks/>
          </p:cNvGrpSpPr>
          <p:nvPr/>
        </p:nvGrpSpPr>
        <p:grpSpPr bwMode="auto">
          <a:xfrm>
            <a:off x="3810000" y="3505200"/>
            <a:ext cx="4359275" cy="2022475"/>
            <a:chOff x="2400" y="2208"/>
            <a:chExt cx="2746" cy="1274"/>
          </a:xfrm>
        </p:grpSpPr>
        <p:sp>
          <p:nvSpPr>
            <p:cNvPr id="231445" name="Line 21"/>
            <p:cNvSpPr>
              <a:spLocks noChangeShapeType="1"/>
            </p:cNvSpPr>
            <p:nvPr/>
          </p:nvSpPr>
          <p:spPr bwMode="auto">
            <a:xfrm flipH="1" flipV="1">
              <a:off x="2400" y="2208"/>
              <a:ext cx="1776" cy="86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0980" name="Group 36"/>
            <p:cNvGrpSpPr>
              <a:grpSpLocks/>
            </p:cNvGrpSpPr>
            <p:nvPr/>
          </p:nvGrpSpPr>
          <p:grpSpPr bwMode="auto">
            <a:xfrm>
              <a:off x="4392" y="2973"/>
              <a:ext cx="754" cy="509"/>
              <a:chOff x="456" y="2589"/>
              <a:chExt cx="754" cy="509"/>
            </a:xfrm>
          </p:grpSpPr>
          <p:sp>
            <p:nvSpPr>
              <p:cNvPr id="231461" name="Text Box 37"/>
              <p:cNvSpPr txBox="1">
                <a:spLocks noChangeArrowheads="1"/>
              </p:cNvSpPr>
              <p:nvPr/>
            </p:nvSpPr>
            <p:spPr bwMode="auto">
              <a:xfrm>
                <a:off x="456" y="2589"/>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ɔɪ</a:t>
                </a:r>
                <a:endParaRPr lang="de-DE" altLang="de-DE" dirty="0">
                  <a:effectLst>
                    <a:outerShdw blurRad="38100" dist="38100" dir="2700000" algn="tl">
                      <a:srgbClr val="C0C0C0"/>
                    </a:outerShdw>
                  </a:effectLst>
                  <a:cs typeface="Times New Roman" panose="02020603050405020304" pitchFamily="18" charset="0"/>
                </a:endParaRPr>
              </a:p>
            </p:txBody>
          </p:sp>
          <p:sp>
            <p:nvSpPr>
              <p:cNvPr id="231462" name="Text Box 38"/>
              <p:cNvSpPr txBox="1">
                <a:spLocks noChangeArrowheads="1"/>
              </p:cNvSpPr>
              <p:nvPr/>
            </p:nvSpPr>
            <p:spPr bwMode="auto">
              <a:xfrm>
                <a:off x="710" y="2810"/>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boyd</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1463"/>
                                        </p:tgtEl>
                                        <p:attrNameLst>
                                          <p:attrName>style.visibility</p:attrName>
                                        </p:attrNameLst>
                                      </p:cBhvr>
                                      <p:to>
                                        <p:strVal val="visible"/>
                                      </p:to>
                                    </p:set>
                                    <p:animEffect transition="in" filter="wipe(down)">
                                      <p:cBhvr>
                                        <p:cTn id="7" dur="500"/>
                                        <p:tgtEl>
                                          <p:spTgt spid="231463"/>
                                        </p:tgtEl>
                                      </p:cBhvr>
                                    </p:animEffect>
                                  </p:childTnLst>
                                  <p:subTnLst>
                                    <p:audio>
                                      <p:cMediaNode>
                                        <p:cTn display="0" masterRel="sameClick">
                                          <p:stCondLst>
                                            <p:cond evt="begin" delay="0">
                                              <p:tn val="5"/>
                                            </p:cond>
                                          </p:stCondLst>
                                          <p:endCondLst>
                                            <p:cond evt="onStopAudio" delay="0">
                                              <p:tgtEl>
                                                <p:sldTgt/>
                                              </p:tgtEl>
                                            </p:cond>
                                          </p:endCondLst>
                                        </p:cTn>
                                        <p:tgtEl>
                                          <p:sndTgt r:embed="rId2" name="ba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1464"/>
                                        </p:tgtEl>
                                        <p:attrNameLst>
                                          <p:attrName>style.visibility</p:attrName>
                                        </p:attrNameLst>
                                      </p:cBhvr>
                                      <p:to>
                                        <p:strVal val="visible"/>
                                      </p:to>
                                    </p:set>
                                    <p:animEffect transition="in" filter="wipe(down)">
                                      <p:cBhvr>
                                        <p:cTn id="12" dur="500"/>
                                        <p:tgtEl>
                                          <p:spTgt spid="231464"/>
                                        </p:tgtEl>
                                      </p:cBhvr>
                                    </p:animEffect>
                                  </p:childTnLst>
                                  <p:subTnLst>
                                    <p:audio>
                                      <p:cMediaNode>
                                        <p:cTn display="0" masterRel="sameClick">
                                          <p:stCondLst>
                                            <p:cond evt="begin" delay="0">
                                              <p:tn val="10"/>
                                            </p:cond>
                                          </p:stCondLst>
                                          <p:endCondLst>
                                            <p:cond evt="onStopAudio" delay="0">
                                              <p:tgtEl>
                                                <p:sldTgt/>
                                              </p:tgtEl>
                                            </p:cond>
                                          </p:endCondLst>
                                        </p:cTn>
                                        <p:tgtEl>
                                          <p:sndTgt r:embed="rId3" name="bid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1465"/>
                                        </p:tgtEl>
                                        <p:attrNameLst>
                                          <p:attrName>style.visibility</p:attrName>
                                        </p:attrNameLst>
                                      </p:cBhvr>
                                      <p:to>
                                        <p:strVal val="visible"/>
                                      </p:to>
                                    </p:set>
                                    <p:animEffect transition="in" filter="wipe(down)">
                                      <p:cBhvr>
                                        <p:cTn id="17" dur="500"/>
                                        <p:tgtEl>
                                          <p:spTgt spid="231465"/>
                                        </p:tgtEl>
                                      </p:cBhvr>
                                    </p:animEffect>
                                  </p:childTnLst>
                                  <p:subTnLst>
                                    <p:audio>
                                      <p:cMediaNode>
                                        <p:cTn display="0" masterRel="sameClick">
                                          <p:stCondLst>
                                            <p:cond evt="begin" delay="0">
                                              <p:tn val="15"/>
                                            </p:cond>
                                          </p:stCondLst>
                                          <p:endCondLst>
                                            <p:cond evt="onStopAudio" delay="0">
                                              <p:tgtEl>
                                                <p:sldTgt/>
                                              </p:tgtEl>
                                            </p:cond>
                                          </p:endCondLst>
                                        </p:cTn>
                                        <p:tgtEl>
                                          <p:sndTgt r:embed="rId4" name="bowe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31466"/>
                                        </p:tgtEl>
                                        <p:attrNameLst>
                                          <p:attrName>style.visibility</p:attrName>
                                        </p:attrNameLst>
                                      </p:cBhvr>
                                      <p:to>
                                        <p:strVal val="visible"/>
                                      </p:to>
                                    </p:set>
                                    <p:animEffect transition="in" filter="wipe(down)">
                                      <p:cBhvr>
                                        <p:cTn id="22" dur="500"/>
                                        <p:tgtEl>
                                          <p:spTgt spid="231466"/>
                                        </p:tgtEl>
                                      </p:cBhvr>
                                    </p:animEffect>
                                  </p:childTnLst>
                                  <p:subTnLst>
                                    <p:audio>
                                      <p:cMediaNode>
                                        <p:cTn display="0" masterRel="sameClick">
                                          <p:stCondLst>
                                            <p:cond evt="begin" delay="0">
                                              <p:tn val="20"/>
                                            </p:cond>
                                          </p:stCondLst>
                                          <p:endCondLst>
                                            <p:cond evt="onStopAudio" delay="0">
                                              <p:tgtEl>
                                                <p:sldTgt/>
                                              </p:tgtEl>
                                            </p:cond>
                                          </p:endCondLst>
                                        </p:cTn>
                                        <p:tgtEl>
                                          <p:sndTgt r:embed="rId5" name="boy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31467"/>
                                        </p:tgtEl>
                                        <p:attrNameLst>
                                          <p:attrName>style.visibility</p:attrName>
                                        </p:attrNameLst>
                                      </p:cBhvr>
                                      <p:to>
                                        <p:strVal val="visible"/>
                                      </p:to>
                                    </p:set>
                                    <p:animEffect transition="in" filter="wipe(down)">
                                      <p:cBhvr>
                                        <p:cTn id="27" dur="500"/>
                                        <p:tgtEl>
                                          <p:spTgt spid="231467"/>
                                        </p:tgtEl>
                                      </p:cBhvr>
                                    </p:animEffect>
                                  </p:childTnLst>
                                  <p:subTnLst>
                                    <p:audio>
                                      <p:cMediaNode>
                                        <p:cTn display="0" masterRel="sameClick">
                                          <p:stCondLst>
                                            <p:cond evt="begin" delay="0">
                                              <p:tn val="25"/>
                                            </p:cond>
                                          </p:stCondLst>
                                          <p:endCondLst>
                                            <p:cond evt="onStopAudio" delay="0">
                                              <p:tgtEl>
                                                <p:sldTgt/>
                                              </p:tgtEl>
                                            </p:cond>
                                          </p:endCondLst>
                                        </p:cTn>
                                        <p:tgtEl>
                                          <p:sndTgt r:embed="rId6" name="b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defRPr/>
            </a:pPr>
            <a:r>
              <a:rPr lang="de-DE" altLang="de-DE" smtClean="0"/>
              <a:t>Diphthonge des Englischen</a:t>
            </a:r>
          </a:p>
        </p:txBody>
      </p:sp>
      <p:sp>
        <p:nvSpPr>
          <p:cNvPr id="234499"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4500"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4501"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4502"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4503" name="Oval 7"/>
          <p:cNvSpPr>
            <a:spLocks noChangeArrowheads="1"/>
          </p:cNvSpPr>
          <p:nvPr/>
        </p:nvSpPr>
        <p:spPr bwMode="auto">
          <a:xfrm>
            <a:off x="3352800" y="2971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4504" name="Oval 8"/>
          <p:cNvSpPr>
            <a:spLocks noChangeArrowheads="1"/>
          </p:cNvSpPr>
          <p:nvPr/>
        </p:nvSpPr>
        <p:spPr bwMode="auto">
          <a:xfrm>
            <a:off x="3352800" y="4419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4508" name="Oval 12"/>
          <p:cNvSpPr>
            <a:spLocks noChangeArrowheads="1"/>
          </p:cNvSpPr>
          <p:nvPr/>
        </p:nvSpPr>
        <p:spPr bwMode="auto">
          <a:xfrm>
            <a:off x="5334000" y="28956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4509" name="Oval 13"/>
          <p:cNvSpPr>
            <a:spLocks noChangeArrowheads="1"/>
          </p:cNvSpPr>
          <p:nvPr/>
        </p:nvSpPr>
        <p:spPr bwMode="auto">
          <a:xfrm>
            <a:off x="5029200" y="52578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nvGrpSpPr>
          <p:cNvPr id="234543" name="Group 47"/>
          <p:cNvGrpSpPr>
            <a:grpSpLocks/>
          </p:cNvGrpSpPr>
          <p:nvPr/>
        </p:nvGrpSpPr>
        <p:grpSpPr bwMode="auto">
          <a:xfrm>
            <a:off x="2790826" y="3200400"/>
            <a:ext cx="2009776" cy="1752600"/>
            <a:chOff x="1758" y="2016"/>
            <a:chExt cx="1266" cy="1104"/>
          </a:xfrm>
        </p:grpSpPr>
        <p:sp>
          <p:nvSpPr>
            <p:cNvPr id="234516" name="Line 20"/>
            <p:cNvSpPr>
              <a:spLocks noChangeShapeType="1"/>
            </p:cNvSpPr>
            <p:nvPr/>
          </p:nvSpPr>
          <p:spPr bwMode="auto">
            <a:xfrm>
              <a:off x="2208" y="2016"/>
              <a:ext cx="816" cy="1104"/>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2007" name="Group 21"/>
            <p:cNvGrpSpPr>
              <a:grpSpLocks/>
            </p:cNvGrpSpPr>
            <p:nvPr/>
          </p:nvGrpSpPr>
          <p:grpSpPr bwMode="auto">
            <a:xfrm>
              <a:off x="1758" y="2157"/>
              <a:ext cx="726" cy="509"/>
              <a:chOff x="458" y="2589"/>
              <a:chExt cx="726" cy="509"/>
            </a:xfrm>
          </p:grpSpPr>
          <p:sp>
            <p:nvSpPr>
              <p:cNvPr id="234518" name="Text Box 22"/>
              <p:cNvSpPr txBox="1">
                <a:spLocks noChangeArrowheads="1"/>
              </p:cNvSpPr>
              <p:nvPr/>
            </p:nvSpPr>
            <p:spPr bwMode="auto">
              <a:xfrm>
                <a:off x="458" y="2589"/>
                <a:ext cx="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ɪə</a:t>
                </a:r>
                <a:endParaRPr lang="de-DE" altLang="de-DE" dirty="0">
                  <a:effectLst>
                    <a:outerShdw blurRad="38100" dist="38100" dir="2700000" algn="tl">
                      <a:srgbClr val="C0C0C0"/>
                    </a:outerShdw>
                  </a:effectLst>
                  <a:cs typeface="Times New Roman" panose="02020603050405020304" pitchFamily="18" charset="0"/>
                </a:endParaRPr>
              </a:p>
            </p:txBody>
          </p:sp>
          <p:sp>
            <p:nvSpPr>
              <p:cNvPr id="234519" name="Text Box 23"/>
              <p:cNvSpPr txBox="1">
                <a:spLocks noChangeArrowheads="1"/>
              </p:cNvSpPr>
              <p:nvPr/>
            </p:nvSpPr>
            <p:spPr bwMode="auto">
              <a:xfrm>
                <a:off x="738" y="2810"/>
                <a:ext cx="4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beer</a:t>
                </a:r>
              </a:p>
            </p:txBody>
          </p:sp>
        </p:grpSp>
      </p:grpSp>
      <p:grpSp>
        <p:nvGrpSpPr>
          <p:cNvPr id="234544" name="Group 48"/>
          <p:cNvGrpSpPr>
            <a:grpSpLocks/>
          </p:cNvGrpSpPr>
          <p:nvPr/>
        </p:nvGrpSpPr>
        <p:grpSpPr bwMode="auto">
          <a:xfrm>
            <a:off x="3451224" y="4572000"/>
            <a:ext cx="1501774" cy="1108075"/>
            <a:chOff x="2174" y="2880"/>
            <a:chExt cx="946" cy="698"/>
          </a:xfrm>
        </p:grpSpPr>
        <p:sp>
          <p:nvSpPr>
            <p:cNvPr id="234536" name="Line 40"/>
            <p:cNvSpPr>
              <a:spLocks noChangeShapeType="1"/>
            </p:cNvSpPr>
            <p:nvPr/>
          </p:nvSpPr>
          <p:spPr bwMode="auto">
            <a:xfrm>
              <a:off x="2256" y="2880"/>
              <a:ext cx="864" cy="528"/>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2003" name="Group 41"/>
            <p:cNvGrpSpPr>
              <a:grpSpLocks/>
            </p:cNvGrpSpPr>
            <p:nvPr/>
          </p:nvGrpSpPr>
          <p:grpSpPr bwMode="auto">
            <a:xfrm>
              <a:off x="2174" y="3069"/>
              <a:ext cx="742" cy="509"/>
              <a:chOff x="442" y="2589"/>
              <a:chExt cx="742" cy="509"/>
            </a:xfrm>
          </p:grpSpPr>
          <p:sp>
            <p:nvSpPr>
              <p:cNvPr id="234538" name="Text Box 42"/>
              <p:cNvSpPr txBox="1">
                <a:spLocks noChangeArrowheads="1"/>
              </p:cNvSpPr>
              <p:nvPr/>
            </p:nvSpPr>
            <p:spPr bwMode="auto">
              <a:xfrm>
                <a:off x="442" y="2589"/>
                <a:ext cx="28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ɛə</a:t>
                </a:r>
                <a:endParaRPr lang="de-DE" altLang="de-DE" dirty="0">
                  <a:effectLst>
                    <a:outerShdw blurRad="38100" dist="38100" dir="2700000" algn="tl">
                      <a:srgbClr val="C0C0C0"/>
                    </a:outerShdw>
                  </a:effectLst>
                  <a:cs typeface="Times New Roman" panose="02020603050405020304" pitchFamily="18" charset="0"/>
                </a:endParaRPr>
              </a:p>
            </p:txBody>
          </p:sp>
          <p:sp>
            <p:nvSpPr>
              <p:cNvPr id="234539" name="Text Box 43"/>
              <p:cNvSpPr txBox="1">
                <a:spLocks noChangeArrowheads="1"/>
              </p:cNvSpPr>
              <p:nvPr/>
            </p:nvSpPr>
            <p:spPr bwMode="auto">
              <a:xfrm>
                <a:off x="738" y="2810"/>
                <a:ext cx="4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bare</a:t>
                </a:r>
              </a:p>
            </p:txBody>
          </p:sp>
        </p:grpSp>
      </p:grpSp>
      <p:grpSp>
        <p:nvGrpSpPr>
          <p:cNvPr id="234545" name="Group 49"/>
          <p:cNvGrpSpPr>
            <a:grpSpLocks/>
          </p:cNvGrpSpPr>
          <p:nvPr/>
        </p:nvGrpSpPr>
        <p:grpSpPr bwMode="auto">
          <a:xfrm>
            <a:off x="5257800" y="3124200"/>
            <a:ext cx="1520825" cy="1828800"/>
            <a:chOff x="3312" y="1968"/>
            <a:chExt cx="958" cy="1152"/>
          </a:xfrm>
        </p:grpSpPr>
        <p:sp>
          <p:nvSpPr>
            <p:cNvPr id="234535" name="Line 39"/>
            <p:cNvSpPr>
              <a:spLocks noChangeShapeType="1"/>
            </p:cNvSpPr>
            <p:nvPr/>
          </p:nvSpPr>
          <p:spPr bwMode="auto">
            <a:xfrm flipH="1">
              <a:off x="3312" y="1968"/>
              <a:ext cx="96" cy="1152"/>
            </a:xfrm>
            <a:prstGeom prst="line">
              <a:avLst/>
            </a:prstGeom>
            <a:noFill/>
            <a:ln w="381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cs typeface="Times New Roman" panose="02020603050405020304" pitchFamily="18" charset="0"/>
              </a:endParaRPr>
            </a:p>
          </p:txBody>
        </p:sp>
        <p:grpSp>
          <p:nvGrpSpPr>
            <p:cNvPr id="41999" name="Group 44"/>
            <p:cNvGrpSpPr>
              <a:grpSpLocks/>
            </p:cNvGrpSpPr>
            <p:nvPr/>
          </p:nvGrpSpPr>
          <p:grpSpPr bwMode="auto">
            <a:xfrm>
              <a:off x="3507" y="2157"/>
              <a:ext cx="763" cy="509"/>
              <a:chOff x="431" y="2589"/>
              <a:chExt cx="763" cy="509"/>
            </a:xfrm>
          </p:grpSpPr>
          <p:sp>
            <p:nvSpPr>
              <p:cNvPr id="234541" name="Text Box 45"/>
              <p:cNvSpPr txBox="1">
                <a:spLocks noChangeArrowheads="1"/>
              </p:cNvSpPr>
              <p:nvPr/>
            </p:nvSpPr>
            <p:spPr bwMode="auto">
              <a:xfrm>
                <a:off x="431" y="2589"/>
                <a:ext cx="3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err="1" smtClean="0">
                    <a:effectLst>
                      <a:outerShdw blurRad="38100" dist="38100" dir="2700000" algn="tl">
                        <a:srgbClr val="C0C0C0"/>
                      </a:outerShdw>
                    </a:effectLst>
                    <a:cs typeface="Times New Roman" panose="02020603050405020304" pitchFamily="18" charset="0"/>
                  </a:rPr>
                  <a:t>ʊə</a:t>
                </a:r>
                <a:endParaRPr lang="de-DE" altLang="de-DE" dirty="0">
                  <a:effectLst>
                    <a:outerShdw blurRad="38100" dist="38100" dir="2700000" algn="tl">
                      <a:srgbClr val="C0C0C0"/>
                    </a:outerShdw>
                  </a:effectLst>
                  <a:cs typeface="Times New Roman" panose="02020603050405020304" pitchFamily="18" charset="0"/>
                </a:endParaRPr>
              </a:p>
            </p:txBody>
          </p:sp>
          <p:sp>
            <p:nvSpPr>
              <p:cNvPr id="234542" name="Text Box 46"/>
              <p:cNvSpPr txBox="1">
                <a:spLocks noChangeArrowheads="1"/>
              </p:cNvSpPr>
              <p:nvPr/>
            </p:nvSpPr>
            <p:spPr bwMode="auto">
              <a:xfrm>
                <a:off x="726" y="2810"/>
                <a:ext cx="4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cs typeface="Times New Roman" panose="02020603050405020304" pitchFamily="18" charset="0"/>
                  </a:rPr>
                  <a:t>boor</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4543"/>
                                        </p:tgtEl>
                                        <p:attrNameLst>
                                          <p:attrName>style.visibility</p:attrName>
                                        </p:attrNameLst>
                                      </p:cBhvr>
                                      <p:to>
                                        <p:strVal val="visible"/>
                                      </p:to>
                                    </p:set>
                                    <p:animEffect transition="in" filter="wipe(up)">
                                      <p:cBhvr>
                                        <p:cTn id="7" dur="500"/>
                                        <p:tgtEl>
                                          <p:spTgt spid="234543"/>
                                        </p:tgtEl>
                                      </p:cBhvr>
                                    </p:animEffect>
                                  </p:childTnLst>
                                  <p:subTnLst>
                                    <p:audio>
                                      <p:cMediaNode>
                                        <p:cTn display="0" masterRel="sameClick">
                                          <p:stCondLst>
                                            <p:cond evt="begin" delay="0">
                                              <p:tn val="5"/>
                                            </p:cond>
                                          </p:stCondLst>
                                          <p:endCondLst>
                                            <p:cond evt="onStopAudio" delay="0">
                                              <p:tgtEl>
                                                <p:sldTgt/>
                                              </p:tgtEl>
                                            </p:cond>
                                          </p:endCondLst>
                                        </p:cTn>
                                        <p:tgtEl>
                                          <p:sndTgt r:embed="rId2" name="be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34544"/>
                                        </p:tgtEl>
                                        <p:attrNameLst>
                                          <p:attrName>style.visibility</p:attrName>
                                        </p:attrNameLst>
                                      </p:cBhvr>
                                      <p:to>
                                        <p:strVal val="visible"/>
                                      </p:to>
                                    </p:set>
                                    <p:animEffect transition="in" filter="wipe(up)">
                                      <p:cBhvr>
                                        <p:cTn id="12" dur="500"/>
                                        <p:tgtEl>
                                          <p:spTgt spid="234544"/>
                                        </p:tgtEl>
                                      </p:cBhvr>
                                    </p:animEffect>
                                  </p:childTnLst>
                                  <p:subTnLst>
                                    <p:audio>
                                      <p:cMediaNode>
                                        <p:cTn display="0" masterRel="sameClick">
                                          <p:stCondLst>
                                            <p:cond evt="begin" delay="0">
                                              <p:tn val="10"/>
                                            </p:cond>
                                          </p:stCondLst>
                                          <p:endCondLst>
                                            <p:cond evt="onStopAudio" delay="0">
                                              <p:tgtEl>
                                                <p:sldTgt/>
                                              </p:tgtEl>
                                            </p:cond>
                                          </p:endCondLst>
                                        </p:cTn>
                                        <p:tgtEl>
                                          <p:sndTgt r:embed="rId3" name="bea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4545"/>
                                        </p:tgtEl>
                                        <p:attrNameLst>
                                          <p:attrName>style.visibility</p:attrName>
                                        </p:attrNameLst>
                                      </p:cBhvr>
                                      <p:to>
                                        <p:strVal val="visible"/>
                                      </p:to>
                                    </p:set>
                                    <p:animEffect transition="in" filter="wipe(up)">
                                      <p:cBhvr>
                                        <p:cTn id="17" dur="500"/>
                                        <p:tgtEl>
                                          <p:spTgt spid="234545"/>
                                        </p:tgtEl>
                                      </p:cBhvr>
                                    </p:animEffect>
                                  </p:childTnLst>
                                  <p:subTnLst>
                                    <p:audio>
                                      <p:cMediaNode>
                                        <p:cTn display="0" masterRel="sameClick">
                                          <p:stCondLst>
                                            <p:cond evt="begin" delay="0">
                                              <p:tn val="15"/>
                                            </p:cond>
                                          </p:stCondLst>
                                          <p:endCondLst>
                                            <p:cond evt="onStopAudio" delay="0">
                                              <p:tgtEl>
                                                <p:sldTgt/>
                                              </p:tgtEl>
                                            </p:cond>
                                          </p:endCondLst>
                                        </p:cTn>
                                        <p:tgtEl>
                                          <p:sndTgt r:embed="rId4" name="bo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defRPr/>
            </a:pPr>
            <a:r>
              <a:rPr lang="de-DE" altLang="de-DE" smtClean="0"/>
              <a:t>Vokale und Konsonanten</a:t>
            </a:r>
          </a:p>
        </p:txBody>
      </p:sp>
      <p:sp>
        <p:nvSpPr>
          <p:cNvPr id="195587"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Bei Vokalen bezieht man sich eher auf die Gestalt und die Lage der </a:t>
            </a:r>
            <a:r>
              <a:rPr lang="de-DE" altLang="de-DE" smtClean="0">
                <a:solidFill>
                  <a:schemeClr val="accent2"/>
                </a:solidFill>
                <a:cs typeface="Times New Roman" pitchFamily="18" charset="0"/>
              </a:rPr>
              <a:t>Zunge</a:t>
            </a:r>
            <a:r>
              <a:rPr lang="de-DE" altLang="de-DE" smtClean="0">
                <a:cs typeface="Times New Roman" pitchFamily="18" charset="0"/>
              </a:rPr>
              <a:t> im Mundraum. Zusätzlich wird noch die jeweilige </a:t>
            </a:r>
            <a:r>
              <a:rPr lang="de-DE" altLang="de-DE" smtClean="0">
                <a:solidFill>
                  <a:schemeClr val="accent2"/>
                </a:solidFill>
                <a:cs typeface="Times New Roman" pitchFamily="18" charset="0"/>
              </a:rPr>
              <a:t>Stellung der Lippen</a:t>
            </a:r>
            <a:r>
              <a:rPr lang="de-DE" altLang="de-DE" smtClean="0">
                <a:cs typeface="Times New Roman" pitchFamily="18" charset="0"/>
              </a:rPr>
              <a:t> berücksichtigt, d.h. ob diese gespreizt, neutral oder gerundet sind.</a:t>
            </a:r>
          </a:p>
          <a:p>
            <a:pPr marL="0" indent="0" algn="just">
              <a:buFont typeface="Wingdings 2" pitchFamily="18" charset="2"/>
              <a:buNone/>
              <a:defRPr/>
            </a:pPr>
            <a:r>
              <a:rPr lang="de-DE" altLang="de-DE" smtClean="0">
                <a:cs typeface="Times New Roman" pitchFamily="18" charset="0"/>
              </a:rPr>
              <a:t>Mit anderen Worten, man bezieht sich bei der Beschreibung von </a:t>
            </a:r>
            <a:r>
              <a:rPr lang="de-DE" altLang="de-DE" smtClean="0">
                <a:solidFill>
                  <a:schemeClr val="accent2"/>
                </a:solidFill>
                <a:cs typeface="Times New Roman" pitchFamily="18" charset="0"/>
              </a:rPr>
              <a:t>Konsonanten</a:t>
            </a:r>
            <a:r>
              <a:rPr lang="de-DE" altLang="de-DE" smtClean="0">
                <a:cs typeface="Times New Roman" pitchFamily="18" charset="0"/>
              </a:rPr>
              <a:t> auf die Lage der engsten Annäherung zweier Artikulatoren, bei </a:t>
            </a:r>
            <a:r>
              <a:rPr lang="de-DE" altLang="de-DE" smtClean="0">
                <a:solidFill>
                  <a:schemeClr val="accent2"/>
                </a:solidFill>
                <a:cs typeface="Times New Roman" pitchFamily="18" charset="0"/>
              </a:rPr>
              <a:t>Vokalen</a:t>
            </a:r>
            <a:r>
              <a:rPr lang="de-DE" altLang="de-DE" smtClean="0">
                <a:cs typeface="Times New Roman" pitchFamily="18" charset="0"/>
              </a:rPr>
              <a:t> jedoch auf die 'absolute' </a:t>
            </a:r>
            <a:r>
              <a:rPr lang="de-DE" altLang="de-DE" smtClean="0">
                <a:solidFill>
                  <a:schemeClr val="accent2"/>
                </a:solidFill>
                <a:cs typeface="Times New Roman" pitchFamily="18" charset="0"/>
              </a:rPr>
              <a:t>Zungenhöhe</a:t>
            </a:r>
            <a:r>
              <a:rPr lang="de-DE" altLang="de-DE" smtClean="0">
                <a:cs typeface="Times New Roman" pitchFamily="18" charset="0"/>
              </a:rPr>
              <a:t> und die Lage dieses </a:t>
            </a:r>
            <a:r>
              <a:rPr lang="de-DE" altLang="de-DE" smtClean="0">
                <a:solidFill>
                  <a:schemeClr val="accent2"/>
                </a:solidFill>
                <a:cs typeface="Times New Roman" pitchFamily="18" charset="0"/>
              </a:rPr>
              <a:t>‘höchsten Punktes’</a:t>
            </a:r>
            <a:r>
              <a:rPr lang="de-DE" altLang="de-DE" smtClean="0">
                <a:cs typeface="Times New Roman" pitchFamily="18" charset="0"/>
              </a:rPr>
              <a:t>, gleichgültig ob dies auch die Lage der engsten Annäherung ist.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defRPr/>
            </a:pPr>
            <a:r>
              <a:rPr lang="de-DE" altLang="de-DE" smtClean="0"/>
              <a:t>Die Vokale des Deutschen</a:t>
            </a:r>
          </a:p>
        </p:txBody>
      </p:sp>
      <p:sp>
        <p:nvSpPr>
          <p:cNvPr id="235523"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5524"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5525"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5526"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5527" name="Oval 7"/>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28" name="Oval 8"/>
          <p:cNvSpPr>
            <a:spLocks noChangeArrowheads="1"/>
          </p:cNvSpPr>
          <p:nvPr/>
        </p:nvSpPr>
        <p:spPr bwMode="auto">
          <a:xfrm>
            <a:off x="1447800" y="2057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29" name="Oval 9"/>
          <p:cNvSpPr>
            <a:spLocks noChangeArrowheads="1"/>
          </p:cNvSpPr>
          <p:nvPr/>
        </p:nvSpPr>
        <p:spPr bwMode="auto">
          <a:xfrm>
            <a:off x="22098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0" name="Oval 10"/>
          <p:cNvSpPr>
            <a:spLocks noChangeArrowheads="1"/>
          </p:cNvSpPr>
          <p:nvPr/>
        </p:nvSpPr>
        <p:spPr bwMode="auto">
          <a:xfrm>
            <a:off x="2971800" y="4343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1" name="Oval 11"/>
          <p:cNvSpPr>
            <a:spLocks noChangeArrowheads="1"/>
          </p:cNvSpPr>
          <p:nvPr/>
        </p:nvSpPr>
        <p:spPr bwMode="auto">
          <a:xfrm>
            <a:off x="5105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2" name="Oval 12"/>
          <p:cNvSpPr>
            <a:spLocks noChangeArrowheads="1"/>
          </p:cNvSpPr>
          <p:nvPr/>
        </p:nvSpPr>
        <p:spPr bwMode="auto">
          <a:xfrm>
            <a:off x="5029200" y="5181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3" name="Oval 13"/>
          <p:cNvSpPr>
            <a:spLocks noChangeArrowheads="1"/>
          </p:cNvSpPr>
          <p:nvPr/>
        </p:nvSpPr>
        <p:spPr bwMode="auto">
          <a:xfrm>
            <a:off x="67056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4" name="Oval 14"/>
          <p:cNvSpPr>
            <a:spLocks noChangeArrowheads="1"/>
          </p:cNvSpPr>
          <p:nvPr/>
        </p:nvSpPr>
        <p:spPr bwMode="auto">
          <a:xfrm>
            <a:off x="67056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35" name="Text Box 15"/>
          <p:cNvSpPr txBox="1">
            <a:spLocks noChangeArrowheads="1"/>
          </p:cNvSpPr>
          <p:nvPr/>
        </p:nvSpPr>
        <p:spPr bwMode="auto">
          <a:xfrm>
            <a:off x="1686614" y="288766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eː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36" name="Text Box 16"/>
          <p:cNvSpPr txBox="1">
            <a:spLocks noChangeArrowheads="1"/>
          </p:cNvSpPr>
          <p:nvPr/>
        </p:nvSpPr>
        <p:spPr bwMode="auto">
          <a:xfrm>
            <a:off x="792392" y="1654175"/>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iː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37" name="Text Box 17"/>
          <p:cNvSpPr txBox="1">
            <a:spLocks noChangeArrowheads="1"/>
          </p:cNvSpPr>
          <p:nvPr/>
        </p:nvSpPr>
        <p:spPr bwMode="auto">
          <a:xfrm>
            <a:off x="5425176" y="547846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aː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38" name="Text Box 18"/>
          <p:cNvSpPr txBox="1">
            <a:spLocks noChangeArrowheads="1"/>
          </p:cNvSpPr>
          <p:nvPr/>
        </p:nvSpPr>
        <p:spPr bwMode="auto">
          <a:xfrm>
            <a:off x="2379605" y="4030663"/>
            <a:ext cx="4716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ɛː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39" name="Text Box 19"/>
          <p:cNvSpPr txBox="1">
            <a:spLocks noChangeArrowheads="1"/>
          </p:cNvSpPr>
          <p:nvPr/>
        </p:nvSpPr>
        <p:spPr bwMode="auto">
          <a:xfrm>
            <a:off x="6987828" y="4321175"/>
            <a:ext cx="367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ɔ</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40" name="Text Box 20"/>
          <p:cNvSpPr txBox="1">
            <a:spLocks noChangeArrowheads="1"/>
          </p:cNvSpPr>
          <p:nvPr/>
        </p:nvSpPr>
        <p:spPr bwMode="auto">
          <a:xfrm>
            <a:off x="3152562" y="3344863"/>
            <a:ext cx="503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øː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41" name="Text Box 21"/>
          <p:cNvSpPr txBox="1">
            <a:spLocks noChangeArrowheads="1"/>
          </p:cNvSpPr>
          <p:nvPr/>
        </p:nvSpPr>
        <p:spPr bwMode="auto">
          <a:xfrm>
            <a:off x="6841912" y="1654175"/>
            <a:ext cx="503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uː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42" name="Text Box 22"/>
          <p:cNvSpPr txBox="1">
            <a:spLocks noChangeArrowheads="1"/>
          </p:cNvSpPr>
          <p:nvPr/>
        </p:nvSpPr>
        <p:spPr bwMode="auto">
          <a:xfrm>
            <a:off x="6919700" y="3025775"/>
            <a:ext cx="503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oː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43" name="Oval 23"/>
          <p:cNvSpPr>
            <a:spLocks noChangeArrowheads="1"/>
          </p:cNvSpPr>
          <p:nvPr/>
        </p:nvSpPr>
        <p:spPr bwMode="auto">
          <a:xfrm>
            <a:off x="2362200" y="23622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4" name="Oval 24"/>
          <p:cNvSpPr>
            <a:spLocks noChangeArrowheads="1"/>
          </p:cNvSpPr>
          <p:nvPr/>
        </p:nvSpPr>
        <p:spPr bwMode="auto">
          <a:xfrm>
            <a:off x="2514600" y="2667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5" name="Oval 25"/>
          <p:cNvSpPr>
            <a:spLocks noChangeArrowheads="1"/>
          </p:cNvSpPr>
          <p:nvPr/>
        </p:nvSpPr>
        <p:spPr bwMode="auto">
          <a:xfrm>
            <a:off x="26670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6" name="Oval 26"/>
          <p:cNvSpPr>
            <a:spLocks noChangeArrowheads="1"/>
          </p:cNvSpPr>
          <p:nvPr/>
        </p:nvSpPr>
        <p:spPr bwMode="auto">
          <a:xfrm>
            <a:off x="59436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7" name="Oval 27"/>
          <p:cNvSpPr>
            <a:spLocks noChangeArrowheads="1"/>
          </p:cNvSpPr>
          <p:nvPr/>
        </p:nvSpPr>
        <p:spPr bwMode="auto">
          <a:xfrm>
            <a:off x="2971800" y="3581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8" name="Oval 28"/>
          <p:cNvSpPr>
            <a:spLocks noChangeArrowheads="1"/>
          </p:cNvSpPr>
          <p:nvPr/>
        </p:nvSpPr>
        <p:spPr bwMode="auto">
          <a:xfrm>
            <a:off x="4572000" y="3581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49" name="Oval 29"/>
          <p:cNvSpPr>
            <a:spLocks noChangeArrowheads="1"/>
          </p:cNvSpPr>
          <p:nvPr/>
        </p:nvSpPr>
        <p:spPr bwMode="auto">
          <a:xfrm>
            <a:off x="3962400" y="4953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5550" name="Text Box 30"/>
          <p:cNvSpPr txBox="1">
            <a:spLocks noChangeArrowheads="1"/>
          </p:cNvSpPr>
          <p:nvPr/>
        </p:nvSpPr>
        <p:spPr bwMode="auto">
          <a:xfrm>
            <a:off x="6167674" y="2735263"/>
            <a:ext cx="410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ʊ</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1" name="Text Box 31"/>
          <p:cNvSpPr txBox="1">
            <a:spLocks noChangeArrowheads="1"/>
          </p:cNvSpPr>
          <p:nvPr/>
        </p:nvSpPr>
        <p:spPr bwMode="auto">
          <a:xfrm>
            <a:off x="4819650" y="3448050"/>
            <a:ext cx="371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a:effectLst>
                  <a:outerShdw blurRad="38100" dist="38100" dir="2700000" algn="tl">
                    <a:srgbClr val="C0C0C0"/>
                  </a:outerShdw>
                </a:effectLst>
                <a:latin typeface="SILDoulos IPA93" pitchFamily="2" charset="2"/>
                <a:sym typeface="SILDoulos IPA93" pitchFamily="2" charset="2"/>
              </a:rPr>
              <a:t></a:t>
            </a:r>
            <a:endParaRPr lang="de-DE" altLang="de-DE" sz="3200">
              <a:effectLst>
                <a:outerShdw blurRad="38100" dist="38100" dir="2700000" algn="tl">
                  <a:srgbClr val="C0C0C0"/>
                </a:outerShdw>
              </a:effectLst>
              <a:latin typeface="PhonSymbol" pitchFamily="82" charset="0"/>
            </a:endParaRPr>
          </a:p>
        </p:txBody>
      </p:sp>
      <p:sp>
        <p:nvSpPr>
          <p:cNvPr id="235552" name="Text Box 32"/>
          <p:cNvSpPr txBox="1">
            <a:spLocks noChangeArrowheads="1"/>
          </p:cNvSpPr>
          <p:nvPr/>
        </p:nvSpPr>
        <p:spPr bwMode="auto">
          <a:xfrm>
            <a:off x="5343525" y="4972050"/>
            <a:ext cx="371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sym typeface="SILDoulos IPA93" pitchFamily="2" charset="2"/>
              </a:rPr>
              <a:t></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3" name="Text Box 33"/>
          <p:cNvSpPr txBox="1">
            <a:spLocks noChangeArrowheads="1"/>
          </p:cNvSpPr>
          <p:nvPr/>
        </p:nvSpPr>
        <p:spPr bwMode="auto">
          <a:xfrm>
            <a:off x="4115117" y="4716463"/>
            <a:ext cx="5581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latin typeface="+mn-lt"/>
                <a:cs typeface="Times New Roman" panose="02020603050405020304" pitchFamily="18" charset="0"/>
              </a:rPr>
              <a:t>œ</a:t>
            </a:r>
            <a:endParaRPr lang="de-DE" altLang="de-DE" sz="3200" dirty="0">
              <a:effectLst>
                <a:outerShdw blurRad="38100" dist="38100" dir="2700000" algn="tl">
                  <a:srgbClr val="C0C0C0"/>
                </a:outerShdw>
              </a:effectLst>
              <a:latin typeface="+mn-lt"/>
              <a:cs typeface="Times New Roman" panose="02020603050405020304" pitchFamily="18" charset="0"/>
            </a:endParaRPr>
          </a:p>
        </p:txBody>
      </p:sp>
      <p:sp>
        <p:nvSpPr>
          <p:cNvPr id="235554" name="Text Box 34"/>
          <p:cNvSpPr txBox="1">
            <a:spLocks noChangeArrowheads="1"/>
          </p:cNvSpPr>
          <p:nvPr/>
        </p:nvSpPr>
        <p:spPr bwMode="auto">
          <a:xfrm>
            <a:off x="2598525" y="2049463"/>
            <a:ext cx="503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yː</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5" name="Text Box 35"/>
          <p:cNvSpPr txBox="1">
            <a:spLocks noChangeArrowheads="1"/>
          </p:cNvSpPr>
          <p:nvPr/>
        </p:nvSpPr>
        <p:spPr bwMode="auto">
          <a:xfrm>
            <a:off x="2852723" y="2430463"/>
            <a:ext cx="298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ɪ</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6" name="Text Box 36"/>
          <p:cNvSpPr txBox="1">
            <a:spLocks noChangeArrowheads="1"/>
          </p:cNvSpPr>
          <p:nvPr/>
        </p:nvSpPr>
        <p:spPr bwMode="auto">
          <a:xfrm>
            <a:off x="3128522" y="2735263"/>
            <a:ext cx="386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ʏ</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7" name="Text Box 37"/>
          <p:cNvSpPr txBox="1">
            <a:spLocks noChangeArrowheads="1"/>
          </p:cNvSpPr>
          <p:nvPr/>
        </p:nvSpPr>
        <p:spPr bwMode="auto">
          <a:xfrm>
            <a:off x="3219150" y="4030663"/>
            <a:ext cx="3577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ɛ</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5558" name="Text Box 38"/>
          <p:cNvSpPr txBox="1">
            <a:spLocks noChangeArrowheads="1"/>
          </p:cNvSpPr>
          <p:nvPr/>
        </p:nvSpPr>
        <p:spPr bwMode="auto">
          <a:xfrm>
            <a:off x="4664521" y="5478463"/>
            <a:ext cx="367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3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erman1.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german2.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german7.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german8.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3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6" name="german3.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4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7" name="german9.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3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8" name="german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9" name="german5.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5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0" name="german10.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555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1" name="german6.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3553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2" name="german15.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3553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3" name="german14.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55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4" name="german13.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355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5" name="german12.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554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6" name="german11.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3555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3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5" grpId="0" autoUpdateAnimBg="0"/>
      <p:bldP spid="235536" grpId="0" autoUpdateAnimBg="0"/>
      <p:bldP spid="235537" grpId="0" autoUpdateAnimBg="0"/>
      <p:bldP spid="235538" grpId="0" autoUpdateAnimBg="0"/>
      <p:bldP spid="235539" grpId="0" autoUpdateAnimBg="0"/>
      <p:bldP spid="235540" grpId="0" autoUpdateAnimBg="0"/>
      <p:bldP spid="235541" grpId="0" autoUpdateAnimBg="0"/>
      <p:bldP spid="235542" grpId="0" autoUpdateAnimBg="0"/>
      <p:bldP spid="235550" grpId="0" autoUpdateAnimBg="0"/>
      <p:bldP spid="235551" grpId="0" autoUpdateAnimBg="0"/>
      <p:bldP spid="235552" grpId="0" autoUpdateAnimBg="0"/>
      <p:bldP spid="235553" grpId="0" autoUpdateAnimBg="0"/>
      <p:bldP spid="235554" grpId="0" autoUpdateAnimBg="0"/>
      <p:bldP spid="235555" grpId="0" autoUpdateAnimBg="0"/>
      <p:bldP spid="235556" grpId="0" autoUpdateAnimBg="0"/>
      <p:bldP spid="235557" grpId="0" autoUpdateAnimBg="0"/>
      <p:bldP spid="23555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de-DE" altLang="de-DE" smtClean="0"/>
              <a:t>Die Diphthonge des Deutschen</a:t>
            </a:r>
          </a:p>
        </p:txBody>
      </p:sp>
      <p:sp>
        <p:nvSpPr>
          <p:cNvPr id="236547"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6548"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6549"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6550"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236551" name="Oval 7"/>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6555" name="Oval 11"/>
          <p:cNvSpPr>
            <a:spLocks noChangeArrowheads="1"/>
          </p:cNvSpPr>
          <p:nvPr/>
        </p:nvSpPr>
        <p:spPr bwMode="auto">
          <a:xfrm>
            <a:off x="5105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6568" name="Oval 24"/>
          <p:cNvSpPr>
            <a:spLocks noChangeArrowheads="1"/>
          </p:cNvSpPr>
          <p:nvPr/>
        </p:nvSpPr>
        <p:spPr bwMode="auto">
          <a:xfrm>
            <a:off x="2514600" y="2667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6569" name="Oval 25"/>
          <p:cNvSpPr>
            <a:spLocks noChangeArrowheads="1"/>
          </p:cNvSpPr>
          <p:nvPr/>
        </p:nvSpPr>
        <p:spPr bwMode="auto">
          <a:xfrm>
            <a:off x="25146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6570" name="Oval 26"/>
          <p:cNvSpPr>
            <a:spLocks noChangeArrowheads="1"/>
          </p:cNvSpPr>
          <p:nvPr/>
        </p:nvSpPr>
        <p:spPr bwMode="auto">
          <a:xfrm>
            <a:off x="59436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236574" name="Text Box 30"/>
          <p:cNvSpPr txBox="1">
            <a:spLocks noChangeArrowheads="1"/>
          </p:cNvSpPr>
          <p:nvPr/>
        </p:nvSpPr>
        <p:spPr bwMode="auto">
          <a:xfrm>
            <a:off x="6167674" y="2735263"/>
            <a:ext cx="410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ʊ</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6579" name="Text Box 35"/>
          <p:cNvSpPr txBox="1">
            <a:spLocks noChangeArrowheads="1"/>
          </p:cNvSpPr>
          <p:nvPr/>
        </p:nvSpPr>
        <p:spPr bwMode="auto">
          <a:xfrm>
            <a:off x="2854312" y="2430463"/>
            <a:ext cx="298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a:effectLst>
                  <a:outerShdw blurRad="38100" dist="38100" dir="2700000" algn="tl">
                    <a:srgbClr val="C0C0C0"/>
                  </a:outerShdw>
                </a:effectLst>
                <a:cs typeface="Times New Roman" panose="02020603050405020304" pitchFamily="18" charset="0"/>
              </a:rPr>
              <a:t>ɪ</a:t>
            </a:r>
          </a:p>
        </p:txBody>
      </p:sp>
      <p:sp>
        <p:nvSpPr>
          <p:cNvPr id="236580" name="Text Box 36"/>
          <p:cNvSpPr txBox="1">
            <a:spLocks noChangeArrowheads="1"/>
          </p:cNvSpPr>
          <p:nvPr/>
        </p:nvSpPr>
        <p:spPr bwMode="auto">
          <a:xfrm>
            <a:off x="3128522" y="2735263"/>
            <a:ext cx="386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smtClean="0">
                <a:effectLst>
                  <a:outerShdw blurRad="38100" dist="38100" dir="2700000" algn="tl">
                    <a:srgbClr val="C0C0C0"/>
                  </a:outerShdw>
                </a:effectLst>
                <a:cs typeface="Times New Roman" panose="02020603050405020304" pitchFamily="18" charset="0"/>
              </a:rPr>
              <a:t>ʏ</a:t>
            </a:r>
            <a:endParaRPr lang="de-DE" altLang="de-DE" sz="3200" dirty="0">
              <a:effectLst>
                <a:outerShdw blurRad="38100" dist="38100" dir="2700000" algn="tl">
                  <a:srgbClr val="C0C0C0"/>
                </a:outerShdw>
              </a:effectLst>
              <a:cs typeface="Times New Roman" panose="02020603050405020304" pitchFamily="18" charset="0"/>
            </a:endParaRPr>
          </a:p>
        </p:txBody>
      </p:sp>
      <p:grpSp>
        <p:nvGrpSpPr>
          <p:cNvPr id="236587" name="Group 43"/>
          <p:cNvGrpSpPr>
            <a:grpSpLocks/>
          </p:cNvGrpSpPr>
          <p:nvPr/>
        </p:nvGrpSpPr>
        <p:grpSpPr bwMode="auto">
          <a:xfrm>
            <a:off x="2971800" y="3352801"/>
            <a:ext cx="2209800" cy="2709863"/>
            <a:chOff x="1872" y="2112"/>
            <a:chExt cx="1392" cy="1707"/>
          </a:xfrm>
        </p:grpSpPr>
        <p:sp>
          <p:nvSpPr>
            <p:cNvPr id="236561" name="Text Box 17"/>
            <p:cNvSpPr txBox="1">
              <a:spLocks noChangeArrowheads="1"/>
            </p:cNvSpPr>
            <p:nvPr/>
          </p:nvSpPr>
          <p:spPr bwMode="auto">
            <a:xfrm>
              <a:off x="2724" y="3451"/>
              <a:ext cx="30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err="1" smtClean="0">
                  <a:effectLst>
                    <a:outerShdw blurRad="38100" dist="38100" dir="2700000" algn="tl">
                      <a:srgbClr val="C0C0C0"/>
                    </a:outerShdw>
                  </a:effectLst>
                  <a:cs typeface="Times New Roman" panose="02020603050405020304" pitchFamily="18" charset="0"/>
                </a:rPr>
                <a:t>aɪ</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6582" name="Line 38"/>
            <p:cNvSpPr>
              <a:spLocks noChangeShapeType="1"/>
            </p:cNvSpPr>
            <p:nvPr/>
          </p:nvSpPr>
          <p:spPr bwMode="auto">
            <a:xfrm flipH="1" flipV="1">
              <a:off x="1872" y="2112"/>
              <a:ext cx="1392" cy="16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cs typeface="Times New Roman" panose="02020603050405020304" pitchFamily="18" charset="0"/>
              </a:endParaRPr>
            </a:p>
          </p:txBody>
        </p:sp>
      </p:grpSp>
      <p:grpSp>
        <p:nvGrpSpPr>
          <p:cNvPr id="236589" name="Group 45"/>
          <p:cNvGrpSpPr>
            <a:grpSpLocks/>
          </p:cNvGrpSpPr>
          <p:nvPr/>
        </p:nvGrpSpPr>
        <p:grpSpPr bwMode="auto">
          <a:xfrm>
            <a:off x="3124200" y="3276601"/>
            <a:ext cx="4329113" cy="1628776"/>
            <a:chOff x="1968" y="2064"/>
            <a:chExt cx="2727" cy="1026"/>
          </a:xfrm>
        </p:grpSpPr>
        <p:sp>
          <p:nvSpPr>
            <p:cNvPr id="236563" name="Text Box 19"/>
            <p:cNvSpPr txBox="1">
              <a:spLocks noChangeArrowheads="1"/>
            </p:cNvSpPr>
            <p:nvPr/>
          </p:nvSpPr>
          <p:spPr bwMode="auto">
            <a:xfrm>
              <a:off x="4336" y="2722"/>
              <a:ext cx="35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err="1" smtClean="0">
                  <a:effectLst>
                    <a:outerShdw blurRad="38100" dist="38100" dir="2700000" algn="tl">
                      <a:srgbClr val="C0C0C0"/>
                    </a:outerShdw>
                  </a:effectLst>
                  <a:cs typeface="Times New Roman" panose="02020603050405020304" pitchFamily="18" charset="0"/>
                </a:rPr>
                <a:t>ɔʏ</a:t>
              </a:r>
              <a:endParaRPr lang="de-DE" altLang="de-DE" sz="3200" dirty="0">
                <a:effectLst>
                  <a:outerShdw blurRad="38100" dist="38100" dir="2700000" algn="tl">
                    <a:srgbClr val="C0C0C0"/>
                  </a:outerShdw>
                </a:effectLst>
                <a:cs typeface="Times New Roman" panose="02020603050405020304" pitchFamily="18" charset="0"/>
              </a:endParaRPr>
            </a:p>
          </p:txBody>
        </p:sp>
        <p:sp>
          <p:nvSpPr>
            <p:cNvPr id="236583" name="Line 39"/>
            <p:cNvSpPr>
              <a:spLocks noChangeShapeType="1"/>
            </p:cNvSpPr>
            <p:nvPr/>
          </p:nvSpPr>
          <p:spPr bwMode="auto">
            <a:xfrm flipH="1" flipV="1">
              <a:off x="1968" y="2064"/>
              <a:ext cx="2256"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cs typeface="Times New Roman" panose="02020603050405020304" pitchFamily="18" charset="0"/>
              </a:endParaRPr>
            </a:p>
          </p:txBody>
        </p:sp>
      </p:grpSp>
      <p:grpSp>
        <p:nvGrpSpPr>
          <p:cNvPr id="236588" name="Group 44"/>
          <p:cNvGrpSpPr>
            <a:grpSpLocks/>
          </p:cNvGrpSpPr>
          <p:nvPr/>
        </p:nvGrpSpPr>
        <p:grpSpPr bwMode="auto">
          <a:xfrm>
            <a:off x="5181603" y="3505201"/>
            <a:ext cx="836613" cy="2557463"/>
            <a:chOff x="3264" y="2208"/>
            <a:chExt cx="527" cy="1611"/>
          </a:xfrm>
        </p:grpSpPr>
        <p:sp>
          <p:nvSpPr>
            <p:cNvPr id="236585" name="Line 41"/>
            <p:cNvSpPr>
              <a:spLocks noChangeShapeType="1"/>
            </p:cNvSpPr>
            <p:nvPr/>
          </p:nvSpPr>
          <p:spPr bwMode="auto">
            <a:xfrm flipV="1">
              <a:off x="3264" y="2208"/>
              <a:ext cx="480" cy="15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cs typeface="Times New Roman" panose="02020603050405020304" pitchFamily="18" charset="0"/>
              </a:endParaRPr>
            </a:p>
          </p:txBody>
        </p:sp>
        <p:sp>
          <p:nvSpPr>
            <p:cNvPr id="236586" name="Text Box 42"/>
            <p:cNvSpPr txBox="1">
              <a:spLocks noChangeArrowheads="1"/>
            </p:cNvSpPr>
            <p:nvPr/>
          </p:nvSpPr>
          <p:spPr bwMode="auto">
            <a:xfrm>
              <a:off x="3417" y="3451"/>
              <a:ext cx="37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3200" dirty="0" err="1" smtClean="0">
                  <a:effectLst>
                    <a:outerShdw blurRad="38100" dist="38100" dir="2700000" algn="tl">
                      <a:srgbClr val="C0C0C0"/>
                    </a:outerShdw>
                  </a:effectLst>
                  <a:cs typeface="Times New Roman" panose="02020603050405020304" pitchFamily="18" charset="0"/>
                </a:rPr>
                <a:t>aʊ</a:t>
              </a:r>
              <a:endParaRPr lang="de-DE" altLang="de-DE" sz="3200" dirty="0">
                <a:effectLst>
                  <a:outerShdw blurRad="38100" dist="38100" dir="2700000" algn="tl">
                    <a:srgbClr val="C0C0C0"/>
                  </a:outerShdw>
                </a:effectLst>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6587"/>
                                        </p:tgtEl>
                                        <p:attrNameLst>
                                          <p:attrName>style.visibility</p:attrName>
                                        </p:attrNameLst>
                                      </p:cBhvr>
                                      <p:to>
                                        <p:strVal val="visible"/>
                                      </p:to>
                                    </p:set>
                                    <p:animEffect transition="in" filter="wipe(down)">
                                      <p:cBhvr>
                                        <p:cTn id="7" dur="500"/>
                                        <p:tgtEl>
                                          <p:spTgt spid="236587"/>
                                        </p:tgtEl>
                                      </p:cBhvr>
                                    </p:animEffect>
                                  </p:childTnLst>
                                  <p:subTnLst>
                                    <p:audio>
                                      <p:cMediaNode>
                                        <p:cTn display="0" masterRel="sameClick">
                                          <p:stCondLst>
                                            <p:cond evt="begin" delay="0">
                                              <p:tn val="5"/>
                                            </p:cond>
                                          </p:stCondLst>
                                          <p:endCondLst>
                                            <p:cond evt="onStopAudio" delay="0">
                                              <p:tgtEl>
                                                <p:sldTgt/>
                                              </p:tgtEl>
                                            </p:cond>
                                          </p:endCondLst>
                                        </p:cTn>
                                        <p:tgtEl>
                                          <p:sndTgt r:embed="rId2" name="german1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6588"/>
                                        </p:tgtEl>
                                        <p:attrNameLst>
                                          <p:attrName>style.visibility</p:attrName>
                                        </p:attrNameLst>
                                      </p:cBhvr>
                                      <p:to>
                                        <p:strVal val="visible"/>
                                      </p:to>
                                    </p:set>
                                    <p:animEffect transition="in" filter="wipe(down)">
                                      <p:cBhvr>
                                        <p:cTn id="12" dur="500"/>
                                        <p:tgtEl>
                                          <p:spTgt spid="236588"/>
                                        </p:tgtEl>
                                      </p:cBhvr>
                                    </p:animEffect>
                                  </p:childTnLst>
                                  <p:subTnLst>
                                    <p:audio>
                                      <p:cMediaNode>
                                        <p:cTn display="0" masterRel="sameClick">
                                          <p:stCondLst>
                                            <p:cond evt="begin" delay="0">
                                              <p:tn val="10"/>
                                            </p:cond>
                                          </p:stCondLst>
                                          <p:endCondLst>
                                            <p:cond evt="onStopAudio" delay="0">
                                              <p:tgtEl>
                                                <p:sldTgt/>
                                              </p:tgtEl>
                                            </p:cond>
                                          </p:endCondLst>
                                        </p:cTn>
                                        <p:tgtEl>
                                          <p:sndTgt r:embed="rId3" name="german16.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6589"/>
                                        </p:tgtEl>
                                        <p:attrNameLst>
                                          <p:attrName>style.visibility</p:attrName>
                                        </p:attrNameLst>
                                      </p:cBhvr>
                                      <p:to>
                                        <p:strVal val="visible"/>
                                      </p:to>
                                    </p:set>
                                    <p:animEffect transition="in" filter="wipe(down)">
                                      <p:cBhvr>
                                        <p:cTn id="17" dur="500"/>
                                        <p:tgtEl>
                                          <p:spTgt spid="236589"/>
                                        </p:tgtEl>
                                      </p:cBhvr>
                                    </p:animEffect>
                                  </p:childTnLst>
                                  <p:subTnLst>
                                    <p:audio>
                                      <p:cMediaNode>
                                        <p:cTn display="0" masterRel="sameClick">
                                          <p:stCondLst>
                                            <p:cond evt="begin" delay="0">
                                              <p:tn val="15"/>
                                            </p:cond>
                                          </p:stCondLst>
                                          <p:endCondLst>
                                            <p:cond evt="onStopAudio" delay="0">
                                              <p:tgtEl>
                                                <p:sldTgt/>
                                              </p:tgtEl>
                                            </p:cond>
                                          </p:endCondLst>
                                        </p:cTn>
                                        <p:tgtEl>
                                          <p:sndTgt r:embed="rId4" name="german1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defRPr/>
            </a:pPr>
            <a:r>
              <a:rPr lang="de-DE" altLang="de-DE" smtClean="0"/>
              <a:t>Konsonanten und Vokale</a:t>
            </a:r>
          </a:p>
        </p:txBody>
      </p:sp>
      <p:grpSp>
        <p:nvGrpSpPr>
          <p:cNvPr id="217099" name="Group 11"/>
          <p:cNvGrpSpPr>
            <a:grpSpLocks/>
          </p:cNvGrpSpPr>
          <p:nvPr/>
        </p:nvGrpSpPr>
        <p:grpSpPr bwMode="auto">
          <a:xfrm>
            <a:off x="7667625" y="1773238"/>
            <a:ext cx="1084263" cy="2781300"/>
            <a:chOff x="5089" y="1152"/>
            <a:chExt cx="683" cy="1752"/>
          </a:xfrm>
        </p:grpSpPr>
        <p:sp>
          <p:nvSpPr>
            <p:cNvPr id="217092" name="Text Box 4"/>
            <p:cNvSpPr txBox="1">
              <a:spLocks noChangeArrowheads="1"/>
            </p:cNvSpPr>
            <p:nvPr/>
          </p:nvSpPr>
          <p:spPr bwMode="auto">
            <a:xfrm>
              <a:off x="5174" y="1152"/>
              <a:ext cx="513" cy="312"/>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solidFill>
                    <a:srgbClr val="009999"/>
                  </a:solidFill>
                  <a:effectLst>
                    <a:outerShdw blurRad="38100" dist="38100" dir="2700000" algn="tl">
                      <a:srgbClr val="C0C0C0"/>
                    </a:outerShdw>
                  </a:effectLst>
                </a:rPr>
                <a:t>hoch</a:t>
              </a:r>
            </a:p>
          </p:txBody>
        </p:sp>
        <p:sp>
          <p:nvSpPr>
            <p:cNvPr id="217093" name="Text Box 5"/>
            <p:cNvSpPr txBox="1">
              <a:spLocks noChangeArrowheads="1"/>
            </p:cNvSpPr>
            <p:nvPr/>
          </p:nvSpPr>
          <p:spPr bwMode="auto">
            <a:xfrm>
              <a:off x="5089" y="2592"/>
              <a:ext cx="683" cy="312"/>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solidFill>
                    <a:srgbClr val="009999"/>
                  </a:solidFill>
                  <a:effectLst>
                    <a:outerShdw blurRad="38100" dist="38100" dir="2700000" algn="tl">
                      <a:srgbClr val="C0C0C0"/>
                    </a:outerShdw>
                  </a:effectLst>
                </a:rPr>
                <a:t>niedrig</a:t>
              </a:r>
            </a:p>
          </p:txBody>
        </p:sp>
        <p:sp>
          <p:nvSpPr>
            <p:cNvPr id="217094" name="Line 6"/>
            <p:cNvSpPr>
              <a:spLocks noChangeShapeType="1"/>
            </p:cNvSpPr>
            <p:nvPr/>
          </p:nvSpPr>
          <p:spPr bwMode="auto">
            <a:xfrm>
              <a:off x="5430" y="1440"/>
              <a:ext cx="0" cy="1200"/>
            </a:xfrm>
            <a:prstGeom prst="line">
              <a:avLst/>
            </a:prstGeom>
            <a:noFill/>
            <a:ln w="50800" cap="sq">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217098" name="Group 10"/>
          <p:cNvGrpSpPr>
            <a:grpSpLocks/>
          </p:cNvGrpSpPr>
          <p:nvPr/>
        </p:nvGrpSpPr>
        <p:grpSpPr bwMode="auto">
          <a:xfrm>
            <a:off x="2571750" y="5334000"/>
            <a:ext cx="5989638" cy="495300"/>
            <a:chOff x="1620" y="3360"/>
            <a:chExt cx="3773" cy="312"/>
          </a:xfrm>
        </p:grpSpPr>
        <p:sp>
          <p:nvSpPr>
            <p:cNvPr id="217095" name="Text Box 7"/>
            <p:cNvSpPr txBox="1">
              <a:spLocks noChangeArrowheads="1"/>
            </p:cNvSpPr>
            <p:nvPr/>
          </p:nvSpPr>
          <p:spPr bwMode="auto">
            <a:xfrm>
              <a:off x="1620" y="3360"/>
              <a:ext cx="492" cy="312"/>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solidFill>
                    <a:srgbClr val="009999"/>
                  </a:solidFill>
                  <a:effectLst>
                    <a:outerShdw blurRad="38100" dist="38100" dir="2700000" algn="tl">
                      <a:srgbClr val="C0C0C0"/>
                    </a:outerShdw>
                  </a:effectLst>
                </a:rPr>
                <a:t>vorn</a:t>
              </a:r>
            </a:p>
          </p:txBody>
        </p:sp>
        <p:sp>
          <p:nvSpPr>
            <p:cNvPr id="217096" name="Text Box 8"/>
            <p:cNvSpPr txBox="1">
              <a:spLocks noChangeArrowheads="1"/>
            </p:cNvSpPr>
            <p:nvPr/>
          </p:nvSpPr>
          <p:spPr bwMode="auto">
            <a:xfrm>
              <a:off x="4774" y="3360"/>
              <a:ext cx="619" cy="312"/>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solidFill>
                    <a:srgbClr val="009999"/>
                  </a:solidFill>
                  <a:effectLst>
                    <a:outerShdw blurRad="38100" dist="38100" dir="2700000" algn="tl">
                      <a:srgbClr val="C0C0C0"/>
                    </a:outerShdw>
                  </a:effectLst>
                </a:rPr>
                <a:t>hinten</a:t>
              </a:r>
            </a:p>
          </p:txBody>
        </p:sp>
        <p:sp>
          <p:nvSpPr>
            <p:cNvPr id="217097" name="Line 9"/>
            <p:cNvSpPr>
              <a:spLocks noChangeShapeType="1"/>
            </p:cNvSpPr>
            <p:nvPr/>
          </p:nvSpPr>
          <p:spPr bwMode="auto">
            <a:xfrm>
              <a:off x="2256" y="3504"/>
              <a:ext cx="2496" cy="0"/>
            </a:xfrm>
            <a:prstGeom prst="line">
              <a:avLst/>
            </a:prstGeom>
            <a:noFill/>
            <a:ln w="50800" cap="sq">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217100" name="Freeform 12"/>
          <p:cNvSpPr>
            <a:spLocks/>
          </p:cNvSpPr>
          <p:nvPr/>
        </p:nvSpPr>
        <p:spPr bwMode="auto">
          <a:xfrm>
            <a:off x="696913" y="1916113"/>
            <a:ext cx="6827837" cy="2747962"/>
          </a:xfrm>
          <a:custGeom>
            <a:avLst/>
            <a:gdLst>
              <a:gd name="T0" fmla="*/ 0 w 4301"/>
              <a:gd name="T1" fmla="*/ 558 h 1731"/>
              <a:gd name="T2" fmla="*/ 55 w 4301"/>
              <a:gd name="T3" fmla="*/ 841 h 1731"/>
              <a:gd name="T4" fmla="*/ 219 w 4301"/>
              <a:gd name="T5" fmla="*/ 932 h 1731"/>
              <a:gd name="T6" fmla="*/ 401 w 4301"/>
              <a:gd name="T7" fmla="*/ 891 h 1731"/>
              <a:gd name="T8" fmla="*/ 587 w 4301"/>
              <a:gd name="T9" fmla="*/ 686 h 1731"/>
              <a:gd name="T10" fmla="*/ 684 w 4301"/>
              <a:gd name="T11" fmla="*/ 891 h 1731"/>
              <a:gd name="T12" fmla="*/ 806 w 4301"/>
              <a:gd name="T13" fmla="*/ 786 h 1731"/>
              <a:gd name="T14" fmla="*/ 952 w 4301"/>
              <a:gd name="T15" fmla="*/ 634 h 1731"/>
              <a:gd name="T16" fmla="*/ 1318 w 4301"/>
              <a:gd name="T17" fmla="*/ 529 h 1731"/>
              <a:gd name="T18" fmla="*/ 1926 w 4301"/>
              <a:gd name="T19" fmla="*/ 165 h 1731"/>
              <a:gd name="T20" fmla="*/ 2634 w 4301"/>
              <a:gd name="T21" fmla="*/ 17 h 1731"/>
              <a:gd name="T22" fmla="*/ 3371 w 4301"/>
              <a:gd name="T23" fmla="*/ 270 h 1731"/>
              <a:gd name="T24" fmla="*/ 3935 w 4301"/>
              <a:gd name="T25" fmla="*/ 582 h 1731"/>
              <a:gd name="T26" fmla="*/ 3996 w 4301"/>
              <a:gd name="T27" fmla="*/ 702 h 1731"/>
              <a:gd name="T28" fmla="*/ 4034 w 4301"/>
              <a:gd name="T29" fmla="*/ 849 h 1731"/>
              <a:gd name="T30" fmla="*/ 4144 w 4301"/>
              <a:gd name="T31" fmla="*/ 839 h 1731"/>
              <a:gd name="T32" fmla="*/ 4239 w 4301"/>
              <a:gd name="T33" fmla="*/ 791 h 1731"/>
              <a:gd name="T34" fmla="*/ 4239 w 4301"/>
              <a:gd name="T35" fmla="*/ 634 h 1731"/>
              <a:gd name="T36" fmla="*/ 4301 w 4301"/>
              <a:gd name="T37" fmla="*/ 1731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01" h="1731">
                <a:moveTo>
                  <a:pt x="0" y="558"/>
                </a:moveTo>
                <a:cubicBezTo>
                  <a:pt x="9" y="604"/>
                  <a:pt x="19" y="779"/>
                  <a:pt x="55" y="841"/>
                </a:cubicBezTo>
                <a:cubicBezTo>
                  <a:pt x="91" y="903"/>
                  <a:pt x="161" y="924"/>
                  <a:pt x="219" y="932"/>
                </a:cubicBezTo>
                <a:cubicBezTo>
                  <a:pt x="277" y="940"/>
                  <a:pt x="340" y="932"/>
                  <a:pt x="401" y="891"/>
                </a:cubicBezTo>
                <a:cubicBezTo>
                  <a:pt x="462" y="850"/>
                  <a:pt x="540" y="686"/>
                  <a:pt x="587" y="686"/>
                </a:cubicBezTo>
                <a:cubicBezTo>
                  <a:pt x="634" y="686"/>
                  <a:pt x="648" y="875"/>
                  <a:pt x="684" y="891"/>
                </a:cubicBezTo>
                <a:cubicBezTo>
                  <a:pt x="720" y="907"/>
                  <a:pt x="762" y="829"/>
                  <a:pt x="806" y="786"/>
                </a:cubicBezTo>
                <a:cubicBezTo>
                  <a:pt x="850" y="744"/>
                  <a:pt x="868" y="677"/>
                  <a:pt x="952" y="634"/>
                </a:cubicBezTo>
                <a:cubicBezTo>
                  <a:pt x="1037" y="592"/>
                  <a:pt x="1155" y="608"/>
                  <a:pt x="1318" y="529"/>
                </a:cubicBezTo>
                <a:cubicBezTo>
                  <a:pt x="1480" y="451"/>
                  <a:pt x="1707" y="250"/>
                  <a:pt x="1926" y="165"/>
                </a:cubicBezTo>
                <a:cubicBezTo>
                  <a:pt x="2144" y="79"/>
                  <a:pt x="2394" y="0"/>
                  <a:pt x="2634" y="17"/>
                </a:cubicBezTo>
                <a:cubicBezTo>
                  <a:pt x="2874" y="35"/>
                  <a:pt x="3154" y="176"/>
                  <a:pt x="3371" y="270"/>
                </a:cubicBezTo>
                <a:cubicBezTo>
                  <a:pt x="3588" y="365"/>
                  <a:pt x="3830" y="511"/>
                  <a:pt x="3935" y="582"/>
                </a:cubicBezTo>
                <a:cubicBezTo>
                  <a:pt x="4039" y="654"/>
                  <a:pt x="3980" y="657"/>
                  <a:pt x="3996" y="702"/>
                </a:cubicBezTo>
                <a:cubicBezTo>
                  <a:pt x="4012" y="747"/>
                  <a:pt x="4010" y="826"/>
                  <a:pt x="4034" y="849"/>
                </a:cubicBezTo>
                <a:cubicBezTo>
                  <a:pt x="4058" y="872"/>
                  <a:pt x="4110" y="848"/>
                  <a:pt x="4144" y="839"/>
                </a:cubicBezTo>
                <a:cubicBezTo>
                  <a:pt x="4178" y="830"/>
                  <a:pt x="4223" y="825"/>
                  <a:pt x="4239" y="791"/>
                </a:cubicBezTo>
                <a:cubicBezTo>
                  <a:pt x="4255" y="756"/>
                  <a:pt x="4229" y="478"/>
                  <a:pt x="4239" y="634"/>
                </a:cubicBezTo>
                <a:cubicBezTo>
                  <a:pt x="4250" y="791"/>
                  <a:pt x="4276" y="1260"/>
                  <a:pt x="4301" y="1731"/>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1" name="Freeform 13"/>
          <p:cNvSpPr>
            <a:spLocks/>
          </p:cNvSpPr>
          <p:nvPr/>
        </p:nvSpPr>
        <p:spPr bwMode="auto">
          <a:xfrm>
            <a:off x="866775" y="3141663"/>
            <a:ext cx="6010275" cy="1851025"/>
          </a:xfrm>
          <a:custGeom>
            <a:avLst/>
            <a:gdLst>
              <a:gd name="T0" fmla="*/ 195 w 3786"/>
              <a:gd name="T1" fmla="*/ 1166 h 1166"/>
              <a:gd name="T2" fmla="*/ 21 w 3786"/>
              <a:gd name="T3" fmla="*/ 974 h 1166"/>
              <a:gd name="T4" fmla="*/ 67 w 3786"/>
              <a:gd name="T5" fmla="*/ 764 h 1166"/>
              <a:gd name="T6" fmla="*/ 218 w 3786"/>
              <a:gd name="T7" fmla="*/ 667 h 1166"/>
              <a:gd name="T8" fmla="*/ 516 w 3786"/>
              <a:gd name="T9" fmla="*/ 677 h 1166"/>
              <a:gd name="T10" fmla="*/ 639 w 3786"/>
              <a:gd name="T11" fmla="*/ 817 h 1166"/>
              <a:gd name="T12" fmla="*/ 639 w 3786"/>
              <a:gd name="T13" fmla="*/ 677 h 1166"/>
              <a:gd name="T14" fmla="*/ 823 w 3786"/>
              <a:gd name="T15" fmla="*/ 863 h 1166"/>
              <a:gd name="T16" fmla="*/ 1131 w 3786"/>
              <a:gd name="T17" fmla="*/ 909 h 1166"/>
              <a:gd name="T18" fmla="*/ 1436 w 3786"/>
              <a:gd name="T19" fmla="*/ 817 h 1166"/>
              <a:gd name="T20" fmla="*/ 1171 w 3786"/>
              <a:gd name="T21" fmla="*/ 724 h 1166"/>
              <a:gd name="T22" fmla="*/ 1059 w 3786"/>
              <a:gd name="T23" fmla="*/ 470 h 1166"/>
              <a:gd name="T24" fmla="*/ 1315 w 3786"/>
              <a:gd name="T25" fmla="*/ 211 h 1166"/>
              <a:gd name="T26" fmla="*/ 1928 w 3786"/>
              <a:gd name="T27" fmla="*/ 25 h 1166"/>
              <a:gd name="T28" fmla="*/ 2990 w 3786"/>
              <a:gd name="T29" fmla="*/ 67 h 1166"/>
              <a:gd name="T30" fmla="*/ 3472 w 3786"/>
              <a:gd name="T31" fmla="*/ 293 h 1166"/>
              <a:gd name="T32" fmla="*/ 3758 w 3786"/>
              <a:gd name="T33" fmla="*/ 630 h 1166"/>
              <a:gd name="T34" fmla="*/ 3647 w 3786"/>
              <a:gd name="T35" fmla="*/ 1049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6" h="1166">
                <a:moveTo>
                  <a:pt x="195" y="1166"/>
                </a:moveTo>
                <a:cubicBezTo>
                  <a:pt x="168" y="1136"/>
                  <a:pt x="42" y="1041"/>
                  <a:pt x="21" y="974"/>
                </a:cubicBezTo>
                <a:cubicBezTo>
                  <a:pt x="0" y="907"/>
                  <a:pt x="34" y="815"/>
                  <a:pt x="67" y="764"/>
                </a:cubicBezTo>
                <a:cubicBezTo>
                  <a:pt x="100" y="713"/>
                  <a:pt x="143" y="681"/>
                  <a:pt x="218" y="667"/>
                </a:cubicBezTo>
                <a:cubicBezTo>
                  <a:pt x="293" y="653"/>
                  <a:pt x="446" y="653"/>
                  <a:pt x="516" y="677"/>
                </a:cubicBezTo>
                <a:cubicBezTo>
                  <a:pt x="586" y="702"/>
                  <a:pt x="619" y="817"/>
                  <a:pt x="639" y="817"/>
                </a:cubicBezTo>
                <a:cubicBezTo>
                  <a:pt x="660" y="817"/>
                  <a:pt x="608" y="670"/>
                  <a:pt x="639" y="677"/>
                </a:cubicBezTo>
                <a:cubicBezTo>
                  <a:pt x="738" y="676"/>
                  <a:pt x="742" y="824"/>
                  <a:pt x="823" y="863"/>
                </a:cubicBezTo>
                <a:cubicBezTo>
                  <a:pt x="905" y="902"/>
                  <a:pt x="1029" y="917"/>
                  <a:pt x="1131" y="909"/>
                </a:cubicBezTo>
                <a:cubicBezTo>
                  <a:pt x="1232" y="902"/>
                  <a:pt x="1430" y="848"/>
                  <a:pt x="1436" y="817"/>
                </a:cubicBezTo>
                <a:cubicBezTo>
                  <a:pt x="1443" y="786"/>
                  <a:pt x="1233" y="781"/>
                  <a:pt x="1171" y="724"/>
                </a:cubicBezTo>
                <a:cubicBezTo>
                  <a:pt x="1109" y="666"/>
                  <a:pt x="1034" y="555"/>
                  <a:pt x="1059" y="470"/>
                </a:cubicBezTo>
                <a:cubicBezTo>
                  <a:pt x="1083" y="385"/>
                  <a:pt x="1170" y="285"/>
                  <a:pt x="1315" y="211"/>
                </a:cubicBezTo>
                <a:cubicBezTo>
                  <a:pt x="1459" y="138"/>
                  <a:pt x="1649" y="49"/>
                  <a:pt x="1928" y="25"/>
                </a:cubicBezTo>
                <a:cubicBezTo>
                  <a:pt x="2207" y="0"/>
                  <a:pt x="2733" y="23"/>
                  <a:pt x="2990" y="67"/>
                </a:cubicBezTo>
                <a:cubicBezTo>
                  <a:pt x="3247" y="111"/>
                  <a:pt x="3345" y="199"/>
                  <a:pt x="3472" y="293"/>
                </a:cubicBezTo>
                <a:cubicBezTo>
                  <a:pt x="3599" y="386"/>
                  <a:pt x="3729" y="504"/>
                  <a:pt x="3758" y="630"/>
                </a:cubicBezTo>
                <a:cubicBezTo>
                  <a:pt x="3786" y="756"/>
                  <a:pt x="3670" y="962"/>
                  <a:pt x="3647" y="1049"/>
                </a:cubicBez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2" name="Line 14"/>
          <p:cNvSpPr>
            <a:spLocks noChangeShapeType="1"/>
          </p:cNvSpPr>
          <p:nvPr/>
        </p:nvSpPr>
        <p:spPr bwMode="auto">
          <a:xfrm>
            <a:off x="3276600" y="2133600"/>
            <a:ext cx="37449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3" name="Line 15"/>
          <p:cNvSpPr>
            <a:spLocks noChangeShapeType="1"/>
          </p:cNvSpPr>
          <p:nvPr/>
        </p:nvSpPr>
        <p:spPr bwMode="auto">
          <a:xfrm>
            <a:off x="3276600" y="2133600"/>
            <a:ext cx="0" cy="223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4" name="Line 16"/>
          <p:cNvSpPr>
            <a:spLocks noChangeShapeType="1"/>
          </p:cNvSpPr>
          <p:nvPr/>
        </p:nvSpPr>
        <p:spPr bwMode="auto">
          <a:xfrm>
            <a:off x="7021513" y="2133600"/>
            <a:ext cx="0" cy="223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6" name="Line 18"/>
          <p:cNvSpPr>
            <a:spLocks noChangeShapeType="1"/>
          </p:cNvSpPr>
          <p:nvPr/>
        </p:nvSpPr>
        <p:spPr bwMode="auto">
          <a:xfrm>
            <a:off x="3276600" y="4365625"/>
            <a:ext cx="37449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8" name="Line 20"/>
          <p:cNvSpPr>
            <a:spLocks noChangeShapeType="1"/>
          </p:cNvSpPr>
          <p:nvPr/>
        </p:nvSpPr>
        <p:spPr bwMode="auto">
          <a:xfrm>
            <a:off x="3276600" y="3249613"/>
            <a:ext cx="37449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09" name="Line 21"/>
          <p:cNvSpPr>
            <a:spLocks noChangeShapeType="1"/>
          </p:cNvSpPr>
          <p:nvPr/>
        </p:nvSpPr>
        <p:spPr bwMode="auto">
          <a:xfrm>
            <a:off x="7019925" y="2133600"/>
            <a:ext cx="7207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10" name="Line 22"/>
          <p:cNvSpPr>
            <a:spLocks noChangeShapeType="1"/>
          </p:cNvSpPr>
          <p:nvPr/>
        </p:nvSpPr>
        <p:spPr bwMode="auto">
          <a:xfrm>
            <a:off x="7019925" y="4365625"/>
            <a:ext cx="7207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11" name="Line 23"/>
          <p:cNvSpPr>
            <a:spLocks noChangeShapeType="1"/>
          </p:cNvSpPr>
          <p:nvPr/>
        </p:nvSpPr>
        <p:spPr bwMode="auto">
          <a:xfrm>
            <a:off x="3276600" y="4365625"/>
            <a:ext cx="0" cy="863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
        <p:nvSpPr>
          <p:cNvPr id="217112" name="Line 24"/>
          <p:cNvSpPr>
            <a:spLocks noChangeShapeType="1"/>
          </p:cNvSpPr>
          <p:nvPr/>
        </p:nvSpPr>
        <p:spPr bwMode="auto">
          <a:xfrm>
            <a:off x="7019925" y="4408488"/>
            <a:ext cx="0" cy="863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7099"/>
                                        </p:tgtEl>
                                        <p:attrNameLst>
                                          <p:attrName>style.visibility</p:attrName>
                                        </p:attrNameLst>
                                      </p:cBhvr>
                                      <p:to>
                                        <p:strVal val="visible"/>
                                      </p:to>
                                    </p:set>
                                    <p:animEffect transition="in" filter="wipe(up)">
                                      <p:cBhvr>
                                        <p:cTn id="7" dur="500"/>
                                        <p:tgtEl>
                                          <p:spTgt spid="217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7098"/>
                                        </p:tgtEl>
                                        <p:attrNameLst>
                                          <p:attrName>style.visibility</p:attrName>
                                        </p:attrNameLst>
                                      </p:cBhvr>
                                      <p:to>
                                        <p:strVal val="visible"/>
                                      </p:to>
                                    </p:set>
                                    <p:animEffect transition="in" filter="wipe(left)">
                                      <p:cBhvr>
                                        <p:cTn id="12" dur="500"/>
                                        <p:tgtEl>
                                          <p:spTgt spid="21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de-DE" altLang="de-DE" smtClean="0"/>
              <a:t>Vokale</a:t>
            </a:r>
          </a:p>
        </p:txBody>
      </p:sp>
      <p:sp>
        <p:nvSpPr>
          <p:cNvPr id="196611" name="Rectangle 3"/>
          <p:cNvSpPr>
            <a:spLocks noGrp="1" noChangeArrowheads="1"/>
          </p:cNvSpPr>
          <p:nvPr>
            <p:ph type="body" idx="1"/>
          </p:nvPr>
        </p:nvSpPr>
        <p:spPr>
          <a:xfrm>
            <a:off x="250825" y="1908175"/>
            <a:ext cx="8664575" cy="4110038"/>
          </a:xfrm>
        </p:spPr>
        <p:txBody>
          <a:bodyPr/>
          <a:lstStyle/>
          <a:p>
            <a:pPr marL="0" indent="0" algn="just">
              <a:buFont typeface="Wingdings 2" pitchFamily="18" charset="2"/>
              <a:buNone/>
              <a:defRPr/>
            </a:pPr>
            <a:r>
              <a:rPr lang="de-DE" altLang="de-DE" smtClean="0">
                <a:cs typeface="Times New Roman" pitchFamily="18" charset="0"/>
              </a:rPr>
              <a:t>Vokale sind zentrale (d.h. nicht-laterale) Approximanten oder Resonanten mit einer Verengung zwischen dem Zungenrücken und dem Munddach, oder der Zungen-Wurzel und der Rachenrückwand. </a:t>
            </a:r>
          </a:p>
          <a:p>
            <a:pPr marL="0" indent="0" algn="just">
              <a:buFont typeface="Wingdings 2" pitchFamily="18" charset="2"/>
              <a:buNone/>
              <a:defRPr/>
            </a:pPr>
            <a:r>
              <a:rPr lang="de-DE" altLang="de-DE" smtClean="0">
                <a:cs typeface="Times New Roman" pitchFamily="18" charset="0"/>
              </a:rPr>
              <a:t>Dies gilt auch für die Halbvokale </a:t>
            </a:r>
            <a:r>
              <a:rPr lang="de-DE" altLang="de-DE" smtClean="0">
                <a:solidFill>
                  <a:srgbClr val="009999"/>
                </a:solidFill>
                <a:latin typeface="SILSophia IPA93" pitchFamily="2" charset="2"/>
                <a:cs typeface="Times New Roman" pitchFamily="18" charset="0"/>
              </a:rPr>
              <a:t>/j/</a:t>
            </a:r>
            <a:r>
              <a:rPr lang="de-DE" altLang="de-DE" smtClean="0">
                <a:cs typeface="Times New Roman" pitchFamily="18" charset="0"/>
              </a:rPr>
              <a:t> und </a:t>
            </a:r>
            <a:r>
              <a:rPr lang="de-DE" altLang="de-DE" smtClean="0">
                <a:solidFill>
                  <a:srgbClr val="009999"/>
                </a:solidFill>
                <a:latin typeface="SILSophia IPA93" pitchFamily="2" charset="2"/>
                <a:cs typeface="Times New Roman" pitchFamily="18" charset="0"/>
              </a:rPr>
              <a:t>/w/</a:t>
            </a:r>
            <a:r>
              <a:rPr lang="de-DE" altLang="de-DE" smtClean="0">
                <a:cs typeface="Times New Roman" pitchFamily="18" charset="0"/>
              </a:rPr>
              <a:t>, welche den gleichen Verengungsgrad und die gleiche Artikulationsstelle wie die Vokale </a:t>
            </a:r>
            <a:r>
              <a:rPr lang="de-DE" altLang="de-DE" smtClean="0">
                <a:solidFill>
                  <a:srgbClr val="009999"/>
                </a:solidFill>
                <a:latin typeface="SILSophia IPA93" pitchFamily="2" charset="2"/>
                <a:cs typeface="Times New Roman" pitchFamily="18" charset="0"/>
              </a:rPr>
              <a:t>/i/</a:t>
            </a:r>
            <a:r>
              <a:rPr lang="de-DE" altLang="de-DE" smtClean="0">
                <a:cs typeface="Times New Roman" pitchFamily="18" charset="0"/>
              </a:rPr>
              <a:t> und </a:t>
            </a:r>
            <a:r>
              <a:rPr lang="de-DE" altLang="de-DE" smtClean="0">
                <a:solidFill>
                  <a:srgbClr val="009999"/>
                </a:solidFill>
                <a:latin typeface="SILSophia IPA93" pitchFamily="2" charset="2"/>
                <a:cs typeface="Times New Roman" pitchFamily="18" charset="0"/>
              </a:rPr>
              <a:t>/u/</a:t>
            </a:r>
            <a:r>
              <a:rPr lang="de-DE" altLang="de-DE" smtClean="0">
                <a:cs typeface="Times New Roman" pitchFamily="18" charset="0"/>
              </a:rPr>
              <a:t> aufweisen.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defRPr/>
            </a:pPr>
            <a:r>
              <a:rPr lang="de-DE" altLang="de-DE" smtClean="0"/>
              <a:t>Vokale</a:t>
            </a:r>
          </a:p>
        </p:txBody>
      </p:sp>
      <p:sp>
        <p:nvSpPr>
          <p:cNvPr id="216067" name="Rectangle 3"/>
          <p:cNvSpPr>
            <a:spLocks noGrp="1" noChangeArrowheads="1"/>
          </p:cNvSpPr>
          <p:nvPr>
            <p:ph type="body" idx="1"/>
          </p:nvPr>
        </p:nvSpPr>
        <p:spPr>
          <a:xfrm>
            <a:off x="250825" y="1908175"/>
            <a:ext cx="8664575" cy="3335338"/>
          </a:xfrm>
        </p:spPr>
        <p:txBody>
          <a:bodyPr/>
          <a:lstStyle/>
          <a:p>
            <a:pPr marL="0" indent="0" algn="just">
              <a:buFont typeface="Wingdings 2" pitchFamily="18" charset="2"/>
              <a:buNone/>
              <a:defRPr/>
            </a:pPr>
            <a:r>
              <a:rPr lang="de-DE" altLang="de-DE" smtClean="0">
                <a:cs typeface="Times New Roman" pitchFamily="18" charset="0"/>
              </a:rPr>
              <a:t>Sich entsprechende </a:t>
            </a:r>
            <a:r>
              <a:rPr lang="de-DE" altLang="de-DE" smtClean="0">
                <a:solidFill>
                  <a:schemeClr val="accent2"/>
                </a:solidFill>
                <a:cs typeface="Times New Roman" pitchFamily="18" charset="0"/>
              </a:rPr>
              <a:t>Vokale</a:t>
            </a:r>
            <a:r>
              <a:rPr lang="de-DE" altLang="de-DE" smtClean="0">
                <a:cs typeface="Times New Roman" pitchFamily="18" charset="0"/>
              </a:rPr>
              <a:t> und </a:t>
            </a:r>
            <a:r>
              <a:rPr lang="de-DE" altLang="de-DE" smtClean="0">
                <a:solidFill>
                  <a:schemeClr val="accent2"/>
                </a:solidFill>
                <a:cs typeface="Times New Roman" pitchFamily="18" charset="0"/>
              </a:rPr>
              <a:t>Halbvokale</a:t>
            </a:r>
            <a:r>
              <a:rPr lang="de-DE" altLang="de-DE" smtClean="0">
                <a:cs typeface="Times New Roman" pitchFamily="18" charset="0"/>
              </a:rPr>
              <a:t> unterscheiden sich darin, daß erstere eine deutlich feststellbare Dauer haben, während letztere im wesentlichen durch eine schnelle Gleitbewegung hin zu einer Approximanten-Stellung oder von ihr weg gebildet werden. </a:t>
            </a:r>
          </a:p>
          <a:p>
            <a:pPr marL="0" indent="0" algn="just">
              <a:buFont typeface="Wingdings 2" pitchFamily="18" charset="2"/>
              <a:buNone/>
              <a:defRPr/>
            </a:pPr>
            <a:r>
              <a:rPr lang="de-DE" altLang="de-DE" smtClean="0">
                <a:cs typeface="Times New Roman" pitchFamily="18" charset="0"/>
              </a:rPr>
              <a:t>Vokale sind "prolongierbar", Halbvokale sind momentan.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ext Box 3"/>
          <p:cNvSpPr txBox="1">
            <a:spLocks noChangeArrowheads="1"/>
          </p:cNvSpPr>
          <p:nvPr/>
        </p:nvSpPr>
        <p:spPr bwMode="auto">
          <a:xfrm>
            <a:off x="685800" y="3956050"/>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97636" name="Text Box 4"/>
          <p:cNvSpPr txBox="1">
            <a:spLocks noChangeArrowheads="1"/>
          </p:cNvSpPr>
          <p:nvPr/>
        </p:nvSpPr>
        <p:spPr bwMode="auto">
          <a:xfrm>
            <a:off x="685800" y="1900238"/>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97637" name="Line 5"/>
          <p:cNvSpPr>
            <a:spLocks noChangeShapeType="1"/>
          </p:cNvSpPr>
          <p:nvPr/>
        </p:nvSpPr>
        <p:spPr bwMode="auto">
          <a:xfrm>
            <a:off x="2743200" y="2590800"/>
            <a:ext cx="4886325"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0245" name="Text Box 6"/>
          <p:cNvSpPr txBox="1">
            <a:spLocks noChangeArrowheads="1"/>
          </p:cNvSpPr>
          <p:nvPr/>
        </p:nvSpPr>
        <p:spPr bwMode="auto">
          <a:xfrm>
            <a:off x="3105150" y="4810125"/>
            <a:ext cx="3333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2800" b="1">
                <a:effectLst/>
              </a:rPr>
              <a:t>Gleitlaute vs. Vokale</a:t>
            </a:r>
          </a:p>
        </p:txBody>
      </p:sp>
      <p:sp>
        <p:nvSpPr>
          <p:cNvPr id="197639" name="Freeform 7"/>
          <p:cNvSpPr>
            <a:spLocks/>
          </p:cNvSpPr>
          <p:nvPr/>
        </p:nvSpPr>
        <p:spPr bwMode="auto">
          <a:xfrm>
            <a:off x="2770188" y="3200400"/>
            <a:ext cx="1978025" cy="1562100"/>
          </a:xfrm>
          <a:custGeom>
            <a:avLst/>
            <a:gdLst>
              <a:gd name="T0" fmla="*/ 0 w 1246"/>
              <a:gd name="T1" fmla="*/ 975 h 984"/>
              <a:gd name="T2" fmla="*/ 614 w 1246"/>
              <a:gd name="T3" fmla="*/ 2 h 984"/>
              <a:gd name="T4" fmla="*/ 1246 w 1246"/>
              <a:gd name="T5" fmla="*/ 984 h 984"/>
            </a:gdLst>
            <a:ahLst/>
            <a:cxnLst>
              <a:cxn ang="0">
                <a:pos x="T0" y="T1"/>
              </a:cxn>
              <a:cxn ang="0">
                <a:pos x="T2" y="T3"/>
              </a:cxn>
              <a:cxn ang="0">
                <a:pos x="T4" y="T5"/>
              </a:cxn>
            </a:cxnLst>
            <a:rect l="0" t="0" r="r" b="b"/>
            <a:pathLst>
              <a:path w="1246" h="984">
                <a:moveTo>
                  <a:pt x="0" y="975"/>
                </a:moveTo>
                <a:cubicBezTo>
                  <a:pt x="203" y="487"/>
                  <a:pt x="406" y="0"/>
                  <a:pt x="614" y="2"/>
                </a:cubicBezTo>
                <a:cubicBezTo>
                  <a:pt x="822" y="4"/>
                  <a:pt x="1141" y="820"/>
                  <a:pt x="1246" y="984"/>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97640" name="Freeform 8"/>
          <p:cNvSpPr>
            <a:spLocks/>
          </p:cNvSpPr>
          <p:nvPr/>
        </p:nvSpPr>
        <p:spPr bwMode="auto">
          <a:xfrm>
            <a:off x="4997450" y="2928938"/>
            <a:ext cx="2674938" cy="1833562"/>
          </a:xfrm>
          <a:custGeom>
            <a:avLst/>
            <a:gdLst>
              <a:gd name="T0" fmla="*/ 23 w 1345"/>
              <a:gd name="T1" fmla="*/ 1155 h 1155"/>
              <a:gd name="T2" fmla="*/ 183 w 1345"/>
              <a:gd name="T3" fmla="*/ 258 h 1155"/>
              <a:gd name="T4" fmla="*/ 1118 w 1345"/>
              <a:gd name="T5" fmla="*/ 145 h 1155"/>
              <a:gd name="T6" fmla="*/ 1345 w 1345"/>
              <a:gd name="T7" fmla="*/ 1127 h 1155"/>
            </a:gdLst>
            <a:ahLst/>
            <a:cxnLst>
              <a:cxn ang="0">
                <a:pos x="T0" y="T1"/>
              </a:cxn>
              <a:cxn ang="0">
                <a:pos x="T2" y="T3"/>
              </a:cxn>
              <a:cxn ang="0">
                <a:pos x="T4" y="T5"/>
              </a:cxn>
              <a:cxn ang="0">
                <a:pos x="T6" y="T7"/>
              </a:cxn>
            </a:cxnLst>
            <a:rect l="0" t="0" r="r" b="b"/>
            <a:pathLst>
              <a:path w="1345" h="1155">
                <a:moveTo>
                  <a:pt x="23" y="1155"/>
                </a:moveTo>
                <a:cubicBezTo>
                  <a:pt x="11" y="790"/>
                  <a:pt x="0" y="426"/>
                  <a:pt x="183" y="258"/>
                </a:cubicBezTo>
                <a:cubicBezTo>
                  <a:pt x="366" y="90"/>
                  <a:pt x="924" y="0"/>
                  <a:pt x="1118" y="145"/>
                </a:cubicBezTo>
                <a:cubicBezTo>
                  <a:pt x="1312" y="290"/>
                  <a:pt x="1307" y="963"/>
                  <a:pt x="1345" y="1127"/>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39"/>
                                        </p:tgtEl>
                                        <p:attrNameLst>
                                          <p:attrName>style.visibility</p:attrName>
                                        </p:attrNameLst>
                                      </p:cBhvr>
                                      <p:to>
                                        <p:strVal val="visible"/>
                                      </p:to>
                                    </p:set>
                                    <p:animEffect transition="in" filter="wipe(left)">
                                      <p:cBhvr>
                                        <p:cTn id="7" dur="500"/>
                                        <p:tgtEl>
                                          <p:spTgt spid="197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7640"/>
                                        </p:tgtEl>
                                        <p:attrNameLst>
                                          <p:attrName>style.visibility</p:attrName>
                                        </p:attrNameLst>
                                      </p:cBhvr>
                                      <p:to>
                                        <p:strVal val="visible"/>
                                      </p:to>
                                    </p:set>
                                    <p:animEffect transition="in" filter="wipe(left)">
                                      <p:cBhvr>
                                        <p:cTn id="12"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de-DE" altLang="de-DE" smtClean="0"/>
              <a:t>Vokalparameter</a:t>
            </a:r>
          </a:p>
        </p:txBody>
      </p:sp>
      <p:graphicFrame>
        <p:nvGraphicFramePr>
          <p:cNvPr id="200755" name="Group 51"/>
          <p:cNvGraphicFramePr>
            <a:graphicFrameLocks noGrp="1"/>
          </p:cNvGraphicFramePr>
          <p:nvPr>
            <p:ph type="tbl" idx="1"/>
          </p:nvPr>
        </p:nvGraphicFramePr>
        <p:xfrm>
          <a:off x="331788" y="2916238"/>
          <a:ext cx="8421687" cy="2895600"/>
        </p:xfrm>
        <a:graphic>
          <a:graphicData uri="http://schemas.openxmlformats.org/drawingml/2006/table">
            <a:tbl>
              <a:tblPr/>
              <a:tblGrid>
                <a:gridCol w="647700"/>
                <a:gridCol w="4130675"/>
                <a:gridCol w="3643312"/>
              </a:tblGrid>
              <a:tr h="9652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652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652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0748" name="Text Box 44"/>
          <p:cNvSpPr txBox="1">
            <a:spLocks noChangeArrowheads="1"/>
          </p:cNvSpPr>
          <p:nvPr/>
        </p:nvSpPr>
        <p:spPr bwMode="auto">
          <a:xfrm>
            <a:off x="1143000" y="2057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de-DE" altLang="de-DE">
              <a:effectLst>
                <a:outerShdw blurRad="38100" dist="38100" dir="2700000" algn="tl">
                  <a:srgbClr val="C0C0C0"/>
                </a:outerShdw>
              </a:effectLst>
            </a:endParaRPr>
          </a:p>
        </p:txBody>
      </p:sp>
      <p:sp>
        <p:nvSpPr>
          <p:cNvPr id="200750" name="Text Box 46"/>
          <p:cNvSpPr txBox="1">
            <a:spLocks noChangeArrowheads="1"/>
          </p:cNvSpPr>
          <p:nvPr/>
        </p:nvSpPr>
        <p:spPr bwMode="auto">
          <a:xfrm>
            <a:off x="762000" y="2133600"/>
            <a:ext cx="7788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a:effectLst>
                  <a:outerShdw blurRad="38100" dist="38100" dir="2700000" algn="tl">
                    <a:srgbClr val="C0C0C0"/>
                  </a:outerShdw>
                </a:effectLst>
                <a:latin typeface="Tahoma" pitchFamily="34" charset="0"/>
                <a:cs typeface="Times New Roman" pitchFamily="18" charset="0"/>
              </a:rPr>
              <a:t>Das traditionelle System der Vokalklassifikation basiert auf drei Parametern:</a:t>
            </a:r>
          </a:p>
        </p:txBody>
      </p:sp>
      <p:sp>
        <p:nvSpPr>
          <p:cNvPr id="200758" name="Rectangle 54"/>
          <p:cNvSpPr>
            <a:spLocks noChangeArrowheads="1"/>
          </p:cNvSpPr>
          <p:nvPr/>
        </p:nvSpPr>
        <p:spPr bwMode="auto">
          <a:xfrm>
            <a:off x="5551488" y="3116263"/>
            <a:ext cx="219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cs typeface="Times New Roman" pitchFamily="18" charset="0"/>
              </a:rPr>
              <a:t>hoch – niedrig</a:t>
            </a:r>
            <a:r>
              <a:rPr lang="de-DE" altLang="de-DE">
                <a:effectLst>
                  <a:outerShdw blurRad="38100" dist="38100" dir="2700000" algn="tl">
                    <a:srgbClr val="C0C0C0"/>
                  </a:outerShdw>
                </a:effectLst>
                <a:latin typeface="Tahoma" pitchFamily="34" charset="0"/>
              </a:rPr>
              <a:t> </a:t>
            </a:r>
          </a:p>
        </p:txBody>
      </p:sp>
      <p:sp>
        <p:nvSpPr>
          <p:cNvPr id="200759" name="Rectangle 55"/>
          <p:cNvSpPr>
            <a:spLocks noChangeArrowheads="1"/>
          </p:cNvSpPr>
          <p:nvPr/>
        </p:nvSpPr>
        <p:spPr bwMode="auto">
          <a:xfrm>
            <a:off x="5551488" y="4076700"/>
            <a:ext cx="218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latin typeface="Tahoma" pitchFamily="34" charset="0"/>
                <a:cs typeface="Times New Roman" pitchFamily="18" charset="0"/>
              </a:rPr>
              <a:t>vorder – hinter</a:t>
            </a:r>
          </a:p>
        </p:txBody>
      </p:sp>
      <p:sp>
        <p:nvSpPr>
          <p:cNvPr id="200760" name="Rectangle 56"/>
          <p:cNvSpPr>
            <a:spLocks noChangeArrowheads="1"/>
          </p:cNvSpPr>
          <p:nvPr/>
        </p:nvSpPr>
        <p:spPr bwMode="auto">
          <a:xfrm>
            <a:off x="5551488" y="4984750"/>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latin typeface="Tahoma" pitchFamily="34" charset="0"/>
                <a:cs typeface="Times New Roman" pitchFamily="18" charset="0"/>
              </a:rPr>
              <a:t>gespreizt – gerundet</a:t>
            </a:r>
          </a:p>
        </p:txBody>
      </p:sp>
      <p:grpSp>
        <p:nvGrpSpPr>
          <p:cNvPr id="200767" name="Group 63"/>
          <p:cNvGrpSpPr>
            <a:grpSpLocks/>
          </p:cNvGrpSpPr>
          <p:nvPr/>
        </p:nvGrpSpPr>
        <p:grpSpPr bwMode="auto">
          <a:xfrm>
            <a:off x="912813" y="3068638"/>
            <a:ext cx="3246437" cy="822325"/>
            <a:chOff x="575" y="1991"/>
            <a:chExt cx="2045" cy="518"/>
          </a:xfrm>
        </p:grpSpPr>
        <p:sp>
          <p:nvSpPr>
            <p:cNvPr id="200753" name="Rectangle 49"/>
            <p:cNvSpPr>
              <a:spLocks noChangeArrowheads="1"/>
            </p:cNvSpPr>
            <p:nvPr/>
          </p:nvSpPr>
          <p:spPr bwMode="auto">
            <a:xfrm>
              <a:off x="960" y="1991"/>
              <a:ext cx="166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cs typeface="Times New Roman" pitchFamily="18" charset="0"/>
                </a:rPr>
                <a:t>Vertikale</a:t>
              </a:r>
              <a:br>
                <a:rPr lang="de-DE" altLang="de-DE">
                  <a:effectLst>
                    <a:outerShdw blurRad="38100" dist="38100" dir="2700000" algn="tl">
                      <a:srgbClr val="C0C0C0"/>
                    </a:outerShdw>
                  </a:effectLst>
                  <a:latin typeface="Tahoma" pitchFamily="34" charset="0"/>
                  <a:cs typeface="Times New Roman" pitchFamily="18" charset="0"/>
                </a:rPr>
              </a:br>
              <a:r>
                <a:rPr lang="de-DE" altLang="de-DE">
                  <a:effectLst>
                    <a:outerShdw blurRad="38100" dist="38100" dir="2700000" algn="tl">
                      <a:srgbClr val="C0C0C0"/>
                    </a:outerShdw>
                  </a:effectLst>
                  <a:latin typeface="Tahoma" pitchFamily="34" charset="0"/>
                  <a:cs typeface="Times New Roman" pitchFamily="18" charset="0"/>
                </a:rPr>
                <a:t>Zungenstellung:</a:t>
              </a:r>
              <a:r>
                <a:rPr lang="de-DE" altLang="de-DE">
                  <a:effectLst>
                    <a:outerShdw blurRad="38100" dist="38100" dir="2700000" algn="tl">
                      <a:srgbClr val="C0C0C0"/>
                    </a:outerShdw>
                  </a:effectLst>
                  <a:latin typeface="Tahoma" pitchFamily="34" charset="0"/>
                </a:rPr>
                <a:t> </a:t>
              </a:r>
            </a:p>
          </p:txBody>
        </p:sp>
        <p:sp>
          <p:nvSpPr>
            <p:cNvPr id="200761" name="Rectangle 57"/>
            <p:cNvSpPr>
              <a:spLocks noChangeArrowheads="1"/>
            </p:cNvSpPr>
            <p:nvPr/>
          </p:nvSpPr>
          <p:spPr bwMode="auto">
            <a:xfrm>
              <a:off x="575" y="2079"/>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rPr>
                <a:t>1.</a:t>
              </a:r>
            </a:p>
          </p:txBody>
        </p:sp>
      </p:grpSp>
      <p:grpSp>
        <p:nvGrpSpPr>
          <p:cNvPr id="200768" name="Group 64"/>
          <p:cNvGrpSpPr>
            <a:grpSpLocks/>
          </p:cNvGrpSpPr>
          <p:nvPr/>
        </p:nvGrpSpPr>
        <p:grpSpPr bwMode="auto">
          <a:xfrm>
            <a:off x="912813" y="3933825"/>
            <a:ext cx="3052762" cy="822325"/>
            <a:chOff x="575" y="2563"/>
            <a:chExt cx="1923" cy="518"/>
          </a:xfrm>
        </p:grpSpPr>
        <p:sp>
          <p:nvSpPr>
            <p:cNvPr id="200756" name="Rectangle 52"/>
            <p:cNvSpPr>
              <a:spLocks noChangeArrowheads="1"/>
            </p:cNvSpPr>
            <p:nvPr/>
          </p:nvSpPr>
          <p:spPr bwMode="auto">
            <a:xfrm>
              <a:off x="960" y="2563"/>
              <a:ext cx="153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cs typeface="Times New Roman" pitchFamily="18" charset="0"/>
                </a:rPr>
                <a:t>Horizontale</a:t>
              </a:r>
              <a:br>
                <a:rPr lang="de-DE" altLang="de-DE">
                  <a:effectLst>
                    <a:outerShdw blurRad="38100" dist="38100" dir="2700000" algn="tl">
                      <a:srgbClr val="C0C0C0"/>
                    </a:outerShdw>
                  </a:effectLst>
                  <a:latin typeface="Tahoma" pitchFamily="34" charset="0"/>
                  <a:cs typeface="Times New Roman" pitchFamily="18" charset="0"/>
                </a:rPr>
              </a:br>
              <a:r>
                <a:rPr lang="de-DE" altLang="de-DE">
                  <a:effectLst>
                    <a:outerShdw blurRad="38100" dist="38100" dir="2700000" algn="tl">
                      <a:srgbClr val="C0C0C0"/>
                    </a:outerShdw>
                  </a:effectLst>
                  <a:latin typeface="Tahoma" pitchFamily="34" charset="0"/>
                  <a:cs typeface="Times New Roman" pitchFamily="18" charset="0"/>
                </a:rPr>
                <a:t>Zungenstellung:</a:t>
              </a:r>
              <a:r>
                <a:rPr lang="de-DE" altLang="de-DE">
                  <a:effectLst>
                    <a:outerShdw blurRad="38100" dist="38100" dir="2700000" algn="tl">
                      <a:srgbClr val="C0C0C0"/>
                    </a:outerShdw>
                  </a:effectLst>
                  <a:latin typeface="Tahoma" pitchFamily="34" charset="0"/>
                </a:rPr>
                <a:t> </a:t>
              </a:r>
            </a:p>
          </p:txBody>
        </p:sp>
        <p:sp>
          <p:nvSpPr>
            <p:cNvPr id="200762" name="Rectangle 58"/>
            <p:cNvSpPr>
              <a:spLocks noChangeArrowheads="1"/>
            </p:cNvSpPr>
            <p:nvPr/>
          </p:nvSpPr>
          <p:spPr bwMode="auto">
            <a:xfrm>
              <a:off x="575" y="2655"/>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rPr>
                <a:t>2.</a:t>
              </a:r>
            </a:p>
          </p:txBody>
        </p:sp>
      </p:grpSp>
      <p:grpSp>
        <p:nvGrpSpPr>
          <p:cNvPr id="200769" name="Group 65"/>
          <p:cNvGrpSpPr>
            <a:grpSpLocks/>
          </p:cNvGrpSpPr>
          <p:nvPr/>
        </p:nvGrpSpPr>
        <p:grpSpPr bwMode="auto">
          <a:xfrm>
            <a:off x="912813" y="4984750"/>
            <a:ext cx="2843212" cy="457200"/>
            <a:chOff x="575" y="3140"/>
            <a:chExt cx="1791" cy="288"/>
          </a:xfrm>
        </p:grpSpPr>
        <p:sp>
          <p:nvSpPr>
            <p:cNvPr id="200757" name="Rectangle 53"/>
            <p:cNvSpPr>
              <a:spLocks noChangeArrowheads="1"/>
            </p:cNvSpPr>
            <p:nvPr/>
          </p:nvSpPr>
          <p:spPr bwMode="auto">
            <a:xfrm>
              <a:off x="963" y="3140"/>
              <a:ext cx="14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a:effectLst>
                    <a:outerShdw blurRad="38100" dist="38100" dir="2700000" algn="tl">
                      <a:srgbClr val="C0C0C0"/>
                    </a:outerShdw>
                  </a:effectLst>
                  <a:latin typeface="Tahoma" pitchFamily="34" charset="0"/>
                  <a:cs typeface="Times New Roman" pitchFamily="18" charset="0"/>
                </a:rPr>
                <a:t>Lippenstellung:</a:t>
              </a:r>
            </a:p>
          </p:txBody>
        </p:sp>
        <p:sp>
          <p:nvSpPr>
            <p:cNvPr id="200763" name="Rectangle 59"/>
            <p:cNvSpPr>
              <a:spLocks noChangeArrowheads="1"/>
            </p:cNvSpPr>
            <p:nvPr/>
          </p:nvSpPr>
          <p:spPr bwMode="auto">
            <a:xfrm>
              <a:off x="575" y="3140"/>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None/>
                <a:defRPr/>
              </a:pPr>
              <a:r>
                <a:rPr lang="de-DE" altLang="de-DE">
                  <a:effectLst>
                    <a:outerShdw blurRad="38100" dist="38100" dir="2700000" algn="tl">
                      <a:srgbClr val="C0C0C0"/>
                    </a:outerShdw>
                  </a:effectLst>
                  <a:latin typeface="Tahoma"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0767"/>
                                        </p:tgtEl>
                                        <p:attrNameLst>
                                          <p:attrName>style.visibility</p:attrName>
                                        </p:attrNameLst>
                                      </p:cBhvr>
                                      <p:to>
                                        <p:strVal val="visible"/>
                                      </p:to>
                                    </p:set>
                                    <p:animEffect transition="in" filter="wipe(left)">
                                      <p:cBhvr>
                                        <p:cTn id="7" dur="500"/>
                                        <p:tgtEl>
                                          <p:spTgt spid="2007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58"/>
                                        </p:tgtEl>
                                        <p:attrNameLst>
                                          <p:attrName>style.visibility</p:attrName>
                                        </p:attrNameLst>
                                      </p:cBhvr>
                                      <p:to>
                                        <p:strVal val="visible"/>
                                      </p:to>
                                    </p:set>
                                    <p:animEffect transition="in" filter="wipe(left)">
                                      <p:cBhvr>
                                        <p:cTn id="12" dur="500"/>
                                        <p:tgtEl>
                                          <p:spTgt spid="200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0768"/>
                                        </p:tgtEl>
                                        <p:attrNameLst>
                                          <p:attrName>style.visibility</p:attrName>
                                        </p:attrNameLst>
                                      </p:cBhvr>
                                      <p:to>
                                        <p:strVal val="visible"/>
                                      </p:to>
                                    </p:set>
                                    <p:animEffect transition="in" filter="wipe(left)">
                                      <p:cBhvr>
                                        <p:cTn id="17" dur="500"/>
                                        <p:tgtEl>
                                          <p:spTgt spid="2007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0759"/>
                                        </p:tgtEl>
                                        <p:attrNameLst>
                                          <p:attrName>style.visibility</p:attrName>
                                        </p:attrNameLst>
                                      </p:cBhvr>
                                      <p:to>
                                        <p:strVal val="visible"/>
                                      </p:to>
                                    </p:set>
                                    <p:animEffect transition="in" filter="wipe(left)">
                                      <p:cBhvr>
                                        <p:cTn id="22" dur="500"/>
                                        <p:tgtEl>
                                          <p:spTgt spid="200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0769"/>
                                        </p:tgtEl>
                                        <p:attrNameLst>
                                          <p:attrName>style.visibility</p:attrName>
                                        </p:attrNameLst>
                                      </p:cBhvr>
                                      <p:to>
                                        <p:strVal val="visible"/>
                                      </p:to>
                                    </p:set>
                                    <p:animEffect transition="in" filter="wipe(left)">
                                      <p:cBhvr>
                                        <p:cTn id="27" dur="500"/>
                                        <p:tgtEl>
                                          <p:spTgt spid="200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0760"/>
                                        </p:tgtEl>
                                        <p:attrNameLst>
                                          <p:attrName>style.visibility</p:attrName>
                                        </p:attrNameLst>
                                      </p:cBhvr>
                                      <p:to>
                                        <p:strVal val="visible"/>
                                      </p:to>
                                    </p:set>
                                    <p:animEffect transition="in" filter="wipe(left)">
                                      <p:cBhvr>
                                        <p:cTn id="32" dur="500"/>
                                        <p:tgtEl>
                                          <p:spTgt spid="20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58" grpId="0" autoUpdateAnimBg="0"/>
      <p:bldP spid="200759" grpId="0" autoUpdateAnimBg="0"/>
      <p:bldP spid="20076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95853a0a6e26e3e4150306ff3da38ad80ccfbab"/>
</p:tagLst>
</file>

<file path=ppt/theme/theme1.xml><?xml version="1.0" encoding="utf-8"?>
<a:theme xmlns:a="http://schemas.openxmlformats.org/drawingml/2006/main" name="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Phonetik</Template>
  <TotalTime>0</TotalTime>
  <Words>1628</Words>
  <Application>Microsoft Office PowerPoint</Application>
  <PresentationFormat>Bildschirmpräsentation (4:3)</PresentationFormat>
  <Paragraphs>225</Paragraphs>
  <Slides>41</Slides>
  <Notes>0</Notes>
  <HiddenSlides>10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Times New Roman</vt:lpstr>
      <vt:lpstr>Arial</vt:lpstr>
      <vt:lpstr>Tahoma</vt:lpstr>
      <vt:lpstr>Wingdings 2</vt:lpstr>
      <vt:lpstr>Wingdings 3</vt:lpstr>
      <vt:lpstr>Wingdings</vt:lpstr>
      <vt:lpstr>Calibri</vt:lpstr>
      <vt:lpstr>SILSophia IPA93</vt:lpstr>
      <vt:lpstr>SILDoulos IPA93</vt:lpstr>
      <vt:lpstr>PhonSymbol</vt:lpstr>
      <vt:lpstr>Transkription</vt:lpstr>
      <vt:lpstr>Einführung in die  Phonetik und Phonologie</vt:lpstr>
      <vt:lpstr>Vokale und Konsonanten</vt:lpstr>
      <vt:lpstr>Vokale und Konsonanten</vt:lpstr>
      <vt:lpstr>Vokale und Konsonanten</vt:lpstr>
      <vt:lpstr>Konsonanten und Vokale</vt:lpstr>
      <vt:lpstr>Vokale</vt:lpstr>
      <vt:lpstr>Vokale</vt:lpstr>
      <vt:lpstr>PowerPoint-Präsentation</vt:lpstr>
      <vt:lpstr>Vokalparameter</vt:lpstr>
      <vt:lpstr>Vokale - Lippenstellung</vt:lpstr>
      <vt:lpstr>Kardinalvokale</vt:lpstr>
      <vt:lpstr>Kardinalvokale</vt:lpstr>
      <vt:lpstr>Kardinalvokale</vt:lpstr>
      <vt:lpstr>Kardinalvokale</vt:lpstr>
      <vt:lpstr>Vokale und Konsonanten</vt:lpstr>
      <vt:lpstr>Vokalgrenze</vt:lpstr>
      <vt:lpstr>Vokale und Konsonanten</vt:lpstr>
      <vt:lpstr>Kardinalvokale</vt:lpstr>
      <vt:lpstr>Vokale und Konsonanten</vt:lpstr>
      <vt:lpstr>Kardinalvokale</vt:lpstr>
      <vt:lpstr>Vokale und Konsonanten</vt:lpstr>
      <vt:lpstr>Kardinalvokale</vt:lpstr>
      <vt:lpstr>Vokale und Konsonanten</vt:lpstr>
      <vt:lpstr>Vokaltrapez</vt:lpstr>
      <vt:lpstr>Primäre Kardinalvokale: Daniel Jones</vt:lpstr>
      <vt:lpstr>Primäre Kardinalvokale: synthetisch</vt:lpstr>
      <vt:lpstr>Primäre Kardinalvokale: Synthetisch</vt:lpstr>
      <vt:lpstr>Sekundäre Kardinalvokale</vt:lpstr>
      <vt:lpstr>Sekundäre Kardinalvokale</vt:lpstr>
      <vt:lpstr>Einzelsprachliche Vokale</vt:lpstr>
      <vt:lpstr>Vokale des Englischen</vt:lpstr>
      <vt:lpstr>Vokale des Englischen</vt:lpstr>
      <vt:lpstr>Vokale und Konsonanten</vt:lpstr>
      <vt:lpstr>Vokale des Englischen</vt:lpstr>
      <vt:lpstr>Vokale und Konsonanten</vt:lpstr>
      <vt:lpstr>Vokale des Englischen</vt:lpstr>
      <vt:lpstr>Diphthonge des Englischen</vt:lpstr>
      <vt:lpstr>Diphthonge des Englischen</vt:lpstr>
      <vt:lpstr>Diphthonge des Englischen</vt:lpstr>
      <vt:lpstr>Die Vokale des Deutschen</vt:lpstr>
      <vt:lpstr>Die Diphthonge des Deutschen</vt:lpstr>
    </vt:vector>
  </TitlesOfParts>
  <Company>Universität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Phonetik und Phonologie</dc:title>
  <dc:subject>Der Artikulationsprozess: Teil 2</dc:subject>
  <dc:creator>Karl Heinz Wagner</dc:creator>
  <cp:lastModifiedBy>Karl Heinz Wagner</cp:lastModifiedBy>
  <cp:revision>117</cp:revision>
  <dcterms:created xsi:type="dcterms:W3CDTF">1999-04-14T06:21:57Z</dcterms:created>
  <dcterms:modified xsi:type="dcterms:W3CDTF">2016-01-18T20:07:47Z</dcterms:modified>
</cp:coreProperties>
</file>