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4"/>
  </p:notesMasterIdLst>
  <p:handoutMasterIdLst>
    <p:handoutMasterId r:id="rId35"/>
  </p:handoutMasterIdLst>
  <p:sldIdLst>
    <p:sldId id="256" r:id="rId2"/>
    <p:sldId id="367" r:id="rId3"/>
    <p:sldId id="368" r:id="rId4"/>
    <p:sldId id="370" r:id="rId5"/>
    <p:sldId id="345" r:id="rId6"/>
    <p:sldId id="346" r:id="rId7"/>
    <p:sldId id="347" r:id="rId8"/>
    <p:sldId id="351" r:id="rId9"/>
    <p:sldId id="372" r:id="rId10"/>
    <p:sldId id="373" r:id="rId11"/>
    <p:sldId id="349" r:id="rId12"/>
    <p:sldId id="352" r:id="rId13"/>
    <p:sldId id="375" r:id="rId14"/>
    <p:sldId id="376" r:id="rId15"/>
    <p:sldId id="357" r:id="rId16"/>
    <p:sldId id="350" r:id="rId17"/>
    <p:sldId id="358" r:id="rId18"/>
    <p:sldId id="359" r:id="rId19"/>
    <p:sldId id="362" r:id="rId20"/>
    <p:sldId id="364" r:id="rId21"/>
    <p:sldId id="374" r:id="rId22"/>
    <p:sldId id="366" r:id="rId23"/>
    <p:sldId id="382" r:id="rId24"/>
    <p:sldId id="353" r:id="rId25"/>
    <p:sldId id="377" r:id="rId26"/>
    <p:sldId id="354" r:id="rId27"/>
    <p:sldId id="378" r:id="rId28"/>
    <p:sldId id="356" r:id="rId29"/>
    <p:sldId id="379" r:id="rId30"/>
    <p:sldId id="355" r:id="rId31"/>
    <p:sldId id="380" r:id="rId32"/>
    <p:sldId id="381" r:id="rId33"/>
  </p:sldIdLst>
  <p:sldSz cx="9144000" cy="6858000" type="screen4x3"/>
  <p:notesSz cx="6743700" cy="9893300"/>
  <p:custDataLst>
    <p:tags r:id="rId36"/>
  </p:custDataLst>
  <p:defaultTextStyle>
    <a:defPPr>
      <a:defRPr lang="en-US"/>
    </a:defPPr>
    <a:lvl1pPr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6">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FFFEA8"/>
    <a:srgbClr val="FFFFCC"/>
    <a:srgbClr val="CC3300"/>
    <a:srgbClr val="FFCC99"/>
    <a:srgbClr val="FFFF00"/>
    <a:srgbClr val="FF0066"/>
    <a:srgbClr val="00B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94632" autoAdjust="0"/>
  </p:normalViewPr>
  <p:slideViewPr>
    <p:cSldViewPr>
      <p:cViewPr varScale="1">
        <p:scale>
          <a:sx n="127" d="100"/>
          <a:sy n="127" d="100"/>
        </p:scale>
        <p:origin x="108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86"/>
    </p:cViewPr>
  </p:sorterViewPr>
  <p:notesViewPr>
    <p:cSldViewPr>
      <p:cViewPr varScale="1">
        <p:scale>
          <a:sx n="61" d="100"/>
          <a:sy n="61" d="100"/>
        </p:scale>
        <p:origin x="-1758" y="-78"/>
      </p:cViewPr>
      <p:guideLst>
        <p:guide orient="horz" pos="3116"/>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kumimoji="0" sz="1200">
                <a:effectLst/>
              </a:defRPr>
            </a:lvl1pPr>
          </a:lstStyle>
          <a:p>
            <a:r>
              <a:rPr lang="de-DE" altLang="de-DE"/>
              <a:t>Karl Heinz Wagner</a:t>
            </a:r>
          </a:p>
        </p:txBody>
      </p:sp>
      <p:sp>
        <p:nvSpPr>
          <p:cNvPr id="17411" name="Rectangle 1027"/>
          <p:cNvSpPr>
            <a:spLocks noGrp="1" noChangeArrowheads="1"/>
          </p:cNvSpPr>
          <p:nvPr>
            <p:ph type="dt" sz="quarter" idx="1"/>
          </p:nvPr>
        </p:nvSpPr>
        <p:spPr bwMode="auto">
          <a:xfrm>
            <a:off x="3821113" y="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effectLst/>
              </a:defRPr>
            </a:lvl1pPr>
          </a:lstStyle>
          <a:p>
            <a:fld id="{C3C9D137-6711-47EC-BCC4-A36B356E1116}" type="datetime1">
              <a:rPr lang="de-DE" altLang="de-DE"/>
              <a:pPr/>
              <a:t>16.11.2019</a:t>
            </a:fld>
            <a:endParaRPr lang="de-DE" altLang="de-DE"/>
          </a:p>
        </p:txBody>
      </p:sp>
      <p:sp>
        <p:nvSpPr>
          <p:cNvPr id="17412" name="Rectangle 1028"/>
          <p:cNvSpPr>
            <a:spLocks noGrp="1" noChangeArrowheads="1"/>
          </p:cNvSpPr>
          <p:nvPr>
            <p:ph type="ftr" sz="quarter" idx="2"/>
          </p:nvPr>
        </p:nvSpPr>
        <p:spPr bwMode="auto">
          <a:xfrm>
            <a:off x="0" y="939800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a:effectLst/>
              </a:defRPr>
            </a:lvl1pPr>
          </a:lstStyle>
          <a:p>
            <a:r>
              <a:rPr lang="de-DE" altLang="de-DE"/>
              <a:t>Phonetik und Phonologie: Phonation</a:t>
            </a:r>
          </a:p>
        </p:txBody>
      </p:sp>
      <p:sp>
        <p:nvSpPr>
          <p:cNvPr id="17413" name="Rectangle 1029"/>
          <p:cNvSpPr>
            <a:spLocks noGrp="1" noChangeArrowheads="1"/>
          </p:cNvSpPr>
          <p:nvPr>
            <p:ph type="sldNum" sz="quarter" idx="3"/>
          </p:nvPr>
        </p:nvSpPr>
        <p:spPr bwMode="auto">
          <a:xfrm>
            <a:off x="3821113" y="939800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effectLst/>
              </a:defRPr>
            </a:lvl1pPr>
          </a:lstStyle>
          <a:p>
            <a:fld id="{66B1BF9D-96DB-4592-98C0-C9275A83C33A}" type="slidenum">
              <a:rPr lang="de-DE" altLang="de-DE"/>
              <a:pPr/>
              <a:t>‹Nr.›</a:t>
            </a:fld>
            <a:endParaRPr lang="de-DE" altLang="de-DE"/>
          </a:p>
        </p:txBody>
      </p:sp>
    </p:spTree>
    <p:extLst>
      <p:ext uri="{BB962C8B-B14F-4D97-AF65-F5344CB8AC3E}">
        <p14:creationId xmlns:p14="http://schemas.microsoft.com/office/powerpoint/2010/main" val="8086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effectLst/>
              </a:defRPr>
            </a:lvl1pPr>
          </a:lstStyle>
          <a:p>
            <a:endParaRPr lang="de-DE" altLang="de-DE"/>
          </a:p>
        </p:txBody>
      </p:sp>
      <p:sp>
        <p:nvSpPr>
          <p:cNvPr id="145411" name="Rectangle 3"/>
          <p:cNvSpPr>
            <a:spLocks noGrp="1" noChangeArrowheads="1"/>
          </p:cNvSpPr>
          <p:nvPr>
            <p:ph type="dt" idx="1"/>
          </p:nvPr>
        </p:nvSpPr>
        <p:spPr bwMode="auto">
          <a:xfrm>
            <a:off x="3819525"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defRPr>
            </a:lvl1pPr>
          </a:lstStyle>
          <a:p>
            <a:endParaRPr lang="de-DE" altLang="de-DE"/>
          </a:p>
        </p:txBody>
      </p:sp>
      <p:sp>
        <p:nvSpPr>
          <p:cNvPr id="145412" name="Rectangle 4"/>
          <p:cNvSpPr>
            <a:spLocks noGrp="1" noRot="1" noChangeAspect="1" noChangeArrowheads="1" noTextEdit="1"/>
          </p:cNvSpPr>
          <p:nvPr>
            <p:ph type="sldImg" idx="2"/>
          </p:nvPr>
        </p:nvSpPr>
        <p:spPr bwMode="auto">
          <a:xfrm>
            <a:off x="898525" y="741363"/>
            <a:ext cx="4946650" cy="3709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5413" name="Rectangle 5"/>
          <p:cNvSpPr>
            <a:spLocks noGrp="1" noChangeArrowheads="1"/>
          </p:cNvSpPr>
          <p:nvPr>
            <p:ph type="body" sz="quarter" idx="3"/>
          </p:nvPr>
        </p:nvSpPr>
        <p:spPr bwMode="auto">
          <a:xfrm>
            <a:off x="674688" y="4699000"/>
            <a:ext cx="5394325"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45414" name="Rectangle 6"/>
          <p:cNvSpPr>
            <a:spLocks noGrp="1" noChangeArrowheads="1"/>
          </p:cNvSpPr>
          <p:nvPr>
            <p:ph type="ftr" sz="quarter" idx="4"/>
          </p:nvPr>
        </p:nvSpPr>
        <p:spPr bwMode="auto">
          <a:xfrm>
            <a:off x="0" y="9396413"/>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defRPr>
            </a:lvl1pPr>
          </a:lstStyle>
          <a:p>
            <a:endParaRPr lang="de-DE" altLang="de-DE"/>
          </a:p>
        </p:txBody>
      </p:sp>
      <p:sp>
        <p:nvSpPr>
          <p:cNvPr id="145415" name="Rectangle 7"/>
          <p:cNvSpPr>
            <a:spLocks noGrp="1" noChangeArrowheads="1"/>
          </p:cNvSpPr>
          <p:nvPr>
            <p:ph type="sldNum" sz="quarter" idx="5"/>
          </p:nvPr>
        </p:nvSpPr>
        <p:spPr bwMode="auto">
          <a:xfrm>
            <a:off x="3819525" y="9396413"/>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defRPr>
            </a:lvl1pPr>
          </a:lstStyle>
          <a:p>
            <a:fld id="{A8A16E24-F467-436E-BA81-A024F23285CA}" type="slidenum">
              <a:rPr lang="de-DE" altLang="de-DE"/>
              <a:pPr/>
              <a:t>‹Nr.›</a:t>
            </a:fld>
            <a:endParaRPr lang="de-DE" altLang="de-DE"/>
          </a:p>
        </p:txBody>
      </p:sp>
    </p:spTree>
    <p:extLst>
      <p:ext uri="{BB962C8B-B14F-4D97-AF65-F5344CB8AC3E}">
        <p14:creationId xmlns:p14="http://schemas.microsoft.com/office/powerpoint/2010/main" val="4220447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48A01-78EF-47E0-BCE3-D93AA53B28CB}" type="slidenum">
              <a:rPr lang="de-DE" altLang="de-DE"/>
              <a:pPr/>
              <a:t>1</a:t>
            </a:fld>
            <a:endParaRPr lang="de-DE" altLang="de-DE"/>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98C73-8836-4A3E-909E-09CF878FABAE}" type="slidenum">
              <a:rPr lang="de-DE" altLang="de-DE"/>
              <a:pPr/>
              <a:t>10</a:t>
            </a:fld>
            <a:endParaRPr lang="de-DE" altLang="de-DE"/>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7B-DF13-4BDB-AD71-7C989E7A724D}" type="slidenum">
              <a:rPr lang="de-DE" altLang="de-DE"/>
              <a:pPr/>
              <a:t>11</a:t>
            </a:fld>
            <a:endParaRPr lang="de-DE" altLang="de-DE"/>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95ADF-64DD-4F42-8387-FDD9E61E363E}" type="slidenum">
              <a:rPr lang="de-DE" altLang="de-DE"/>
              <a:pPr/>
              <a:t>12</a:t>
            </a:fld>
            <a:endParaRPr lang="de-DE" altLang="de-DE"/>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D72E7-A80A-41E1-A5CB-1EDF3C65C6A8}" type="slidenum">
              <a:rPr lang="de-DE" altLang="de-DE"/>
              <a:pPr/>
              <a:t>13</a:t>
            </a:fld>
            <a:endParaRPr lang="de-DE" altLang="de-DE"/>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EFC30-0C4E-40BE-B695-F5152578A843}" type="slidenum">
              <a:rPr lang="de-DE" altLang="de-DE"/>
              <a:pPr/>
              <a:t>14</a:t>
            </a:fld>
            <a:endParaRPr lang="de-DE" altLang="de-DE"/>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B6AFC-8466-477A-B312-26761031ABF4}" type="slidenum">
              <a:rPr lang="de-DE" altLang="de-DE"/>
              <a:pPr/>
              <a:t>15</a:t>
            </a:fld>
            <a:endParaRPr lang="de-DE" altLang="de-DE"/>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D93AB-E0A1-4249-BB73-32CC44FDD98A}" type="slidenum">
              <a:rPr lang="de-DE" altLang="de-DE"/>
              <a:pPr/>
              <a:t>16</a:t>
            </a:fld>
            <a:endParaRPr lang="de-DE" altLang="de-DE"/>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7069C4-9DA9-4166-8DAC-FE1396C8410C}" type="slidenum">
              <a:rPr lang="de-DE" altLang="de-DE"/>
              <a:pPr/>
              <a:t>17</a:t>
            </a:fld>
            <a:endParaRPr lang="de-DE" altLang="de-DE"/>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E1A71-0C53-40C8-A65F-7F35A55DA667}" type="slidenum">
              <a:rPr lang="de-DE" altLang="de-DE"/>
              <a:pPr/>
              <a:t>18</a:t>
            </a:fld>
            <a:endParaRPr lang="de-DE" altLang="de-DE"/>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61737-5896-4A13-A9B3-B7D0D4FE7DC9}" type="slidenum">
              <a:rPr lang="de-DE" altLang="de-DE"/>
              <a:pPr/>
              <a:t>19</a:t>
            </a:fld>
            <a:endParaRPr lang="de-DE" altLang="de-DE"/>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80859-5E04-4BBD-914A-DC82DD36A069}" type="slidenum">
              <a:rPr lang="de-DE" altLang="de-DE"/>
              <a:pPr/>
              <a:t>2</a:t>
            </a:fld>
            <a:endParaRPr lang="de-DE" altLang="de-DE"/>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97281-9647-48AD-9561-51138E99C33B}" type="slidenum">
              <a:rPr lang="de-DE" altLang="de-DE"/>
              <a:pPr/>
              <a:t>20</a:t>
            </a:fld>
            <a:endParaRPr lang="de-DE" altLang="de-DE"/>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66F3C-2989-44C3-909C-DBD28995A274}" type="slidenum">
              <a:rPr lang="de-DE" altLang="de-DE"/>
              <a:pPr/>
              <a:t>21</a:t>
            </a:fld>
            <a:endParaRPr lang="de-DE" altLang="de-DE"/>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26106-4934-417C-8324-11DF01946DC6}" type="slidenum">
              <a:rPr lang="de-DE" altLang="de-DE"/>
              <a:pPr/>
              <a:t>22</a:t>
            </a:fld>
            <a:endParaRPr lang="de-DE" altLang="de-DE"/>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C17C9-4B8C-4362-9A39-8531DFCBB84F}" type="slidenum">
              <a:rPr lang="de-DE" altLang="de-DE"/>
              <a:pPr/>
              <a:t>23</a:t>
            </a:fld>
            <a:endParaRPr lang="de-DE" altLang="de-DE"/>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FC4DA-0268-4AEB-8BDC-D867B98BFD65}" type="slidenum">
              <a:rPr lang="de-DE" altLang="de-DE"/>
              <a:pPr/>
              <a:t>24</a:t>
            </a:fld>
            <a:endParaRPr lang="de-DE" altLang="de-DE"/>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C38D0-6510-41BC-99D9-7856AF3F37E5}" type="slidenum">
              <a:rPr lang="de-DE" altLang="de-DE"/>
              <a:pPr/>
              <a:t>25</a:t>
            </a:fld>
            <a:endParaRPr lang="de-DE" altLang="de-DE"/>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01693-12CF-49B5-87A0-31940F3F00EB}" type="slidenum">
              <a:rPr lang="de-DE" altLang="de-DE"/>
              <a:pPr/>
              <a:t>26</a:t>
            </a:fld>
            <a:endParaRPr lang="de-DE" altLang="de-DE"/>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17790-3C73-4D77-A2B3-9D8212858094}" type="slidenum">
              <a:rPr lang="de-DE" altLang="de-DE"/>
              <a:pPr/>
              <a:t>27</a:t>
            </a:fld>
            <a:endParaRPr lang="de-DE" altLang="de-DE"/>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FDE95-15B8-49D6-887E-F3F361800126}" type="slidenum">
              <a:rPr lang="de-DE" altLang="de-DE"/>
              <a:pPr/>
              <a:t>28</a:t>
            </a:fld>
            <a:endParaRPr lang="de-DE" altLang="de-DE"/>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1974A-B8F6-49C3-A420-E85FD36F89A3}" type="slidenum">
              <a:rPr lang="de-DE" altLang="de-DE"/>
              <a:pPr/>
              <a:t>29</a:t>
            </a:fld>
            <a:endParaRPr lang="de-DE" altLang="de-DE"/>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7D989-3392-4E3B-9DEB-8FE3E6C99F6E}" type="slidenum">
              <a:rPr lang="de-DE" altLang="de-DE"/>
              <a:pPr/>
              <a:t>3</a:t>
            </a:fld>
            <a:endParaRPr lang="de-DE" altLang="de-DE"/>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AE50F-555B-461D-A86B-D194E54EAC49}" type="slidenum">
              <a:rPr lang="de-DE" altLang="de-DE"/>
              <a:pPr/>
              <a:t>30</a:t>
            </a:fld>
            <a:endParaRPr lang="de-DE" altLang="de-DE"/>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113F4-6A87-4DAB-A9D9-3619673CFCFE}" type="slidenum">
              <a:rPr lang="de-DE" altLang="de-DE"/>
              <a:pPr/>
              <a:t>31</a:t>
            </a:fld>
            <a:endParaRPr lang="de-DE" altLang="de-DE"/>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F3799-5959-42D8-90BA-B79E051815EE}" type="slidenum">
              <a:rPr lang="de-DE" altLang="de-DE"/>
              <a:pPr/>
              <a:t>32</a:t>
            </a:fld>
            <a:endParaRPr lang="de-DE" altLang="de-DE"/>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3E754-43EA-45E8-8ED3-E969CD20FB3E}" type="slidenum">
              <a:rPr lang="de-DE" altLang="de-DE"/>
              <a:pPr/>
              <a:t>4</a:t>
            </a:fld>
            <a:endParaRPr lang="de-DE" altLang="de-DE"/>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E7088-0374-433F-9021-97F5E07148A3}" type="slidenum">
              <a:rPr lang="de-DE" altLang="de-DE"/>
              <a:pPr/>
              <a:t>5</a:t>
            </a:fld>
            <a:endParaRPr lang="de-DE" altLang="de-DE"/>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99675-C14A-43FD-A08B-924C2D4BE445}" type="slidenum">
              <a:rPr lang="de-DE" altLang="de-DE"/>
              <a:pPr/>
              <a:t>6</a:t>
            </a:fld>
            <a:endParaRPr lang="de-DE" altLang="de-DE"/>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395-DA36-4396-9720-178E4D9950AD}" type="slidenum">
              <a:rPr lang="de-DE" altLang="de-DE"/>
              <a:pPr/>
              <a:t>7</a:t>
            </a:fld>
            <a:endParaRPr lang="de-DE" altLang="de-DE"/>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C0370-A409-4D84-A7CB-38331EB42AE1}" type="slidenum">
              <a:rPr lang="de-DE" altLang="de-DE"/>
              <a:pPr/>
              <a:t>8</a:t>
            </a:fld>
            <a:endParaRPr lang="de-DE" altLang="de-DE"/>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A636F7-BE97-460A-A7FB-7EEEED179532}" type="slidenum">
              <a:rPr lang="de-DE" altLang="de-DE"/>
              <a:pPr/>
              <a:t>9</a:t>
            </a:fld>
            <a:endParaRPr lang="de-DE" altLang="de-DE"/>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160770" name="Rectangle 2"/>
          <p:cNvSpPr>
            <a:spLocks noGrp="1" noChangeArrowheads="1"/>
          </p:cNvSpPr>
          <p:nvPr>
            <p:ph type="ctrTitle" sz="quarter"/>
          </p:nvPr>
        </p:nvSpPr>
        <p:spPr>
          <a:xfrm>
            <a:off x="685800" y="2286000"/>
            <a:ext cx="7772400" cy="1143000"/>
          </a:xfrm>
        </p:spPr>
        <p:txBody>
          <a:bodyPr/>
          <a:lstStyle>
            <a:lvl1pPr>
              <a:defRPr/>
            </a:lvl1pPr>
          </a:lstStyle>
          <a:p>
            <a:pPr lvl="0"/>
            <a:r>
              <a:rPr lang="de-DE" altLang="de-DE" noProof="0"/>
              <a:t>Hier klicken, um Master-Titelformat zu bearbeiten.</a:t>
            </a:r>
          </a:p>
        </p:txBody>
      </p:sp>
      <p:sp>
        <p:nvSpPr>
          <p:cNvPr id="160771" name="Rectangle 3"/>
          <p:cNvSpPr>
            <a:spLocks noGrp="1" noChangeArrowheads="1"/>
          </p:cNvSpPr>
          <p:nvPr>
            <p:ph type="subTitle" sz="quarter" idx="1"/>
          </p:nvPr>
        </p:nvSpPr>
        <p:spPr>
          <a:xfrm>
            <a:off x="2057400" y="4114800"/>
            <a:ext cx="6400800" cy="1752600"/>
          </a:xfrm>
        </p:spPr>
        <p:txBody>
          <a:bodyPr/>
          <a:lstStyle>
            <a:lvl1pPr marL="536575" indent="-536575">
              <a:defRPr>
                <a:effectLst/>
              </a:defRPr>
            </a:lvl1pPr>
          </a:lstStyle>
          <a:p>
            <a:pPr lvl="0"/>
            <a:r>
              <a:rPr lang="de-DE" altLang="de-DE" noProof="0"/>
              <a:t>Hier klicken, um Master-Untertitelformat zu bearbeiten.</a:t>
            </a:r>
          </a:p>
        </p:txBody>
      </p:sp>
      <p:sp>
        <p:nvSpPr>
          <p:cNvPr id="160772" name="Rectangle 4"/>
          <p:cNvSpPr>
            <a:spLocks noGrp="1" noChangeArrowheads="1"/>
          </p:cNvSpPr>
          <p:nvPr>
            <p:ph type="dt" sz="quarter" idx="2"/>
          </p:nvPr>
        </p:nvSpPr>
        <p:spPr/>
        <p:txBody>
          <a:bodyPr/>
          <a:lstStyle>
            <a:lvl1pPr>
              <a:defRPr/>
            </a:lvl1pPr>
          </a:lstStyle>
          <a:p>
            <a:endParaRPr lang="de-DE" altLang="de-DE"/>
          </a:p>
        </p:txBody>
      </p:sp>
      <p:sp>
        <p:nvSpPr>
          <p:cNvPr id="160773" name="Rectangle 5"/>
          <p:cNvSpPr>
            <a:spLocks noGrp="1" noChangeArrowheads="1"/>
          </p:cNvSpPr>
          <p:nvPr>
            <p:ph type="ftr" sz="quarter" idx="3"/>
          </p:nvPr>
        </p:nvSpPr>
        <p:spPr bwMode="auto">
          <a:xfrm>
            <a:off x="3124200" y="61722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effectLst/>
              </a:defRPr>
            </a:lvl1pPr>
          </a:lstStyle>
          <a:p>
            <a:endParaRPr lang="de-DE" altLang="de-DE"/>
          </a:p>
        </p:txBody>
      </p:sp>
      <p:sp>
        <p:nvSpPr>
          <p:cNvPr id="160774" name="Rectangle 6"/>
          <p:cNvSpPr>
            <a:spLocks noGrp="1" noChangeArrowheads="1"/>
          </p:cNvSpPr>
          <p:nvPr>
            <p:ph type="sldNum" sz="quarter" idx="4"/>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09648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50050" y="765175"/>
            <a:ext cx="2165350" cy="53308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0825" y="765175"/>
            <a:ext cx="6346825" cy="53308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78248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00107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89834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0825" y="1752600"/>
            <a:ext cx="425608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59313" y="1752600"/>
            <a:ext cx="425608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79445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oliennummernplatzhalter 7"/>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73092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oliennummernplatzhalter 3"/>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60561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oliennummernplatzhalter 2"/>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25470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9342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54680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xfrm>
            <a:off x="250825" y="765175"/>
            <a:ext cx="86423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Hier klicken, um Master-Titelformat zu bearbeiten.</a:t>
            </a:r>
          </a:p>
        </p:txBody>
      </p:sp>
      <p:sp>
        <p:nvSpPr>
          <p:cNvPr id="159747" name="Rectangle 3"/>
          <p:cNvSpPr>
            <a:spLocks noGrp="1" noChangeArrowheads="1"/>
          </p:cNvSpPr>
          <p:nvPr>
            <p:ph type="body" idx="1"/>
          </p:nvPr>
        </p:nvSpPr>
        <p:spPr bwMode="auto">
          <a:xfrm>
            <a:off x="250825" y="1752600"/>
            <a:ext cx="86645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Hier klicken, um Master-Textformat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59748" name="Rectangle 4"/>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l">
              <a:defRPr sz="1400">
                <a:effectLst/>
              </a:defRPr>
            </a:lvl1pPr>
          </a:lstStyle>
          <a:p>
            <a:endParaRPr lang="de-DE" altLang="de-DE"/>
          </a:p>
        </p:txBody>
      </p:sp>
      <p:sp>
        <p:nvSpPr>
          <p:cNvPr id="159749" name="Rectangle 5"/>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defRPr>
            </a:lvl1pPr>
          </a:lstStyle>
          <a:p>
            <a:endParaRPr lang="de-DE" altLang="de-DE"/>
          </a:p>
        </p:txBody>
      </p:sp>
      <p:pic>
        <p:nvPicPr>
          <p:cNvPr id="159750" name="Picture 6" descr="phonologi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0338" y="115888"/>
            <a:ext cx="3671887" cy="523875"/>
          </a:xfrm>
          <a:prstGeom prst="rect">
            <a:avLst/>
          </a:prstGeom>
          <a:noFill/>
          <a:extLst>
            <a:ext uri="{909E8E84-426E-40DD-AFC4-6F175D3DCCD1}">
              <a14:hiddenFill xmlns:a14="http://schemas.microsoft.com/office/drawing/2010/main">
                <a:solidFill>
                  <a:srgbClr val="FFFFFF"/>
                </a:solidFill>
              </a14:hiddenFill>
            </a:ext>
          </a:extLst>
        </p:spPr>
      </p:pic>
      <p:pic>
        <p:nvPicPr>
          <p:cNvPr id="159751" name="Picture 7" descr="kh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8763" y="12700"/>
            <a:ext cx="857250" cy="762000"/>
          </a:xfrm>
          <a:prstGeom prst="rect">
            <a:avLst/>
          </a:prstGeom>
          <a:noFill/>
          <a:extLst>
            <a:ext uri="{909E8E84-426E-40DD-AFC4-6F175D3DCCD1}">
              <a14:hiddenFill xmlns:a14="http://schemas.microsoft.com/office/drawing/2010/main">
                <a:solidFill>
                  <a:srgbClr val="FFFFFF"/>
                </a:solidFill>
              </a14:hiddenFill>
            </a:ext>
          </a:extLst>
        </p:spPr>
      </p:pic>
      <p:sp>
        <p:nvSpPr>
          <p:cNvPr id="159757" name="Line 13"/>
          <p:cNvSpPr>
            <a:spLocks noChangeShapeType="1"/>
          </p:cNvSpPr>
          <p:nvPr userDrawn="1"/>
        </p:nvSpPr>
        <p:spPr bwMode="auto">
          <a:xfrm>
            <a:off x="250825" y="765175"/>
            <a:ext cx="8642350"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wipe(left)">
                                      <p:cBhvr>
                                        <p:cTn id="7" dur="500"/>
                                        <p:tgtEl>
                                          <p:spTgt spid="159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747">
                                            <p:txEl>
                                              <p:pRg st="1" end="1"/>
                                            </p:txEl>
                                          </p:spTgt>
                                        </p:tgtEl>
                                        <p:attrNameLst>
                                          <p:attrName>style.visibility</p:attrName>
                                        </p:attrNameLst>
                                      </p:cBhvr>
                                      <p:to>
                                        <p:strVal val="visible"/>
                                      </p:to>
                                    </p:set>
                                    <p:animEffect transition="in" filter="wipe(left)">
                                      <p:cBhvr>
                                        <p:cTn id="12" dur="500"/>
                                        <p:tgtEl>
                                          <p:spTgt spid="159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9747">
                                            <p:txEl>
                                              <p:pRg st="2" end="2"/>
                                            </p:txEl>
                                          </p:spTgt>
                                        </p:tgtEl>
                                        <p:attrNameLst>
                                          <p:attrName>style.visibility</p:attrName>
                                        </p:attrNameLst>
                                      </p:cBhvr>
                                      <p:to>
                                        <p:strVal val="visible"/>
                                      </p:to>
                                    </p:set>
                                    <p:animEffect transition="in" filter="wipe(left)">
                                      <p:cBhvr>
                                        <p:cTn id="17" dur="500"/>
                                        <p:tgtEl>
                                          <p:spTgt spid="159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9747">
                                            <p:txEl>
                                              <p:pRg st="3" end="3"/>
                                            </p:txEl>
                                          </p:spTgt>
                                        </p:tgtEl>
                                        <p:attrNameLst>
                                          <p:attrName>style.visibility</p:attrName>
                                        </p:attrNameLst>
                                      </p:cBhvr>
                                      <p:to>
                                        <p:strVal val="visible"/>
                                      </p:to>
                                    </p:set>
                                    <p:animEffect transition="in" filter="wipe(left)">
                                      <p:cBhvr>
                                        <p:cTn id="22" dur="500"/>
                                        <p:tgtEl>
                                          <p:spTgt spid="159747">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9747">
                                            <p:txEl>
                                              <p:pRg st="4" end="4"/>
                                            </p:txEl>
                                          </p:spTgt>
                                        </p:tgtEl>
                                        <p:attrNameLst>
                                          <p:attrName>style.visibility</p:attrName>
                                        </p:attrNameLst>
                                      </p:cBhvr>
                                      <p:to>
                                        <p:strVal val="visible"/>
                                      </p:to>
                                    </p:set>
                                    <p:animEffect transition="in" filter="wipe(left)">
                                      <p:cBhvr>
                                        <p:cTn id="25" dur="500"/>
                                        <p:tgtEl>
                                          <p:spTgt spid="159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bldLvl="4" autoUpdateAnimBg="0">
        <p:tmplLst>
          <p:tmpl lvl="1">
            <p:tnLst>
              <p:par>
                <p:cTn presetID="22" presetClass="entr" presetSubtype="8" fill="hold" nodeType="clickEffect">
                  <p:stCondLst>
                    <p:cond delay="0"/>
                  </p:stCondLst>
                  <p:childTnLst>
                    <p:set>
                      <p:cBhvr>
                        <p:cTn dur="1" fill="hold">
                          <p:stCondLst>
                            <p:cond delay="0"/>
                          </p:stCondLst>
                        </p:cTn>
                        <p:tgtEl>
                          <p:spTgt spid="159747"/>
                        </p:tgtEl>
                        <p:attrNameLst>
                          <p:attrName>style.visibility</p:attrName>
                        </p:attrNameLst>
                      </p:cBhvr>
                      <p:to>
                        <p:strVal val="visible"/>
                      </p:to>
                    </p:set>
                    <p:animEffect transition="in" filter="wipe(left)">
                      <p:cBhvr>
                        <p:cTn dur="500"/>
                        <p:tgtEl>
                          <p:spTgt spid="15974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59747"/>
                        </p:tgtEl>
                        <p:attrNameLst>
                          <p:attrName>style.visibility</p:attrName>
                        </p:attrNameLst>
                      </p:cBhvr>
                      <p:to>
                        <p:strVal val="visible"/>
                      </p:to>
                    </p:set>
                    <p:animEffect transition="in" filter="wipe(left)">
                      <p:cBhvr>
                        <p:cTn dur="500"/>
                        <p:tgtEl>
                          <p:spTgt spid="15974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59747"/>
                        </p:tgtEl>
                        <p:attrNameLst>
                          <p:attrName>style.visibility</p:attrName>
                        </p:attrNameLst>
                      </p:cBhvr>
                      <p:to>
                        <p:strVal val="visible"/>
                      </p:to>
                    </p:set>
                    <p:animEffect transition="in" filter="wipe(left)">
                      <p:cBhvr>
                        <p:cTn dur="500"/>
                        <p:tgtEl>
                          <p:spTgt spid="159747"/>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59747"/>
                        </p:tgtEl>
                        <p:attrNameLst>
                          <p:attrName>style.visibility</p:attrName>
                        </p:attrNameLst>
                      </p:cBhvr>
                      <p:to>
                        <p:strVal val="visible"/>
                      </p:to>
                    </p:set>
                    <p:animEffect transition="in" filter="wipe(left)">
                      <p:cBhvr>
                        <p:cTn dur="500"/>
                        <p:tgtEl>
                          <p:spTgt spid="15974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59747"/>
                        </p:tgtEl>
                        <p:attrNameLst>
                          <p:attrName>style.visibility</p:attrName>
                        </p:attrNameLst>
                      </p:cBhvr>
                      <p:to>
                        <p:strVal val="visible"/>
                      </p:to>
                    </p:set>
                    <p:animEffect transition="in" filter="wipe(left)">
                      <p:cBhvr>
                        <p:cTn dur="500"/>
                        <p:tgtEl>
                          <p:spTgt spid="159747"/>
                        </p:tgtEl>
                      </p:cBhvr>
                    </p:animEffect>
                  </p:childTnLst>
                </p:cTn>
              </p:par>
            </p:tnLst>
          </p:tmpl>
        </p:tmplLst>
      </p:bldP>
    </p:bldLst>
  </p:timing>
  <p:txStyles>
    <p:titleStyle>
      <a:lvl1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kumimoji="1"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Font typeface="Wingdings 3" pitchFamily="18" charset="2"/>
        <a:buChar char="u"/>
        <a:defRPr kumimoji="1"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80000"/>
        <a:buFont typeface="Wingdings" pitchFamily="2" charset="2"/>
        <a:buChar char="¨"/>
        <a:defRPr kumimoji="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5.png"/><Relationship Id="rId4" Type="http://schemas.openxmlformats.org/officeDocument/2006/relationships/oleObject" Target="../embeddings/oleObject7.bin"/><Relationship Id="rId9"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8.xml"/><Relationship Id="rId7"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9.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2.png"/><Relationship Id="rId5" Type="http://schemas.openxmlformats.org/officeDocument/2006/relationships/image" Target="../media/image21.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media" Target="file:///G:\Text\Phonetik\Bild\video\Video%20of%20voice%20disorders-Dateien\pitch_3.avi" TargetMode="External"/><Relationship Id="rId7" Type="http://schemas.openxmlformats.org/officeDocument/2006/relationships/image" Target="../media/image27.png"/><Relationship Id="rId2" Type="http://schemas.openxmlformats.org/officeDocument/2006/relationships/video" Target="file:///G:\Text\Phonetik\Bild\video\Video%20of%20voice%20disorders-Dateien\51stc132.avi" TargetMode="External"/><Relationship Id="rId1" Type="http://schemas.microsoft.com/office/2007/relationships/media" Target="file:///G:\Text\Phonetik\Bild\video\Video%20of%20voice%20disorders-Dateien\51stc132.avi" TargetMode="Externa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video" Target="file:///G:\Text\Phonetik\Bild\video\Video%20of%20voice%20disorders-Dateien\pitch_3.av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16.bin"/><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17.bin"/><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pn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8" name="Group 22"/>
          <p:cNvGrpSpPr>
            <a:grpSpLocks noChangeAspect="1"/>
          </p:cNvGrpSpPr>
          <p:nvPr/>
        </p:nvGrpSpPr>
        <p:grpSpPr bwMode="auto">
          <a:xfrm>
            <a:off x="5724525" y="2420938"/>
            <a:ext cx="3394075" cy="4437062"/>
            <a:chOff x="1344" y="384"/>
            <a:chExt cx="2880" cy="3840"/>
          </a:xfrm>
        </p:grpSpPr>
        <p:pic>
          <p:nvPicPr>
            <p:cNvPr id="410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384"/>
              <a:ext cx="2405" cy="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0" name="Oval 14"/>
            <p:cNvSpPr>
              <a:spLocks noChangeAspect="1" noChangeArrowheads="1"/>
            </p:cNvSpPr>
            <p:nvPr/>
          </p:nvSpPr>
          <p:spPr bwMode="auto">
            <a:xfrm>
              <a:off x="3024" y="3120"/>
              <a:ext cx="1104" cy="1104"/>
            </a:xfrm>
            <a:prstGeom prst="ellipse">
              <a:avLst/>
            </a:prstGeom>
            <a:solidFill>
              <a:srgbClr val="FF0000">
                <a:alpha val="50000"/>
              </a:srgbClr>
            </a:solidFill>
            <a:ln>
              <a:noFill/>
            </a:ln>
            <a:effectLst/>
            <a:extLst>
              <a:ext uri="{91240B29-F687-4F45-9708-019B960494DF}">
                <a14:hiddenLine xmlns:a14="http://schemas.microsoft.com/office/drawing/2010/main" w="3175"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1" name="Oval 15"/>
            <p:cNvSpPr>
              <a:spLocks noChangeAspect="1" noChangeArrowheads="1"/>
            </p:cNvSpPr>
            <p:nvPr/>
          </p:nvSpPr>
          <p:spPr bwMode="auto">
            <a:xfrm>
              <a:off x="2592" y="2496"/>
              <a:ext cx="816" cy="816"/>
            </a:xfrm>
            <a:prstGeom prst="ellipse">
              <a:avLst/>
            </a:prstGeom>
            <a:solidFill>
              <a:srgbClr val="00CCFF">
                <a:alpha val="50000"/>
              </a:srgbClr>
            </a:solidFill>
            <a:ln>
              <a:noFill/>
            </a:ln>
            <a:effectLst/>
            <a:extLst>
              <a:ext uri="{91240B29-F687-4F45-9708-019B960494DF}">
                <a14:hiddenLine xmlns:a14="http://schemas.microsoft.com/office/drawing/2010/main" w="381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2" name="Oval 16"/>
            <p:cNvSpPr>
              <a:spLocks noChangeAspect="1" noChangeArrowheads="1"/>
            </p:cNvSpPr>
            <p:nvPr/>
          </p:nvSpPr>
          <p:spPr bwMode="auto">
            <a:xfrm>
              <a:off x="3408" y="1200"/>
              <a:ext cx="816" cy="816"/>
            </a:xfrm>
            <a:prstGeom prst="ellipse">
              <a:avLst/>
            </a:prstGeom>
            <a:solidFill>
              <a:srgbClr val="339966">
                <a:alpha val="50000"/>
              </a:srgbClr>
            </a:solidFill>
            <a:ln>
              <a:noFill/>
            </a:ln>
            <a:effectLst/>
            <a:extLst>
              <a:ext uri="{91240B29-F687-4F45-9708-019B960494DF}">
                <a14:hiddenLine xmlns:a14="http://schemas.microsoft.com/office/drawing/2010/main" w="381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3" name="Oval 17"/>
            <p:cNvSpPr>
              <a:spLocks noChangeAspect="1" noChangeArrowheads="1"/>
            </p:cNvSpPr>
            <p:nvPr/>
          </p:nvSpPr>
          <p:spPr bwMode="auto">
            <a:xfrm>
              <a:off x="1776" y="1344"/>
              <a:ext cx="1632" cy="720"/>
            </a:xfrm>
            <a:prstGeom prst="ellipse">
              <a:avLst/>
            </a:prstGeom>
            <a:solidFill>
              <a:srgbClr val="FFFF00">
                <a:alpha val="50000"/>
              </a:srgbClr>
            </a:solidFill>
            <a:ln>
              <a:noFill/>
            </a:ln>
            <a:effectLst/>
            <a:extLst>
              <a:ext uri="{91240B29-F687-4F45-9708-019B960494DF}">
                <a14:hiddenLine xmlns:a14="http://schemas.microsoft.com/office/drawing/2010/main" w="381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15" name="AutoShape 19"/>
            <p:cNvSpPr>
              <a:spLocks noChangeAspect="1" noChangeArrowheads="1"/>
            </p:cNvSpPr>
            <p:nvPr/>
          </p:nvSpPr>
          <p:spPr bwMode="auto">
            <a:xfrm flipH="1">
              <a:off x="1344" y="2160"/>
              <a:ext cx="1392" cy="624"/>
            </a:xfrm>
            <a:prstGeom prst="wedgeRectCallout">
              <a:avLst>
                <a:gd name="adj1" fmla="val -45477"/>
                <a:gd name="adj2" fmla="val 69708"/>
              </a:avLst>
            </a:prstGeom>
            <a:solidFill>
              <a:schemeClr val="accent1"/>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1800">
                  <a:effectLst>
                    <a:outerShdw blurRad="38100" dist="38100" dir="2700000" algn="tl">
                      <a:srgbClr val="C0C0C0"/>
                    </a:outerShdw>
                  </a:effectLst>
                  <a:latin typeface="Tahoma" pitchFamily="34" charset="0"/>
                </a:rPr>
                <a:t>Phonations-</a:t>
              </a:r>
              <a:br>
                <a:rPr lang="de-DE" altLang="de-DE" sz="1800">
                  <a:effectLst>
                    <a:outerShdw blurRad="38100" dist="38100" dir="2700000" algn="tl">
                      <a:srgbClr val="C0C0C0"/>
                    </a:outerShdw>
                  </a:effectLst>
                  <a:latin typeface="Tahoma" pitchFamily="34" charset="0"/>
                </a:rPr>
              </a:br>
              <a:r>
                <a:rPr lang="de-DE" altLang="de-DE" sz="1800">
                  <a:effectLst>
                    <a:outerShdw blurRad="38100" dist="38100" dir="2700000" algn="tl">
                      <a:srgbClr val="C0C0C0"/>
                    </a:outerShdw>
                  </a:effectLst>
                  <a:latin typeface="Tahoma" pitchFamily="34" charset="0"/>
                </a:rPr>
                <a:t>Prozess</a:t>
              </a:r>
            </a:p>
          </p:txBody>
        </p:sp>
      </p:grpSp>
      <p:sp>
        <p:nvSpPr>
          <p:cNvPr id="4098" name="Rectangle 2"/>
          <p:cNvSpPr>
            <a:spLocks noGrp="1" noChangeArrowheads="1"/>
          </p:cNvSpPr>
          <p:nvPr>
            <p:ph type="ctrTitle"/>
          </p:nvPr>
        </p:nvSpPr>
        <p:spPr>
          <a:xfrm>
            <a:off x="685800" y="2286000"/>
            <a:ext cx="6550025" cy="1143000"/>
          </a:xfrm>
          <a:noFill/>
          <a:ln/>
        </p:spPr>
        <p:txBody>
          <a:bodyPr/>
          <a:lstStyle/>
          <a:p>
            <a:r>
              <a:rPr lang="de-DE" altLang="de-DE"/>
              <a:t>Einführung in die </a:t>
            </a:r>
            <a:br>
              <a:rPr lang="de-DE" altLang="de-DE"/>
            </a:br>
            <a:r>
              <a:rPr lang="de-DE" altLang="de-DE"/>
              <a:t>Phonetik und Phonologie</a:t>
            </a:r>
          </a:p>
        </p:txBody>
      </p:sp>
      <p:sp>
        <p:nvSpPr>
          <p:cNvPr id="4099" name="Rectangle 3"/>
          <p:cNvSpPr>
            <a:spLocks noGrp="1" noChangeArrowheads="1"/>
          </p:cNvSpPr>
          <p:nvPr>
            <p:ph type="subTitle" idx="1"/>
          </p:nvPr>
        </p:nvSpPr>
        <p:spPr>
          <a:xfrm>
            <a:off x="1403350" y="4114800"/>
            <a:ext cx="5178425" cy="1752600"/>
          </a:xfrm>
          <a:noFill/>
          <a:ln/>
        </p:spPr>
        <p:txBody>
          <a:bodyPr/>
          <a:lstStyle/>
          <a:p>
            <a:r>
              <a:rPr lang="de-DE" altLang="de-DE"/>
              <a:t>Der Phonationsprozess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de-DE" altLang="de-DE"/>
              <a:t>Glottis</a:t>
            </a:r>
          </a:p>
        </p:txBody>
      </p:sp>
      <p:sp>
        <p:nvSpPr>
          <p:cNvPr id="133123" name="Rectangle 3"/>
          <p:cNvSpPr>
            <a:spLocks noGrp="1" noChangeArrowheads="1"/>
          </p:cNvSpPr>
          <p:nvPr>
            <p:ph type="body" idx="1"/>
          </p:nvPr>
        </p:nvSpPr>
        <p:spPr>
          <a:xfrm>
            <a:off x="250825" y="1908175"/>
            <a:ext cx="8664575" cy="4187825"/>
          </a:xfrm>
        </p:spPr>
        <p:txBody>
          <a:bodyPr/>
          <a:lstStyle/>
          <a:p>
            <a:pPr marL="0" indent="0" algn="just">
              <a:buFont typeface="Wingdings 2" pitchFamily="18" charset="2"/>
              <a:buNone/>
            </a:pPr>
            <a:r>
              <a:rPr lang="de-DE" altLang="de-DE">
                <a:cs typeface="Times New Roman" pitchFamily="18" charset="0"/>
              </a:rPr>
              <a:t>Mit </a:t>
            </a:r>
            <a:r>
              <a:rPr lang="de-DE" altLang="de-DE">
                <a:solidFill>
                  <a:schemeClr val="hlink"/>
                </a:solidFill>
                <a:cs typeface="Times New Roman" pitchFamily="18" charset="0"/>
              </a:rPr>
              <a:t>Glottis</a:t>
            </a:r>
            <a:r>
              <a:rPr lang="de-DE" altLang="de-DE">
                <a:cs typeface="Times New Roman" pitchFamily="18" charset="0"/>
              </a:rPr>
              <a:t> bezeichnet man den Raum zwischen den Stimmlippen und den Stellknorpeln (engl. </a:t>
            </a:r>
            <a:r>
              <a:rPr lang="de-DE" altLang="de-DE" i="1">
                <a:cs typeface="Times New Roman" pitchFamily="18" charset="0"/>
              </a:rPr>
              <a:t>arytenoid cartilages</a:t>
            </a:r>
            <a:r>
              <a:rPr lang="de-DE" altLang="de-DE">
                <a:cs typeface="Times New Roman" pitchFamily="18" charset="0"/>
              </a:rPr>
              <a:t>). In manchen Fällen ist es zweckmäßig, zwischen dem muskulösen (durch die Stimmfalten gebildeten) und dem knorpeligen Teil der Glottis zu unterscheiden.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de-DE" altLang="de-DE"/>
              <a:t>Larynx "in vivo"</a:t>
            </a:r>
          </a:p>
        </p:txBody>
      </p:sp>
      <p:pic>
        <p:nvPicPr>
          <p:cNvPr id="107523" name="Picture 3" descr="laryn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4114800" cy="3275013"/>
          </a:xfrm>
          <a:prstGeom prst="rect">
            <a:avLst/>
          </a:prstGeom>
          <a:noFill/>
          <a:extLst>
            <a:ext uri="{909E8E84-426E-40DD-AFC4-6F175D3DCCD1}">
              <a14:hiddenFill xmlns:a14="http://schemas.microsoft.com/office/drawing/2010/main">
                <a:solidFill>
                  <a:srgbClr val="FFFFFF"/>
                </a:solidFill>
              </a14:hiddenFill>
            </a:ext>
          </a:extLst>
        </p:spPr>
      </p:pic>
      <p:pic>
        <p:nvPicPr>
          <p:cNvPr id="107524" name="Picture 4" descr="atemstellun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00600" y="2438400"/>
            <a:ext cx="2981325" cy="3262313"/>
          </a:xfrm>
          <a:prstGeom prst="rect">
            <a:avLst/>
          </a:prstGeom>
          <a:noFill/>
          <a:extLst>
            <a:ext uri="{909E8E84-426E-40DD-AFC4-6F175D3DCCD1}">
              <a14:hiddenFill xmlns:a14="http://schemas.microsoft.com/office/drawing/2010/main">
                <a:solidFill>
                  <a:srgbClr val="FFFFFF"/>
                </a:solidFill>
              </a14:hiddenFill>
            </a:ext>
          </a:extLst>
        </p:spPr>
      </p:pic>
      <p:grpSp>
        <p:nvGrpSpPr>
          <p:cNvPr id="107534" name="Group 14"/>
          <p:cNvGrpSpPr>
            <a:grpSpLocks/>
          </p:cNvGrpSpPr>
          <p:nvPr/>
        </p:nvGrpSpPr>
        <p:grpSpPr bwMode="auto">
          <a:xfrm>
            <a:off x="1241425" y="4114800"/>
            <a:ext cx="2122488" cy="1287463"/>
            <a:chOff x="782" y="2592"/>
            <a:chExt cx="1337" cy="811"/>
          </a:xfrm>
        </p:grpSpPr>
        <p:sp>
          <p:nvSpPr>
            <p:cNvPr id="107530" name="Line 10"/>
            <p:cNvSpPr>
              <a:spLocks noChangeShapeType="1"/>
            </p:cNvSpPr>
            <p:nvPr/>
          </p:nvSpPr>
          <p:spPr bwMode="auto">
            <a:xfrm>
              <a:off x="1200" y="2592"/>
              <a:ext cx="0" cy="624"/>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endParaRPr lang="de-DE"/>
            </a:p>
          </p:txBody>
        </p:sp>
        <p:sp>
          <p:nvSpPr>
            <p:cNvPr id="107531" name="Line 11"/>
            <p:cNvSpPr>
              <a:spLocks noChangeShapeType="1"/>
            </p:cNvSpPr>
            <p:nvPr/>
          </p:nvSpPr>
          <p:spPr bwMode="auto">
            <a:xfrm>
              <a:off x="1536" y="2592"/>
              <a:ext cx="0" cy="576"/>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endParaRPr lang="de-DE"/>
            </a:p>
          </p:txBody>
        </p:sp>
        <p:sp>
          <p:nvSpPr>
            <p:cNvPr id="107527" name="Text Box 7"/>
            <p:cNvSpPr txBox="1">
              <a:spLocks noChangeArrowheads="1"/>
            </p:cNvSpPr>
            <p:nvPr/>
          </p:nvSpPr>
          <p:spPr bwMode="auto">
            <a:xfrm>
              <a:off x="782" y="3115"/>
              <a:ext cx="1337" cy="288"/>
            </a:xfrm>
            <a:prstGeom prst="rect">
              <a:avLst/>
            </a:prstGeom>
            <a:gradFill rotWithShape="0">
              <a:gsLst>
                <a:gs pos="0">
                  <a:srgbClr val="00BEBA"/>
                </a:gs>
                <a:gs pos="100000">
                  <a:srgbClr val="009999"/>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wrap="none">
              <a:spAutoFit/>
            </a:bodyPr>
            <a:lstStyle/>
            <a:p>
              <a:r>
                <a:rPr lang="de-DE" altLang="de-DE" b="1">
                  <a:solidFill>
                    <a:schemeClr val="accent1"/>
                  </a:solidFill>
                  <a:effectLst>
                    <a:outerShdw blurRad="38100" dist="38100" dir="2700000" algn="tl">
                      <a:srgbClr val="000000"/>
                    </a:outerShdw>
                  </a:effectLst>
                  <a:latin typeface="Tahoma" pitchFamily="34" charset="0"/>
                </a:rPr>
                <a:t>Stimmlippen</a:t>
              </a:r>
            </a:p>
          </p:txBody>
        </p:sp>
      </p:grpSp>
      <p:grpSp>
        <p:nvGrpSpPr>
          <p:cNvPr id="107533" name="Group 13"/>
          <p:cNvGrpSpPr>
            <a:grpSpLocks/>
          </p:cNvGrpSpPr>
          <p:nvPr/>
        </p:nvGrpSpPr>
        <p:grpSpPr bwMode="auto">
          <a:xfrm>
            <a:off x="2209800" y="3573463"/>
            <a:ext cx="2105025" cy="465137"/>
            <a:chOff x="1392" y="2251"/>
            <a:chExt cx="1326" cy="293"/>
          </a:xfrm>
        </p:grpSpPr>
        <p:sp>
          <p:nvSpPr>
            <p:cNvPr id="107529" name="Line 9"/>
            <p:cNvSpPr>
              <a:spLocks noChangeShapeType="1"/>
            </p:cNvSpPr>
            <p:nvPr/>
          </p:nvSpPr>
          <p:spPr bwMode="auto">
            <a:xfrm flipV="1">
              <a:off x="1392" y="2400"/>
              <a:ext cx="672" cy="144"/>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endParaRPr lang="de-DE"/>
            </a:p>
          </p:txBody>
        </p:sp>
        <p:sp>
          <p:nvSpPr>
            <p:cNvPr id="107526" name="Text Box 6"/>
            <p:cNvSpPr txBox="1">
              <a:spLocks noChangeArrowheads="1"/>
            </p:cNvSpPr>
            <p:nvPr/>
          </p:nvSpPr>
          <p:spPr bwMode="auto">
            <a:xfrm>
              <a:off x="1965" y="2251"/>
              <a:ext cx="753" cy="288"/>
            </a:xfrm>
            <a:prstGeom prst="rect">
              <a:avLst/>
            </a:prstGeom>
            <a:gradFill rotWithShape="0">
              <a:gsLst>
                <a:gs pos="0">
                  <a:srgbClr val="00BEBA"/>
                </a:gs>
                <a:gs pos="100000">
                  <a:srgbClr val="009999"/>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wrap="none">
              <a:spAutoFit/>
            </a:bodyPr>
            <a:lstStyle/>
            <a:p>
              <a:r>
                <a:rPr lang="de-DE" altLang="de-DE" b="1">
                  <a:solidFill>
                    <a:schemeClr val="accent1"/>
                  </a:solidFill>
                  <a:effectLst>
                    <a:outerShdw blurRad="38100" dist="38100" dir="2700000" algn="tl">
                      <a:srgbClr val="000000"/>
                    </a:outerShdw>
                  </a:effectLst>
                  <a:latin typeface="Tahoma" pitchFamily="34" charset="0"/>
                </a:rPr>
                <a:t>Glottis</a:t>
              </a:r>
            </a:p>
          </p:txBody>
        </p:sp>
      </p:grpSp>
      <p:grpSp>
        <p:nvGrpSpPr>
          <p:cNvPr id="107532" name="Group 12"/>
          <p:cNvGrpSpPr>
            <a:grpSpLocks/>
          </p:cNvGrpSpPr>
          <p:nvPr/>
        </p:nvGrpSpPr>
        <p:grpSpPr bwMode="auto">
          <a:xfrm>
            <a:off x="1263650" y="2506663"/>
            <a:ext cx="1855788" cy="922337"/>
            <a:chOff x="796" y="1579"/>
            <a:chExt cx="1169" cy="581"/>
          </a:xfrm>
        </p:grpSpPr>
        <p:sp>
          <p:nvSpPr>
            <p:cNvPr id="107528" name="Line 8"/>
            <p:cNvSpPr>
              <a:spLocks noChangeShapeType="1"/>
            </p:cNvSpPr>
            <p:nvPr/>
          </p:nvSpPr>
          <p:spPr bwMode="auto">
            <a:xfrm flipV="1">
              <a:off x="1440" y="1824"/>
              <a:ext cx="0" cy="336"/>
            </a:xfrm>
            <a:prstGeom prst="line">
              <a:avLst/>
            </a:prstGeom>
            <a:noFill/>
            <a:ln w="381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7525" name="Text Box 5"/>
            <p:cNvSpPr txBox="1">
              <a:spLocks noChangeArrowheads="1"/>
            </p:cNvSpPr>
            <p:nvPr/>
          </p:nvSpPr>
          <p:spPr bwMode="auto">
            <a:xfrm>
              <a:off x="796" y="1579"/>
              <a:ext cx="1169" cy="288"/>
            </a:xfrm>
            <a:prstGeom prst="rect">
              <a:avLst/>
            </a:prstGeom>
            <a:gradFill rotWithShape="0">
              <a:gsLst>
                <a:gs pos="0">
                  <a:srgbClr val="00BEBA"/>
                </a:gs>
                <a:gs pos="100000">
                  <a:srgbClr val="009999"/>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r>
                <a:rPr lang="de-DE" altLang="de-DE" b="1">
                  <a:solidFill>
                    <a:schemeClr val="accent1"/>
                  </a:solidFill>
                  <a:effectLst>
                    <a:outerShdw blurRad="38100" dist="38100" dir="2700000" algn="tl">
                      <a:srgbClr val="000000"/>
                    </a:outerShdw>
                  </a:effectLst>
                  <a:latin typeface="Tahoma" pitchFamily="34" charset="0"/>
                </a:rPr>
                <a:t>Kehldeckel</a:t>
              </a:r>
            </a:p>
          </p:txBody>
        </p:sp>
      </p:grpSp>
      <p:sp>
        <p:nvSpPr>
          <p:cNvPr id="107537" name="Text Box 17"/>
          <p:cNvSpPr txBox="1">
            <a:spLocks noChangeArrowheads="1"/>
          </p:cNvSpPr>
          <p:nvPr/>
        </p:nvSpPr>
        <p:spPr bwMode="auto">
          <a:xfrm>
            <a:off x="5813425" y="4191000"/>
            <a:ext cx="1022350" cy="396875"/>
          </a:xfrm>
          <a:prstGeom prst="rect">
            <a:avLst/>
          </a:prstGeom>
          <a:gradFill rotWithShape="0">
            <a:gsLst>
              <a:gs pos="0">
                <a:srgbClr val="00BEBA"/>
              </a:gs>
              <a:gs pos="100000">
                <a:srgbClr val="009999"/>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wrap="none">
            <a:spAutoFit/>
          </a:bodyPr>
          <a:lstStyle/>
          <a:p>
            <a:r>
              <a:rPr lang="de-DE" altLang="de-DE" sz="2000" b="1">
                <a:solidFill>
                  <a:schemeClr val="accent1"/>
                </a:solidFill>
                <a:effectLst>
                  <a:outerShdw blurRad="38100" dist="38100" dir="2700000" algn="tl">
                    <a:srgbClr val="000000"/>
                  </a:outerShdw>
                </a:effectLst>
                <a:latin typeface="Tahoma" pitchFamily="34" charset="0"/>
              </a:rPr>
              <a:t>Glottis</a:t>
            </a:r>
          </a:p>
        </p:txBody>
      </p:sp>
      <p:grpSp>
        <p:nvGrpSpPr>
          <p:cNvPr id="107538" name="Group 18"/>
          <p:cNvGrpSpPr>
            <a:grpSpLocks/>
          </p:cNvGrpSpPr>
          <p:nvPr/>
        </p:nvGrpSpPr>
        <p:grpSpPr bwMode="auto">
          <a:xfrm>
            <a:off x="6324600" y="2049463"/>
            <a:ext cx="2652713" cy="465137"/>
            <a:chOff x="1392" y="2251"/>
            <a:chExt cx="1671" cy="293"/>
          </a:xfrm>
        </p:grpSpPr>
        <p:sp>
          <p:nvSpPr>
            <p:cNvPr id="107539" name="Line 19"/>
            <p:cNvSpPr>
              <a:spLocks noChangeShapeType="1"/>
            </p:cNvSpPr>
            <p:nvPr/>
          </p:nvSpPr>
          <p:spPr bwMode="auto">
            <a:xfrm flipV="1">
              <a:off x="1392" y="2400"/>
              <a:ext cx="672" cy="144"/>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endParaRPr lang="de-DE"/>
            </a:p>
          </p:txBody>
        </p:sp>
        <p:sp>
          <p:nvSpPr>
            <p:cNvPr id="107540" name="Text Box 20"/>
            <p:cNvSpPr txBox="1">
              <a:spLocks noChangeArrowheads="1"/>
            </p:cNvSpPr>
            <p:nvPr/>
          </p:nvSpPr>
          <p:spPr bwMode="auto">
            <a:xfrm>
              <a:off x="1630" y="2251"/>
              <a:ext cx="1433" cy="288"/>
            </a:xfrm>
            <a:prstGeom prst="rect">
              <a:avLst/>
            </a:prstGeom>
            <a:gradFill rotWithShape="0">
              <a:gsLst>
                <a:gs pos="0">
                  <a:srgbClr val="00BEBA"/>
                </a:gs>
                <a:gs pos="100000">
                  <a:srgbClr val="009999"/>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wrap="none">
              <a:spAutoFit/>
            </a:bodyPr>
            <a:lstStyle/>
            <a:p>
              <a:r>
                <a:rPr lang="de-DE" altLang="de-DE" b="1">
                  <a:solidFill>
                    <a:schemeClr val="accent1"/>
                  </a:solidFill>
                  <a:effectLst>
                    <a:outerShdw blurRad="38100" dist="38100" dir="2700000" algn="tl">
                      <a:srgbClr val="000000"/>
                    </a:outerShdw>
                  </a:effectLst>
                  <a:latin typeface="Tahoma" pitchFamily="34" charset="0"/>
                </a:rPr>
                <a:t>Schildknorpel</a:t>
              </a:r>
            </a:p>
          </p:txBody>
        </p:sp>
      </p:grpSp>
      <p:grpSp>
        <p:nvGrpSpPr>
          <p:cNvPr id="107545" name="Group 25"/>
          <p:cNvGrpSpPr>
            <a:grpSpLocks/>
          </p:cNvGrpSpPr>
          <p:nvPr/>
        </p:nvGrpSpPr>
        <p:grpSpPr bwMode="auto">
          <a:xfrm>
            <a:off x="5943600" y="3124200"/>
            <a:ext cx="3016250" cy="1131888"/>
            <a:chOff x="3744" y="1968"/>
            <a:chExt cx="1862" cy="713"/>
          </a:xfrm>
        </p:grpSpPr>
        <p:sp>
          <p:nvSpPr>
            <p:cNvPr id="107543" name="Line 23"/>
            <p:cNvSpPr>
              <a:spLocks noChangeShapeType="1"/>
            </p:cNvSpPr>
            <p:nvPr/>
          </p:nvSpPr>
          <p:spPr bwMode="auto">
            <a:xfrm>
              <a:off x="4080" y="1968"/>
              <a:ext cx="672" cy="48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endParaRPr lang="de-DE"/>
            </a:p>
          </p:txBody>
        </p:sp>
        <p:sp>
          <p:nvSpPr>
            <p:cNvPr id="107544" name="Line 24"/>
            <p:cNvSpPr>
              <a:spLocks noChangeShapeType="1"/>
            </p:cNvSpPr>
            <p:nvPr/>
          </p:nvSpPr>
          <p:spPr bwMode="auto">
            <a:xfrm>
              <a:off x="3744" y="2256"/>
              <a:ext cx="1008" cy="19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endParaRPr lang="de-DE"/>
            </a:p>
          </p:txBody>
        </p:sp>
        <p:sp>
          <p:nvSpPr>
            <p:cNvPr id="107542" name="Text Box 22"/>
            <p:cNvSpPr txBox="1">
              <a:spLocks noChangeArrowheads="1"/>
            </p:cNvSpPr>
            <p:nvPr/>
          </p:nvSpPr>
          <p:spPr bwMode="auto">
            <a:xfrm>
              <a:off x="4523" y="2431"/>
              <a:ext cx="1083" cy="250"/>
            </a:xfrm>
            <a:prstGeom prst="rect">
              <a:avLst/>
            </a:prstGeom>
            <a:gradFill rotWithShape="0">
              <a:gsLst>
                <a:gs pos="0">
                  <a:srgbClr val="00BEBA"/>
                </a:gs>
                <a:gs pos="100000">
                  <a:srgbClr val="009999"/>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wrap="none">
              <a:spAutoFit/>
            </a:bodyPr>
            <a:lstStyle/>
            <a:p>
              <a:r>
                <a:rPr lang="de-DE" altLang="de-DE" sz="2000" b="1">
                  <a:solidFill>
                    <a:schemeClr val="accent1"/>
                  </a:solidFill>
                  <a:effectLst>
                    <a:outerShdw blurRad="38100" dist="38100" dir="2700000" algn="tl">
                      <a:srgbClr val="000000"/>
                    </a:outerShdw>
                  </a:effectLst>
                  <a:latin typeface="Tahoma" pitchFamily="34" charset="0"/>
                </a:rPr>
                <a:t>Stimmfalten</a:t>
              </a:r>
            </a:p>
          </p:txBody>
        </p:sp>
      </p:grpSp>
      <p:grpSp>
        <p:nvGrpSpPr>
          <p:cNvPr id="107549" name="Group 29"/>
          <p:cNvGrpSpPr>
            <a:grpSpLocks/>
          </p:cNvGrpSpPr>
          <p:nvPr/>
        </p:nvGrpSpPr>
        <p:grpSpPr bwMode="auto">
          <a:xfrm>
            <a:off x="5443538" y="4941888"/>
            <a:ext cx="1720850" cy="1158875"/>
            <a:chOff x="3418" y="3120"/>
            <a:chExt cx="1084" cy="730"/>
          </a:xfrm>
        </p:grpSpPr>
        <p:sp>
          <p:nvSpPr>
            <p:cNvPr id="107547" name="Line 27"/>
            <p:cNvSpPr>
              <a:spLocks noChangeShapeType="1"/>
            </p:cNvSpPr>
            <p:nvPr/>
          </p:nvSpPr>
          <p:spPr bwMode="auto">
            <a:xfrm>
              <a:off x="3504" y="3120"/>
              <a:ext cx="528" cy="52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endParaRPr lang="de-DE"/>
            </a:p>
          </p:txBody>
        </p:sp>
        <p:sp>
          <p:nvSpPr>
            <p:cNvPr id="107548" name="Line 28"/>
            <p:cNvSpPr>
              <a:spLocks noChangeShapeType="1"/>
            </p:cNvSpPr>
            <p:nvPr/>
          </p:nvSpPr>
          <p:spPr bwMode="auto">
            <a:xfrm flipH="1">
              <a:off x="3840" y="3168"/>
              <a:ext cx="528" cy="528"/>
            </a:xfrm>
            <a:prstGeom prst="line">
              <a:avLst/>
            </a:prstGeom>
            <a:noFill/>
            <a:ln w="38100" cap="sq">
              <a:solidFill>
                <a:schemeClr val="tx1"/>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wrap="none">
              <a:spAutoFit/>
            </a:bodyPr>
            <a:lstStyle/>
            <a:p>
              <a:endParaRPr lang="de-DE"/>
            </a:p>
          </p:txBody>
        </p:sp>
        <p:sp>
          <p:nvSpPr>
            <p:cNvPr id="107541" name="Text Box 21"/>
            <p:cNvSpPr txBox="1">
              <a:spLocks noChangeArrowheads="1"/>
            </p:cNvSpPr>
            <p:nvPr/>
          </p:nvSpPr>
          <p:spPr bwMode="auto">
            <a:xfrm>
              <a:off x="3418" y="3600"/>
              <a:ext cx="1084" cy="250"/>
            </a:xfrm>
            <a:prstGeom prst="rect">
              <a:avLst/>
            </a:prstGeom>
            <a:gradFill rotWithShape="0">
              <a:gsLst>
                <a:gs pos="0">
                  <a:srgbClr val="00BEBA"/>
                </a:gs>
                <a:gs pos="100000">
                  <a:srgbClr val="009999"/>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wrap="none">
              <a:spAutoFit/>
            </a:bodyPr>
            <a:lstStyle/>
            <a:p>
              <a:r>
                <a:rPr lang="de-DE" altLang="de-DE" sz="2000" b="1">
                  <a:solidFill>
                    <a:schemeClr val="accent1"/>
                  </a:solidFill>
                  <a:effectLst>
                    <a:outerShdw blurRad="38100" dist="38100" dir="2700000" algn="tl">
                      <a:srgbClr val="000000"/>
                    </a:outerShdw>
                  </a:effectLst>
                  <a:latin typeface="Tahoma" pitchFamily="34" charset="0"/>
                </a:rPr>
                <a:t>Stellknorpel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7532"/>
                                        </p:tgtEl>
                                        <p:attrNameLst>
                                          <p:attrName>style.visibility</p:attrName>
                                        </p:attrNameLst>
                                      </p:cBhvr>
                                      <p:to>
                                        <p:strVal val="visible"/>
                                      </p:to>
                                    </p:set>
                                    <p:animEffect transition="in" filter="wipe(down)">
                                      <p:cBhvr>
                                        <p:cTn id="7" dur="500"/>
                                        <p:tgtEl>
                                          <p:spTgt spid="107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07533"/>
                                        </p:tgtEl>
                                        <p:attrNameLst>
                                          <p:attrName>style.visibility</p:attrName>
                                        </p:attrNameLst>
                                      </p:cBhvr>
                                      <p:to>
                                        <p:strVal val="visible"/>
                                      </p:to>
                                    </p:set>
                                    <p:animEffect transition="in" filter="wipe(right)">
                                      <p:cBhvr>
                                        <p:cTn id="12" dur="500"/>
                                        <p:tgtEl>
                                          <p:spTgt spid="1075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7534"/>
                                        </p:tgtEl>
                                        <p:attrNameLst>
                                          <p:attrName>style.visibility</p:attrName>
                                        </p:attrNameLst>
                                      </p:cBhvr>
                                      <p:to>
                                        <p:strVal val="visible"/>
                                      </p:to>
                                    </p:set>
                                    <p:animEffect transition="in" filter="wipe(up)">
                                      <p:cBhvr>
                                        <p:cTn id="17" dur="500"/>
                                        <p:tgtEl>
                                          <p:spTgt spid="107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07524"/>
                                        </p:tgtEl>
                                        <p:attrNameLst>
                                          <p:attrName>style.visibility</p:attrName>
                                        </p:attrNameLst>
                                      </p:cBhvr>
                                      <p:to>
                                        <p:strVal val="visible"/>
                                      </p:to>
                                    </p:set>
                                    <p:animEffect transition="in" filter="box(out)">
                                      <p:cBhvr>
                                        <p:cTn id="22" dur="500"/>
                                        <p:tgtEl>
                                          <p:spTgt spid="1075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07538"/>
                                        </p:tgtEl>
                                        <p:attrNameLst>
                                          <p:attrName>style.visibility</p:attrName>
                                        </p:attrNameLst>
                                      </p:cBhvr>
                                      <p:to>
                                        <p:strVal val="visible"/>
                                      </p:to>
                                    </p:set>
                                    <p:animEffect transition="in" filter="wipe(right)">
                                      <p:cBhvr>
                                        <p:cTn id="27" dur="500"/>
                                        <p:tgtEl>
                                          <p:spTgt spid="1075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07537"/>
                                        </p:tgtEl>
                                        <p:attrNameLst>
                                          <p:attrName>style.visibility</p:attrName>
                                        </p:attrNameLst>
                                      </p:cBhvr>
                                      <p:to>
                                        <p:strVal val="visible"/>
                                      </p:to>
                                    </p:set>
                                    <p:animEffect transition="in" filter="box(out)">
                                      <p:cBhvr>
                                        <p:cTn id="32" dur="500"/>
                                        <p:tgtEl>
                                          <p:spTgt spid="1075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07545"/>
                                        </p:tgtEl>
                                        <p:attrNameLst>
                                          <p:attrName>style.visibility</p:attrName>
                                        </p:attrNameLst>
                                      </p:cBhvr>
                                      <p:to>
                                        <p:strVal val="visible"/>
                                      </p:to>
                                    </p:set>
                                    <p:animEffect transition="in" filter="wipe(left)">
                                      <p:cBhvr>
                                        <p:cTn id="37" dur="500"/>
                                        <p:tgtEl>
                                          <p:spTgt spid="1075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07549"/>
                                        </p:tgtEl>
                                        <p:attrNameLst>
                                          <p:attrName>style.visibility</p:attrName>
                                        </p:attrNameLst>
                                      </p:cBhvr>
                                      <p:to>
                                        <p:strVal val="visible"/>
                                      </p:to>
                                    </p:set>
                                    <p:animEffect transition="in" filter="wipe(up)">
                                      <p:cBhvr>
                                        <p:cTn id="42" dur="500"/>
                                        <p:tgtEl>
                                          <p:spTgt spid="107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de-DE" altLang="de-DE"/>
              <a:t>Stellungen der Glottis: Atemstellung</a:t>
            </a:r>
          </a:p>
        </p:txBody>
      </p:sp>
      <p:pic>
        <p:nvPicPr>
          <p:cNvPr id="110596" name="Picture 4" descr="atemstellun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4800" y="1905000"/>
            <a:ext cx="3746500" cy="4100513"/>
          </a:xfrm>
          <a:prstGeom prst="rect">
            <a:avLst/>
          </a:prstGeom>
          <a:noFill/>
          <a:extLst>
            <a:ext uri="{909E8E84-426E-40DD-AFC4-6F175D3DCCD1}">
              <a14:hiddenFill xmlns:a14="http://schemas.microsoft.com/office/drawing/2010/main">
                <a:solidFill>
                  <a:srgbClr val="FFFFFF"/>
                </a:solidFill>
              </a14:hiddenFill>
            </a:ext>
          </a:extLst>
        </p:spPr>
      </p:pic>
      <p:sp>
        <p:nvSpPr>
          <p:cNvPr id="110598" name="Text Box 6"/>
          <p:cNvSpPr txBox="1">
            <a:spLocks noChangeArrowheads="1"/>
          </p:cNvSpPr>
          <p:nvPr/>
        </p:nvSpPr>
        <p:spPr bwMode="auto">
          <a:xfrm>
            <a:off x="3962400" y="1600200"/>
            <a:ext cx="5181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de-DE" altLang="de-DE" sz="2200">
                <a:effectLst/>
                <a:latin typeface="Tahoma" pitchFamily="34" charset="0"/>
                <a:cs typeface="Times New Roman" pitchFamily="18" charset="0"/>
              </a:rPr>
              <a:t>Am einfachsten lässt sich die Stellung der Glottis beim Atmen beschreiben. Sowohl die Stimmlippen als auch die Stellknorpel liegen in ihrer ganzen Länge auseinander, so dass ein Lungen-luftstrom relativ ungehindert entwei-chen kann. Beim normalen Ausatmen liegen sie etwas enger beeinander als beim Einatmen. Soweit bekannt, ist die Stellung der Glottis bei stimmlosen Lauten die gleiche wie beim Ausatmen.</a:t>
            </a:r>
            <a:endParaRPr lang="de-DE" altLang="de-DE" sz="2200">
              <a:effectLst/>
              <a:latin typeface="Tahom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de-DE" altLang="de-DE"/>
              <a:t>Stellungen der Glottis: Atemstellung</a:t>
            </a:r>
          </a:p>
        </p:txBody>
      </p:sp>
      <p:pic>
        <p:nvPicPr>
          <p:cNvPr id="137219" name="Picture 3" descr="atemstellun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4800" y="1905000"/>
            <a:ext cx="3746500" cy="4100513"/>
          </a:xfrm>
          <a:prstGeom prst="rect">
            <a:avLst/>
          </a:prstGeom>
          <a:noFill/>
          <a:extLst>
            <a:ext uri="{909E8E84-426E-40DD-AFC4-6F175D3DCCD1}">
              <a14:hiddenFill xmlns:a14="http://schemas.microsoft.com/office/drawing/2010/main">
                <a:solidFill>
                  <a:srgbClr val="FFFFFF"/>
                </a:solidFill>
              </a14:hiddenFill>
            </a:ext>
          </a:extLst>
        </p:spPr>
      </p:pic>
      <p:sp>
        <p:nvSpPr>
          <p:cNvPr id="137221" name="Text Box 5"/>
          <p:cNvSpPr txBox="1">
            <a:spLocks noChangeArrowheads="1"/>
          </p:cNvSpPr>
          <p:nvPr/>
        </p:nvSpPr>
        <p:spPr bwMode="auto">
          <a:xfrm>
            <a:off x="4114800" y="1676400"/>
            <a:ext cx="5029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dirty="0">
                <a:effectLst/>
                <a:latin typeface="Tahoma" pitchFamily="34" charset="0"/>
                <a:cs typeface="Times New Roman" pitchFamily="18" charset="0"/>
              </a:rPr>
              <a:t>Ein typischer Laut, der mit dieser </a:t>
            </a:r>
            <a:r>
              <a:rPr lang="de-DE" altLang="de-DE" dirty="0" err="1">
                <a:effectLst/>
                <a:latin typeface="Tahoma" pitchFamily="34" charset="0"/>
                <a:cs typeface="Times New Roman" pitchFamily="18" charset="0"/>
              </a:rPr>
              <a:t>Glottisstellung</a:t>
            </a:r>
            <a:r>
              <a:rPr lang="de-DE" altLang="de-DE" dirty="0">
                <a:effectLst/>
                <a:latin typeface="Tahoma" pitchFamily="34" charset="0"/>
                <a:cs typeface="Times New Roman" pitchFamily="18" charset="0"/>
              </a:rPr>
              <a:t> gebildet wird, ist das stimmlose /h/, bei dem auch die Artikulationsstelle glottal ist. Im übrigen ist diese </a:t>
            </a:r>
            <a:r>
              <a:rPr lang="de-DE" altLang="de-DE" dirty="0" err="1">
                <a:effectLst/>
                <a:latin typeface="Tahoma" pitchFamily="34" charset="0"/>
                <a:cs typeface="Times New Roman" pitchFamily="18" charset="0"/>
              </a:rPr>
              <a:t>Glottisstellung</a:t>
            </a:r>
            <a:r>
              <a:rPr lang="de-DE" altLang="de-DE" dirty="0">
                <a:effectLst/>
                <a:latin typeface="Tahoma" pitchFamily="34" charset="0"/>
                <a:cs typeface="Times New Roman" pitchFamily="18" charset="0"/>
              </a:rPr>
              <a:t> die Grundlage für alle stimmlosen Laute, wie z.B.</a:t>
            </a:r>
            <a:r>
              <a:rPr lang="de-DE" altLang="de-DE" dirty="0">
                <a:effectLst/>
                <a:latin typeface="Arial" pitchFamily="34" charset="0"/>
                <a:cs typeface="Times New Roman" pitchFamily="18" charset="0"/>
              </a:rPr>
              <a:t> </a:t>
            </a:r>
            <a:r>
              <a:rPr lang="de-DE" altLang="de-DE" dirty="0">
                <a:effectLst/>
                <a:latin typeface="+mn-lt"/>
                <a:cs typeface="Times New Roman" pitchFamily="18" charset="0"/>
              </a:rPr>
              <a:t>[p, t, k, f, s, ʃ, x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de-DE" altLang="de-DE"/>
              <a:t>Stellungen der Glottis: Atemstellung</a:t>
            </a:r>
          </a:p>
        </p:txBody>
      </p:sp>
      <p:pic>
        <p:nvPicPr>
          <p:cNvPr id="138243" name="Picture 3" descr="atemstellun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4800" y="1905000"/>
            <a:ext cx="3746500" cy="4100513"/>
          </a:xfrm>
          <a:prstGeom prst="rect">
            <a:avLst/>
          </a:prstGeom>
          <a:noFill/>
          <a:extLst>
            <a:ext uri="{909E8E84-426E-40DD-AFC4-6F175D3DCCD1}">
              <a14:hiddenFill xmlns:a14="http://schemas.microsoft.com/office/drawing/2010/main">
                <a:solidFill>
                  <a:srgbClr val="FFFFFF"/>
                </a:solidFill>
              </a14:hiddenFill>
            </a:ext>
          </a:extLst>
        </p:spPr>
      </p:pic>
      <p:sp>
        <p:nvSpPr>
          <p:cNvPr id="138246" name="Text Box 6"/>
          <p:cNvSpPr txBox="1">
            <a:spLocks noChangeArrowheads="1"/>
          </p:cNvSpPr>
          <p:nvPr/>
        </p:nvSpPr>
        <p:spPr bwMode="auto">
          <a:xfrm>
            <a:off x="4114800" y="1676400"/>
            <a:ext cx="5029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de-DE" altLang="de-DE" dirty="0">
                <a:effectLst/>
                <a:latin typeface="Tahoma" pitchFamily="34" charset="0"/>
                <a:cs typeface="Times New Roman" pitchFamily="18" charset="0"/>
              </a:rPr>
              <a:t>Manche stimmlose Laute haben kein eigenes phonetisches Symbol, z.B. weil sie Varianten von typischerweise stimmhaften Lauten sind (z.B. Nasale, Liquide und Vokale). In diesen Fällen wird ein kleiner Kreis als zusätzliches diakritisches Zeichen verwendet: </a:t>
            </a:r>
            <a:r>
              <a:rPr lang="de-DE" altLang="de-DE" dirty="0">
                <a:effectLst/>
                <a:latin typeface="+mn-lt"/>
                <a:cs typeface="Times New Roman" pitchFamily="18" charset="0"/>
              </a:rPr>
              <a:t>[m̥] und [n̥] </a:t>
            </a:r>
            <a:r>
              <a:rPr lang="de-DE" altLang="de-DE" dirty="0">
                <a:effectLst/>
                <a:latin typeface="Tahoma" pitchFamily="34" charset="0"/>
                <a:cs typeface="Times New Roman" pitchFamily="18" charset="0"/>
              </a:rPr>
              <a:t>z.B. sind stimmlose Varianten der Nasale [m] und [n].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de-DE" altLang="de-DE"/>
              <a:t>Stellungen der Glottis: Stimmstellung</a:t>
            </a:r>
          </a:p>
        </p:txBody>
      </p:sp>
      <p:pic>
        <p:nvPicPr>
          <p:cNvPr id="115717" name="Picture 5" descr="stimmstellun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2400" y="1981200"/>
            <a:ext cx="3133725" cy="4164013"/>
          </a:xfrm>
          <a:prstGeom prst="rect">
            <a:avLst/>
          </a:prstGeom>
          <a:noFill/>
          <a:extLst>
            <a:ext uri="{909E8E84-426E-40DD-AFC4-6F175D3DCCD1}">
              <a14:hiddenFill xmlns:a14="http://schemas.microsoft.com/office/drawing/2010/main">
                <a:solidFill>
                  <a:srgbClr val="FFFFFF"/>
                </a:solidFill>
              </a14:hiddenFill>
            </a:ext>
          </a:extLst>
        </p:spPr>
      </p:pic>
      <p:sp>
        <p:nvSpPr>
          <p:cNvPr id="115718" name="Text Box 6"/>
          <p:cNvSpPr txBox="1">
            <a:spLocks noChangeArrowheads="1"/>
          </p:cNvSpPr>
          <p:nvPr/>
        </p:nvSpPr>
        <p:spPr bwMode="auto">
          <a:xfrm>
            <a:off x="3429000" y="1676400"/>
            <a:ext cx="5391150" cy="44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sz="2200" dirty="0">
                <a:effectLst>
                  <a:outerShdw blurRad="38100" dist="38100" dir="2700000" algn="tl">
                    <a:srgbClr val="C0C0C0"/>
                  </a:outerShdw>
                </a:effectLst>
                <a:latin typeface="Tahoma" pitchFamily="34" charset="0"/>
                <a:cs typeface="Times New Roman" pitchFamily="18" charset="0"/>
              </a:rPr>
              <a:t>Bei der Bildung von stimmhaften Lauten, d.h. bei Vokalen wie </a:t>
            </a:r>
            <a:r>
              <a:rPr lang="de-DE" altLang="de-DE" sz="2200" dirty="0">
                <a:solidFill>
                  <a:srgbClr val="009999"/>
                </a:solidFill>
                <a:effectLst>
                  <a:outerShdw blurRad="38100" dist="38100" dir="2700000" algn="tl">
                    <a:srgbClr val="C0C0C0"/>
                  </a:outerShdw>
                </a:effectLst>
                <a:latin typeface="Tahoma" pitchFamily="34" charset="0"/>
                <a:cs typeface="Times New Roman" pitchFamily="18" charset="0"/>
              </a:rPr>
              <a:t>[a e i o u]</a:t>
            </a:r>
            <a:r>
              <a:rPr lang="de-DE" altLang="de-DE" sz="2200" dirty="0">
                <a:effectLst>
                  <a:outerShdw blurRad="38100" dist="38100" dir="2700000" algn="tl">
                    <a:srgbClr val="C0C0C0"/>
                  </a:outerShdw>
                </a:effectLst>
                <a:latin typeface="Tahoma" pitchFamily="34" charset="0"/>
                <a:cs typeface="Times New Roman" pitchFamily="18" charset="0"/>
              </a:rPr>
              <a:t> oder Resonanten wie </a:t>
            </a:r>
            <a:r>
              <a:rPr lang="de-DE" altLang="de-DE" sz="2200" dirty="0">
                <a:solidFill>
                  <a:srgbClr val="009999"/>
                </a:solidFill>
                <a:effectLst>
                  <a:outerShdw blurRad="38100" dist="38100" dir="2700000" algn="tl">
                    <a:srgbClr val="C0C0C0"/>
                  </a:outerShdw>
                </a:effectLst>
                <a:latin typeface="Tahoma" pitchFamily="34" charset="0"/>
                <a:cs typeface="Times New Roman" pitchFamily="18" charset="0"/>
              </a:rPr>
              <a:t>[m n l j w],</a:t>
            </a:r>
            <a:r>
              <a:rPr lang="de-DE" altLang="de-DE" sz="2200" dirty="0">
                <a:effectLst>
                  <a:outerShdw blurRad="38100" dist="38100" dir="2700000" algn="tl">
                    <a:srgbClr val="C0C0C0"/>
                  </a:outerShdw>
                </a:effectLst>
                <a:latin typeface="Tahoma" pitchFamily="34" charset="0"/>
                <a:cs typeface="Times New Roman" pitchFamily="18" charset="0"/>
              </a:rPr>
              <a:t> sind die Stimmlippen so angeordnet, dass sie sich in ihrer gesamten Länge fast berühren. Wenn durch diese sehr enge Annäherung ein egressiver </a:t>
            </a:r>
            <a:r>
              <a:rPr lang="de-DE" altLang="de-DE" sz="2200" dirty="0" err="1">
                <a:effectLst>
                  <a:outerShdw blurRad="38100" dist="38100" dir="2700000" algn="tl">
                    <a:srgbClr val="C0C0C0"/>
                  </a:outerShdw>
                </a:effectLst>
                <a:latin typeface="Tahoma" pitchFamily="34" charset="0"/>
                <a:cs typeface="Times New Roman" pitchFamily="18" charset="0"/>
              </a:rPr>
              <a:t>pulmonischer</a:t>
            </a:r>
            <a:r>
              <a:rPr lang="de-DE" altLang="de-DE" sz="2200" dirty="0">
                <a:effectLst>
                  <a:outerShdw blurRad="38100" dist="38100" dir="2700000" algn="tl">
                    <a:srgbClr val="C0C0C0"/>
                  </a:outerShdw>
                </a:effectLst>
                <a:latin typeface="Tahoma" pitchFamily="34" charset="0"/>
                <a:cs typeface="Times New Roman" pitchFamily="18" charset="0"/>
              </a:rPr>
              <a:t> Luftstrom geschickt wird, bilden sich Kräfte, durch deren Zusammenspiel dieser Luftstrom in eine Folge von periodischen Pulsen verwandelt wird. Dieser Vorgang soll im folgenden etwas genauer betrachtet werden.</a:t>
            </a:r>
            <a:endParaRPr lang="de-DE" altLang="de-DE" sz="2200" dirty="0">
              <a:effectLst>
                <a:outerShdw blurRad="38100" dist="38100" dir="2700000" algn="tl">
                  <a:srgbClr val="C0C0C0"/>
                </a:outerShdw>
              </a:effectLst>
              <a:latin typeface="Tahom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de-DE" altLang="de-DE"/>
              <a:t>Phonation</a:t>
            </a:r>
          </a:p>
        </p:txBody>
      </p:sp>
      <p:graphicFrame>
        <p:nvGraphicFramePr>
          <p:cNvPr id="108550" name="Object 6"/>
          <p:cNvGraphicFramePr>
            <a:graphicFrameLocks noChangeAspect="1"/>
          </p:cNvGraphicFramePr>
          <p:nvPr/>
        </p:nvGraphicFramePr>
        <p:xfrm>
          <a:off x="685800" y="1752600"/>
          <a:ext cx="2489200" cy="4356100"/>
        </p:xfrm>
        <a:graphic>
          <a:graphicData uri="http://schemas.openxmlformats.org/presentationml/2006/ole">
            <mc:AlternateContent xmlns:mc="http://schemas.openxmlformats.org/markup-compatibility/2006">
              <mc:Choice xmlns:v="urn:schemas-microsoft-com:vml" Requires="v">
                <p:oleObj spid="_x0000_s108578" name="CorelPhotoPaint.Image.8" r:id="rId4" imgW="2488889" imgH="4355556" progId="CorelPhotoPaint.Image.8">
                  <p:embed/>
                </p:oleObj>
              </mc:Choice>
              <mc:Fallback>
                <p:oleObj name="CorelPhotoPaint.Image.8" r:id="rId4" imgW="2488889" imgH="4355556" progId="CorelPhotoPaint.Image.8">
                  <p:embed/>
                  <p:pic>
                    <p:nvPicPr>
                      <p:cNvPr id="0" name="Object 6"/>
                      <p:cNvPicPr>
                        <a:picLocks noChangeAspect="1" noChangeArrowheads="1"/>
                      </p:cNvPicPr>
                      <p:nvPr/>
                    </p:nvPicPr>
                    <p:blipFill>
                      <a:blip r:embed="rId5">
                        <a:clrChange>
                          <a:clrFrom>
                            <a:srgbClr val="00FE00"/>
                          </a:clrFrom>
                          <a:clrTo>
                            <a:srgbClr val="00FE00">
                              <a:alpha val="0"/>
                            </a:srgbClr>
                          </a:clrTo>
                        </a:clrChange>
                        <a:extLst>
                          <a:ext uri="{28A0092B-C50C-407E-A947-70E740481C1C}">
                            <a14:useLocalDpi xmlns:a14="http://schemas.microsoft.com/office/drawing/2010/main" val="0"/>
                          </a:ext>
                        </a:extLst>
                      </a:blip>
                      <a:srcRect/>
                      <a:stretch>
                        <a:fillRect/>
                      </a:stretch>
                    </p:blipFill>
                    <p:spPr bwMode="auto">
                      <a:xfrm>
                        <a:off x="685800" y="1752600"/>
                        <a:ext cx="2489200" cy="435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8557" name="Group 13"/>
          <p:cNvGrpSpPr>
            <a:grpSpLocks/>
          </p:cNvGrpSpPr>
          <p:nvPr/>
        </p:nvGrpSpPr>
        <p:grpSpPr bwMode="auto">
          <a:xfrm>
            <a:off x="2209800" y="1676400"/>
            <a:ext cx="1981200" cy="457200"/>
            <a:chOff x="1392" y="1056"/>
            <a:chExt cx="1248" cy="288"/>
          </a:xfrm>
        </p:grpSpPr>
        <p:sp>
          <p:nvSpPr>
            <p:cNvPr id="108556" name="Line 12"/>
            <p:cNvSpPr>
              <a:spLocks noChangeShapeType="1"/>
            </p:cNvSpPr>
            <p:nvPr/>
          </p:nvSpPr>
          <p:spPr bwMode="auto">
            <a:xfrm flipV="1">
              <a:off x="1392" y="1248"/>
              <a:ext cx="336" cy="96"/>
            </a:xfrm>
            <a:prstGeom prst="line">
              <a:avLst/>
            </a:prstGeom>
            <a:noFill/>
            <a:ln w="38100" cap="sq">
              <a:solidFill>
                <a:srgbClr val="CC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a:lstStyle/>
            <a:p>
              <a:endParaRPr lang="de-DE"/>
            </a:p>
          </p:txBody>
        </p:sp>
        <p:sp>
          <p:nvSpPr>
            <p:cNvPr id="108555" name="Text Box 11"/>
            <p:cNvSpPr txBox="1">
              <a:spLocks noChangeArrowheads="1"/>
            </p:cNvSpPr>
            <p:nvPr/>
          </p:nvSpPr>
          <p:spPr bwMode="auto">
            <a:xfrm>
              <a:off x="1680" y="1056"/>
              <a:ext cx="960" cy="288"/>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p>
              <a:pPr>
                <a:spcBef>
                  <a:spcPct val="50000"/>
                </a:spcBef>
              </a:pPr>
              <a:r>
                <a:rPr lang="de-DE" altLang="de-DE" b="1">
                  <a:solidFill>
                    <a:srgbClr val="CC3300"/>
                  </a:solidFill>
                  <a:effectLst>
                    <a:outerShdw blurRad="38100" dist="38100" dir="2700000" algn="tl">
                      <a:srgbClr val="000000"/>
                    </a:outerShdw>
                  </a:effectLst>
                </a:rPr>
                <a:t>Epiglottis</a:t>
              </a:r>
            </a:p>
          </p:txBody>
        </p:sp>
      </p:grpSp>
      <p:sp>
        <p:nvSpPr>
          <p:cNvPr id="108560" name="Text Box 16"/>
          <p:cNvSpPr txBox="1">
            <a:spLocks noChangeArrowheads="1"/>
          </p:cNvSpPr>
          <p:nvPr/>
        </p:nvSpPr>
        <p:spPr bwMode="auto">
          <a:xfrm>
            <a:off x="228600" y="3886200"/>
            <a:ext cx="1066800" cy="701675"/>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p>
            <a:pPr>
              <a:spcBef>
                <a:spcPct val="50000"/>
              </a:spcBef>
            </a:pPr>
            <a:r>
              <a:rPr lang="de-DE" altLang="de-DE" sz="2000" b="1">
                <a:solidFill>
                  <a:srgbClr val="CC3300"/>
                </a:solidFill>
                <a:effectLst>
                  <a:outerShdw blurRad="38100" dist="38100" dir="2700000" algn="tl">
                    <a:srgbClr val="000000"/>
                  </a:outerShdw>
                </a:effectLst>
              </a:rPr>
              <a:t>Stimm-falten</a:t>
            </a:r>
          </a:p>
        </p:txBody>
      </p:sp>
      <p:sp>
        <p:nvSpPr>
          <p:cNvPr id="108561" name="Text Box 17"/>
          <p:cNvSpPr txBox="1">
            <a:spLocks noChangeArrowheads="1"/>
          </p:cNvSpPr>
          <p:nvPr/>
        </p:nvSpPr>
        <p:spPr bwMode="auto">
          <a:xfrm>
            <a:off x="2362200" y="3200400"/>
            <a:ext cx="1066800" cy="915988"/>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p>
            <a:pPr>
              <a:spcBef>
                <a:spcPct val="50000"/>
              </a:spcBef>
            </a:pPr>
            <a:r>
              <a:rPr lang="de-DE" altLang="de-DE" sz="1800" b="1">
                <a:solidFill>
                  <a:srgbClr val="CC3300"/>
                </a:solidFill>
                <a:effectLst>
                  <a:outerShdw blurRad="38100" dist="38100" dir="2700000" algn="tl">
                    <a:srgbClr val="000000"/>
                  </a:outerShdw>
                </a:effectLst>
              </a:rPr>
              <a:t>falsche Stimm-falten</a:t>
            </a:r>
          </a:p>
        </p:txBody>
      </p:sp>
      <p:sp>
        <p:nvSpPr>
          <p:cNvPr id="108562" name="Text Box 18"/>
          <p:cNvSpPr txBox="1">
            <a:spLocks noChangeArrowheads="1"/>
          </p:cNvSpPr>
          <p:nvPr/>
        </p:nvSpPr>
        <p:spPr bwMode="auto">
          <a:xfrm>
            <a:off x="1295400" y="5029200"/>
            <a:ext cx="1066800" cy="701675"/>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p>
            <a:pPr>
              <a:spcBef>
                <a:spcPct val="50000"/>
              </a:spcBef>
            </a:pPr>
            <a:r>
              <a:rPr lang="de-DE" altLang="de-DE" sz="2000" b="1">
                <a:solidFill>
                  <a:srgbClr val="CC3300"/>
                </a:solidFill>
                <a:effectLst>
                  <a:outerShdw blurRad="38100" dist="38100" dir="2700000" algn="tl">
                    <a:srgbClr val="000000"/>
                  </a:outerShdw>
                </a:effectLst>
              </a:rPr>
              <a:t>Luft-röhre</a:t>
            </a:r>
          </a:p>
        </p:txBody>
      </p:sp>
      <p:grpSp>
        <p:nvGrpSpPr>
          <p:cNvPr id="108565" name="Group 21"/>
          <p:cNvGrpSpPr>
            <a:grpSpLocks/>
          </p:cNvGrpSpPr>
          <p:nvPr/>
        </p:nvGrpSpPr>
        <p:grpSpPr bwMode="auto">
          <a:xfrm>
            <a:off x="3810000" y="2743200"/>
            <a:ext cx="3886200" cy="2163763"/>
            <a:chOff x="2400" y="1728"/>
            <a:chExt cx="2448" cy="1363"/>
          </a:xfrm>
        </p:grpSpPr>
        <p:graphicFrame>
          <p:nvGraphicFramePr>
            <p:cNvPr id="108551" name="Object 7"/>
            <p:cNvGraphicFramePr>
              <a:graphicFrameLocks noChangeAspect="1"/>
            </p:cNvGraphicFramePr>
            <p:nvPr/>
          </p:nvGraphicFramePr>
          <p:xfrm>
            <a:off x="2400" y="1728"/>
            <a:ext cx="2448" cy="1363"/>
          </p:xfrm>
          <a:graphic>
            <a:graphicData uri="http://schemas.openxmlformats.org/presentationml/2006/ole">
              <mc:AlternateContent xmlns:mc="http://schemas.openxmlformats.org/markup-compatibility/2006">
                <mc:Choice xmlns:v="urn:schemas-microsoft-com:vml" Requires="v">
                  <p:oleObj spid="_x0000_s108579" name="CorelPhotoPaint.Image.8" r:id="rId6" imgW="2463492" imgH="1371429" progId="CorelPhotoPaint.Image.8">
                    <p:embed/>
                  </p:oleObj>
                </mc:Choice>
                <mc:Fallback>
                  <p:oleObj name="CorelPhotoPaint.Image.8" r:id="rId6" imgW="2463492" imgH="1371429" progId="CorelPhotoPaint.Image.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1728"/>
                          <a:ext cx="2448" cy="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63" name="Text Box 19"/>
            <p:cNvSpPr txBox="1">
              <a:spLocks noChangeArrowheads="1"/>
            </p:cNvSpPr>
            <p:nvPr/>
          </p:nvSpPr>
          <p:spPr bwMode="auto">
            <a:xfrm>
              <a:off x="2400" y="2352"/>
              <a:ext cx="672" cy="442"/>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p>
              <a:pPr>
                <a:spcBef>
                  <a:spcPct val="50000"/>
                </a:spcBef>
              </a:pPr>
              <a:r>
                <a:rPr lang="de-DE" altLang="de-DE" sz="2000" b="1">
                  <a:solidFill>
                    <a:srgbClr val="CC3300"/>
                  </a:solidFill>
                  <a:effectLst>
                    <a:outerShdw blurRad="38100" dist="38100" dir="2700000" algn="tl">
                      <a:srgbClr val="000000"/>
                    </a:outerShdw>
                  </a:effectLst>
                </a:rPr>
                <a:t>Stimm-falten</a:t>
              </a:r>
            </a:p>
          </p:txBody>
        </p:sp>
        <p:sp>
          <p:nvSpPr>
            <p:cNvPr id="108564" name="Text Box 20"/>
            <p:cNvSpPr txBox="1">
              <a:spLocks noChangeArrowheads="1"/>
            </p:cNvSpPr>
            <p:nvPr/>
          </p:nvSpPr>
          <p:spPr bwMode="auto">
            <a:xfrm>
              <a:off x="4128" y="1728"/>
              <a:ext cx="672" cy="577"/>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p>
              <a:pPr>
                <a:spcBef>
                  <a:spcPct val="50000"/>
                </a:spcBef>
              </a:pPr>
              <a:r>
                <a:rPr lang="de-DE" altLang="de-DE" sz="1800" b="1">
                  <a:solidFill>
                    <a:srgbClr val="CC3300"/>
                  </a:solidFill>
                  <a:effectLst>
                    <a:outerShdw blurRad="38100" dist="38100" dir="2700000" algn="tl">
                      <a:srgbClr val="000000"/>
                    </a:outerShdw>
                  </a:effectLst>
                </a:rPr>
                <a:t>falsche Stimm-falten</a:t>
              </a:r>
            </a:p>
          </p:txBody>
        </p:sp>
      </p:grpSp>
      <p:graphicFrame>
        <p:nvGraphicFramePr>
          <p:cNvPr id="108554" name="Object 10"/>
          <p:cNvGraphicFramePr>
            <a:graphicFrameLocks noChangeAspect="1"/>
          </p:cNvGraphicFramePr>
          <p:nvPr/>
        </p:nvGraphicFramePr>
        <p:xfrm>
          <a:off x="3810000" y="2667000"/>
          <a:ext cx="3886200" cy="2379663"/>
        </p:xfrm>
        <a:graphic>
          <a:graphicData uri="http://schemas.openxmlformats.org/presentationml/2006/ole">
            <mc:AlternateContent xmlns:mc="http://schemas.openxmlformats.org/markup-compatibility/2006">
              <mc:Choice xmlns:v="urn:schemas-microsoft-com:vml" Requires="v">
                <p:oleObj spid="_x0000_s108580" name="Picture" r:id="rId8" imgW="2400480" imgH="1470600" progId="Word.Picture.8">
                  <p:embed/>
                </p:oleObj>
              </mc:Choice>
              <mc:Fallback>
                <p:oleObj name="Picture" r:id="rId8" imgW="2400480" imgH="1470600" progId="Word.Picture.8">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2667000"/>
                        <a:ext cx="3886200" cy="2379663"/>
                      </a:xfrm>
                      <a:prstGeom prst="rect">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8565"/>
                                        </p:tgtEl>
                                        <p:attrNameLst>
                                          <p:attrName>style.visibility</p:attrName>
                                        </p:attrNameLst>
                                      </p:cBhvr>
                                      <p:to>
                                        <p:strVal val="visible"/>
                                      </p:to>
                                    </p:set>
                                    <p:animEffect transition="in" filter="wipe(left)">
                                      <p:cBhvr>
                                        <p:cTn id="7" dur="500"/>
                                        <p:tgtEl>
                                          <p:spTgt spid="108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8554"/>
                                        </p:tgtEl>
                                        <p:attrNameLst>
                                          <p:attrName>style.visibility</p:attrName>
                                        </p:attrNameLst>
                                      </p:cBhvr>
                                      <p:to>
                                        <p:strVal val="visible"/>
                                      </p:to>
                                    </p:set>
                                    <p:animEffect transition="in" filter="box(out)">
                                      <p:cBhvr>
                                        <p:cTn id="12" dur="500"/>
                                        <p:tgtEl>
                                          <p:spTgt spid="108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de-DE" altLang="de-DE"/>
              <a:t>Phonation: Phase 1</a:t>
            </a:r>
          </a:p>
        </p:txBody>
      </p:sp>
      <p:graphicFrame>
        <p:nvGraphicFramePr>
          <p:cNvPr id="117763" name="Object 3"/>
          <p:cNvGraphicFramePr>
            <a:graphicFrameLocks noChangeAspect="1"/>
          </p:cNvGraphicFramePr>
          <p:nvPr/>
        </p:nvGraphicFramePr>
        <p:xfrm>
          <a:off x="152400" y="1905000"/>
          <a:ext cx="3733800" cy="2286000"/>
        </p:xfrm>
        <a:graphic>
          <a:graphicData uri="http://schemas.openxmlformats.org/presentationml/2006/ole">
            <mc:AlternateContent xmlns:mc="http://schemas.openxmlformats.org/markup-compatibility/2006">
              <mc:Choice xmlns:v="urn:schemas-microsoft-com:vml" Requires="v">
                <p:oleObj spid="_x0000_s117772" name="Picture" r:id="rId4" imgW="2400480" imgH="1470600" progId="Word.Picture.8">
                  <p:embed/>
                </p:oleObj>
              </mc:Choice>
              <mc:Fallback>
                <p:oleObj name="Picture" r:id="rId4" imgW="2400480" imgH="147060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05000"/>
                        <a:ext cx="3733800" cy="2286000"/>
                      </a:xfrm>
                      <a:prstGeom prst="rect">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6" name="Text Box 6"/>
          <p:cNvSpPr txBox="1">
            <a:spLocks noChangeArrowheads="1"/>
          </p:cNvSpPr>
          <p:nvPr/>
        </p:nvSpPr>
        <p:spPr bwMode="auto">
          <a:xfrm>
            <a:off x="3962400" y="1905000"/>
            <a:ext cx="49307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Die folgenden Abbildungen zeigen das Öffnen und Schließen der Glottis aus der Perspektive von vorn auf den Kehlkopf, die Stimm-falten sind zudem in der Mitte quer angeschnitten. </a:t>
            </a:r>
          </a:p>
        </p:txBody>
      </p:sp>
      <p:sp>
        <p:nvSpPr>
          <p:cNvPr id="117767" name="Text Box 7"/>
          <p:cNvSpPr txBox="1">
            <a:spLocks noChangeArrowheads="1"/>
          </p:cNvSpPr>
          <p:nvPr/>
        </p:nvSpPr>
        <p:spPr bwMode="auto">
          <a:xfrm>
            <a:off x="457200" y="472440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In der Ruhe oder zu Beginn eines Phonationszyklus berühren sie sich.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7767"/>
                                        </p:tgtEl>
                                        <p:attrNameLst>
                                          <p:attrName>style.visibility</p:attrName>
                                        </p:attrNameLst>
                                      </p:cBhvr>
                                      <p:to>
                                        <p:strVal val="visible"/>
                                      </p:to>
                                    </p:set>
                                    <p:animEffect transition="in" filter="wipe(up)">
                                      <p:cBhvr>
                                        <p:cTn id="7" dur="500"/>
                                        <p:tgtEl>
                                          <p:spTgt spid="117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7" name="Object 3"/>
          <p:cNvGraphicFramePr>
            <a:graphicFrameLocks noChangeAspect="1"/>
          </p:cNvGraphicFramePr>
          <p:nvPr/>
        </p:nvGraphicFramePr>
        <p:xfrm>
          <a:off x="152400" y="1905000"/>
          <a:ext cx="3733800" cy="2379663"/>
        </p:xfrm>
        <a:graphic>
          <a:graphicData uri="http://schemas.openxmlformats.org/presentationml/2006/ole">
            <mc:AlternateContent xmlns:mc="http://schemas.openxmlformats.org/markup-compatibility/2006">
              <mc:Choice xmlns:v="urn:schemas-microsoft-com:vml" Requires="v">
                <p:oleObj spid="_x0000_s118809" name="Picture" r:id="rId4" imgW="2392680" imgH="1522476" progId="Word.Picture.8">
                  <p:embed/>
                </p:oleObj>
              </mc:Choice>
              <mc:Fallback>
                <p:oleObj name="Picture" r:id="rId4" imgW="2392680" imgH="1522476"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05000"/>
                        <a:ext cx="3733800" cy="237966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879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916113"/>
            <a:ext cx="3733800" cy="23145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nvGrpSpPr>
          <p:cNvPr id="118794" name="Group 10"/>
          <p:cNvGrpSpPr>
            <a:grpSpLocks/>
          </p:cNvGrpSpPr>
          <p:nvPr/>
        </p:nvGrpSpPr>
        <p:grpSpPr bwMode="auto">
          <a:xfrm>
            <a:off x="1331913" y="3429000"/>
            <a:ext cx="1219200" cy="914400"/>
            <a:chOff x="864" y="2208"/>
            <a:chExt cx="768" cy="576"/>
          </a:xfrm>
        </p:grpSpPr>
        <p:sp>
          <p:nvSpPr>
            <p:cNvPr id="118795" name="Line 11"/>
            <p:cNvSpPr>
              <a:spLocks noChangeShapeType="1"/>
            </p:cNvSpPr>
            <p:nvPr/>
          </p:nvSpPr>
          <p:spPr bwMode="auto">
            <a:xfrm flipV="1">
              <a:off x="1056" y="2352"/>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8796" name="Line 12"/>
            <p:cNvSpPr>
              <a:spLocks noChangeShapeType="1"/>
            </p:cNvSpPr>
            <p:nvPr/>
          </p:nvSpPr>
          <p:spPr bwMode="auto">
            <a:xfrm flipV="1">
              <a:off x="864" y="2448"/>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8797" name="Line 13"/>
            <p:cNvSpPr>
              <a:spLocks noChangeShapeType="1"/>
            </p:cNvSpPr>
            <p:nvPr/>
          </p:nvSpPr>
          <p:spPr bwMode="auto">
            <a:xfrm flipV="1">
              <a:off x="1440" y="2352"/>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8798" name="Line 14"/>
            <p:cNvSpPr>
              <a:spLocks noChangeShapeType="1"/>
            </p:cNvSpPr>
            <p:nvPr/>
          </p:nvSpPr>
          <p:spPr bwMode="auto">
            <a:xfrm flipV="1">
              <a:off x="1248" y="2208"/>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8799" name="Line 15"/>
            <p:cNvSpPr>
              <a:spLocks noChangeShapeType="1"/>
            </p:cNvSpPr>
            <p:nvPr/>
          </p:nvSpPr>
          <p:spPr bwMode="auto">
            <a:xfrm flipV="1">
              <a:off x="1632" y="2448"/>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8786" name="Rectangle 2"/>
          <p:cNvSpPr>
            <a:spLocks noGrp="1" noChangeArrowheads="1"/>
          </p:cNvSpPr>
          <p:nvPr>
            <p:ph type="title"/>
          </p:nvPr>
        </p:nvSpPr>
        <p:spPr/>
        <p:txBody>
          <a:bodyPr/>
          <a:lstStyle/>
          <a:p>
            <a:r>
              <a:rPr lang="de-DE" altLang="de-DE"/>
              <a:t>Phonation: Phase 2-4</a:t>
            </a:r>
          </a:p>
        </p:txBody>
      </p:sp>
      <p:sp>
        <p:nvSpPr>
          <p:cNvPr id="118790" name="Text Box 6"/>
          <p:cNvSpPr txBox="1">
            <a:spLocks noChangeArrowheads="1"/>
          </p:cNvSpPr>
          <p:nvPr/>
        </p:nvSpPr>
        <p:spPr bwMode="auto">
          <a:xfrm>
            <a:off x="3962400" y="1905000"/>
            <a:ext cx="5181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Drückt die Atemluft von unten gegen die Stimmfalten entsteht ein sub-glottaler Druck, der bei Erreichen eines Schwellwertes diese ausein-anderpresst. Dabei trennen sich zunächst die unteren Ränder.</a:t>
            </a:r>
          </a:p>
        </p:txBody>
      </p:sp>
      <p:sp>
        <p:nvSpPr>
          <p:cNvPr id="118791" name="Text Box 7"/>
          <p:cNvSpPr txBox="1">
            <a:spLocks noChangeArrowheads="1"/>
          </p:cNvSpPr>
          <p:nvPr/>
        </p:nvSpPr>
        <p:spPr bwMode="auto">
          <a:xfrm>
            <a:off x="3581400" y="4876800"/>
            <a:ext cx="518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Später trennen sich auch die oberen Ränder.</a:t>
            </a:r>
          </a:p>
        </p:txBody>
      </p:sp>
      <p:graphicFrame>
        <p:nvGraphicFramePr>
          <p:cNvPr id="118793" name="Object 9"/>
          <p:cNvGraphicFramePr>
            <a:graphicFrameLocks noChangeAspect="1"/>
          </p:cNvGraphicFramePr>
          <p:nvPr/>
        </p:nvGraphicFramePr>
        <p:xfrm>
          <a:off x="179388" y="1916113"/>
          <a:ext cx="3733800" cy="2349500"/>
        </p:xfrm>
        <a:graphic>
          <a:graphicData uri="http://schemas.openxmlformats.org/presentationml/2006/ole">
            <mc:AlternateContent xmlns:mc="http://schemas.openxmlformats.org/markup-compatibility/2006">
              <mc:Choice xmlns:v="urn:schemas-microsoft-com:vml" Requires="v">
                <p:oleObj spid="_x0000_s118810" name="Picture" r:id="rId7" imgW="2369880" imgH="1470600" progId="Word.Picture.8">
                  <p:embed/>
                </p:oleObj>
              </mc:Choice>
              <mc:Fallback>
                <p:oleObj name="Picture" r:id="rId7" imgW="2369880" imgH="1470600" progId="Word.Picture.8">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1916113"/>
                        <a:ext cx="3733800" cy="23495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8790"/>
                                        </p:tgtEl>
                                        <p:attrNameLst>
                                          <p:attrName>style.visibility</p:attrName>
                                        </p:attrNameLst>
                                      </p:cBhvr>
                                      <p:to>
                                        <p:strVal val="visible"/>
                                      </p:to>
                                    </p:set>
                                    <p:animEffect transition="in" filter="wipe(up)">
                                      <p:cBhvr>
                                        <p:cTn id="7" dur="500"/>
                                        <p:tgtEl>
                                          <p:spTgt spid="118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8787"/>
                                        </p:tgtEl>
                                        <p:attrNameLst>
                                          <p:attrName>style.visibility</p:attrName>
                                        </p:attrNameLst>
                                      </p:cBhvr>
                                      <p:to>
                                        <p:strVal val="visible"/>
                                      </p:to>
                                    </p:set>
                                    <p:animEffect transition="in" filter="box(out)">
                                      <p:cBhvr>
                                        <p:cTn id="12" dur="500"/>
                                        <p:tgtEl>
                                          <p:spTgt spid="1187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8794"/>
                                        </p:tgtEl>
                                        <p:attrNameLst>
                                          <p:attrName>style.visibility</p:attrName>
                                        </p:attrNameLst>
                                      </p:cBhvr>
                                      <p:to>
                                        <p:strVal val="visible"/>
                                      </p:to>
                                    </p:set>
                                    <p:anim calcmode="lin" valueType="num">
                                      <p:cBhvr additive="base">
                                        <p:cTn id="17" dur="500" fill="hold"/>
                                        <p:tgtEl>
                                          <p:spTgt spid="118794"/>
                                        </p:tgtEl>
                                        <p:attrNameLst>
                                          <p:attrName>ppt_x</p:attrName>
                                        </p:attrNameLst>
                                      </p:cBhvr>
                                      <p:tavLst>
                                        <p:tav tm="0">
                                          <p:val>
                                            <p:strVal val="#ppt_x"/>
                                          </p:val>
                                        </p:tav>
                                        <p:tav tm="100000">
                                          <p:val>
                                            <p:strVal val="#ppt_x"/>
                                          </p:val>
                                        </p:tav>
                                      </p:tavLst>
                                    </p:anim>
                                    <p:anim calcmode="lin" valueType="num">
                                      <p:cBhvr additive="base">
                                        <p:cTn id="18" dur="500" fill="hold"/>
                                        <p:tgtEl>
                                          <p:spTgt spid="11879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879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18792"/>
                                        </p:tgtEl>
                                        <p:attrNameLst>
                                          <p:attrName>style.visibility</p:attrName>
                                        </p:attrNameLst>
                                      </p:cBhvr>
                                      <p:to>
                                        <p:strVal val="visible"/>
                                      </p:to>
                                    </p:set>
                                    <p:animEffect transition="in" filter="box(out)">
                                      <p:cBhvr>
                                        <p:cTn id="23" dur="500"/>
                                        <p:tgtEl>
                                          <p:spTgt spid="1187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18791"/>
                                        </p:tgtEl>
                                        <p:attrNameLst>
                                          <p:attrName>style.visibility</p:attrName>
                                        </p:attrNameLst>
                                      </p:cBhvr>
                                      <p:to>
                                        <p:strVal val="visible"/>
                                      </p:to>
                                    </p:set>
                                    <p:anim calcmode="lin" valueType="num">
                                      <p:cBhvr additive="base">
                                        <p:cTn id="28" dur="500" fill="hold"/>
                                        <p:tgtEl>
                                          <p:spTgt spid="118791"/>
                                        </p:tgtEl>
                                        <p:attrNameLst>
                                          <p:attrName>ppt_x</p:attrName>
                                        </p:attrNameLst>
                                      </p:cBhvr>
                                      <p:tavLst>
                                        <p:tav tm="0">
                                          <p:val>
                                            <p:strVal val="0-#ppt_w/2"/>
                                          </p:val>
                                        </p:tav>
                                        <p:tav tm="100000">
                                          <p:val>
                                            <p:strVal val="#ppt_x"/>
                                          </p:val>
                                        </p:tav>
                                      </p:tavLst>
                                    </p:anim>
                                    <p:anim calcmode="lin" valueType="num">
                                      <p:cBhvr additive="base">
                                        <p:cTn id="29" dur="500" fill="hold"/>
                                        <p:tgtEl>
                                          <p:spTgt spid="118791"/>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118793"/>
                                        </p:tgtEl>
                                        <p:attrNameLst>
                                          <p:attrName>style.visibility</p:attrName>
                                        </p:attrNameLst>
                                      </p:cBhvr>
                                      <p:to>
                                        <p:strVal val="visible"/>
                                      </p:to>
                                    </p:set>
                                    <p:animEffect transition="in" filter="box(out)">
                                      <p:cBhvr>
                                        <p:cTn id="34" dur="5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utoUpdateAnimBg="0"/>
      <p:bldP spid="11879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de-DE" altLang="de-DE"/>
              <a:t>Phonation: Phase 5</a:t>
            </a:r>
          </a:p>
        </p:txBody>
      </p:sp>
      <p:graphicFrame>
        <p:nvGraphicFramePr>
          <p:cNvPr id="121861" name="Object 5"/>
          <p:cNvGraphicFramePr>
            <a:graphicFrameLocks noChangeAspect="1"/>
          </p:cNvGraphicFramePr>
          <p:nvPr/>
        </p:nvGraphicFramePr>
        <p:xfrm>
          <a:off x="152400" y="1905000"/>
          <a:ext cx="3733800" cy="2300288"/>
        </p:xfrm>
        <a:graphic>
          <a:graphicData uri="http://schemas.openxmlformats.org/presentationml/2006/ole">
            <mc:AlternateContent xmlns:mc="http://schemas.openxmlformats.org/markup-compatibility/2006">
              <mc:Choice xmlns:v="urn:schemas-microsoft-com:vml" Requires="v">
                <p:oleObj spid="_x0000_s121873" name="Picture" r:id="rId4" imgW="2377440" imgH="1470660" progId="Word.Picture.8">
                  <p:embed/>
                </p:oleObj>
              </mc:Choice>
              <mc:Fallback>
                <p:oleObj name="Picture" r:id="rId4" imgW="2377440" imgH="147066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05000"/>
                        <a:ext cx="3733800" cy="2300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186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905000"/>
            <a:ext cx="3733800" cy="2300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186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905000"/>
            <a:ext cx="3733800" cy="23050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1865" name="Text Box 9"/>
          <p:cNvSpPr txBox="1">
            <a:spLocks noChangeArrowheads="1"/>
          </p:cNvSpPr>
          <p:nvPr/>
        </p:nvSpPr>
        <p:spPr bwMode="auto">
          <a:xfrm>
            <a:off x="3962400" y="1905000"/>
            <a:ext cx="518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Sind die Stimmfalten geöffnet, kann die Atemluft wie durch eine Düse in den Rachenraum entweichen. </a:t>
            </a:r>
          </a:p>
        </p:txBody>
      </p:sp>
      <p:sp>
        <p:nvSpPr>
          <p:cNvPr id="121866" name="Text Box 10"/>
          <p:cNvSpPr txBox="1">
            <a:spLocks noChangeArrowheads="1"/>
          </p:cNvSpPr>
          <p:nvPr/>
        </p:nvSpPr>
        <p:spPr bwMode="auto">
          <a:xfrm>
            <a:off x="3962400" y="3114675"/>
            <a:ext cx="5181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Durch diese schnelle Strömung entsteht jedoch eine seitliche Sog-wirkung, der sog. </a:t>
            </a:r>
            <a:r>
              <a:rPr lang="de-DE" altLang="de-DE">
                <a:solidFill>
                  <a:schemeClr val="accent2"/>
                </a:solidFill>
                <a:effectLst>
                  <a:outerShdw blurRad="38100" dist="38100" dir="2700000" algn="tl">
                    <a:srgbClr val="C0C0C0"/>
                  </a:outerShdw>
                </a:effectLst>
                <a:latin typeface="Tahoma" pitchFamily="34" charset="0"/>
                <a:cs typeface="Times New Roman" pitchFamily="18" charset="0"/>
              </a:rPr>
              <a:t>Bernoulli Effekt</a:t>
            </a:r>
            <a:r>
              <a:rPr lang="de-DE" altLang="de-DE">
                <a:effectLst>
                  <a:outerShdw blurRad="38100" dist="38100" dir="2700000" algn="tl">
                    <a:srgbClr val="C0C0C0"/>
                  </a:outerShdw>
                </a:effectLst>
                <a:latin typeface="Tahoma" pitchFamily="34" charset="0"/>
                <a:cs typeface="Times New Roman" pitchFamily="18" charset="0"/>
              </a:rPr>
              <a:t>, der die Stimmlippen, unterstützt durch deren Elastizität, ansaugt und zusammenzieht. </a:t>
            </a:r>
          </a:p>
        </p:txBody>
      </p:sp>
      <p:sp>
        <p:nvSpPr>
          <p:cNvPr id="121867" name="Text Box 11"/>
          <p:cNvSpPr txBox="1">
            <a:spLocks noChangeArrowheads="1"/>
          </p:cNvSpPr>
          <p:nvPr/>
        </p:nvSpPr>
        <p:spPr bwMode="auto">
          <a:xfrm>
            <a:off x="304800" y="5334000"/>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Dabei schließen sich zuerst die unteren Ränder, die oberen Folgen, wenn der subglottale Luftstrom abgeschnitten ist.</a:t>
            </a:r>
          </a:p>
        </p:txBody>
      </p:sp>
      <p:pic>
        <p:nvPicPr>
          <p:cNvPr id="12186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905000"/>
            <a:ext cx="3733800" cy="23082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1865"/>
                                        </p:tgtEl>
                                        <p:attrNameLst>
                                          <p:attrName>style.visibility</p:attrName>
                                        </p:attrNameLst>
                                      </p:cBhvr>
                                      <p:to>
                                        <p:strVal val="visible"/>
                                      </p:to>
                                    </p:set>
                                    <p:animEffect transition="in" filter="wipe(up)">
                                      <p:cBhvr>
                                        <p:cTn id="7" dur="500"/>
                                        <p:tgtEl>
                                          <p:spTgt spid="1218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1866"/>
                                        </p:tgtEl>
                                        <p:attrNameLst>
                                          <p:attrName>style.visibility</p:attrName>
                                        </p:attrNameLst>
                                      </p:cBhvr>
                                      <p:to>
                                        <p:strVal val="visible"/>
                                      </p:to>
                                    </p:set>
                                    <p:animEffect transition="in" filter="wipe(up)">
                                      <p:cBhvr>
                                        <p:cTn id="12" dur="500"/>
                                        <p:tgtEl>
                                          <p:spTgt spid="121866"/>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21863"/>
                                        </p:tgtEl>
                                        <p:attrNameLst>
                                          <p:attrName>style.visibility</p:attrName>
                                        </p:attrNameLst>
                                      </p:cBhvr>
                                      <p:to>
                                        <p:strVal val="visible"/>
                                      </p:to>
                                    </p:set>
                                    <p:animEffect transition="in" filter="box(out)">
                                      <p:cBhvr>
                                        <p:cTn id="16" dur="500"/>
                                        <p:tgtEl>
                                          <p:spTgt spid="1218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1867"/>
                                        </p:tgtEl>
                                        <p:attrNameLst>
                                          <p:attrName>style.visibility</p:attrName>
                                        </p:attrNameLst>
                                      </p:cBhvr>
                                      <p:to>
                                        <p:strVal val="visible"/>
                                      </p:to>
                                    </p:set>
                                    <p:animEffect transition="in" filter="wipe(up)">
                                      <p:cBhvr>
                                        <p:cTn id="21" dur="500"/>
                                        <p:tgtEl>
                                          <p:spTgt spid="121867"/>
                                        </p:tgtEl>
                                      </p:cBhvr>
                                    </p:animEffect>
                                  </p:childTnLst>
                                </p:cTn>
                              </p:par>
                            </p:childTnLst>
                          </p:cTn>
                        </p:par>
                        <p:par>
                          <p:cTn id="22" fill="hold" nodeType="afterGroup">
                            <p:stCondLst>
                              <p:cond delay="500"/>
                            </p:stCondLst>
                            <p:childTnLst>
                              <p:par>
                                <p:cTn id="23" presetID="4" presetClass="entr" presetSubtype="32" fill="hold" nodeType="afterEffect">
                                  <p:stCondLst>
                                    <p:cond delay="0"/>
                                  </p:stCondLst>
                                  <p:childTnLst>
                                    <p:set>
                                      <p:cBhvr>
                                        <p:cTn id="24" dur="1" fill="hold">
                                          <p:stCondLst>
                                            <p:cond delay="0"/>
                                          </p:stCondLst>
                                        </p:cTn>
                                        <p:tgtEl>
                                          <p:spTgt spid="121864"/>
                                        </p:tgtEl>
                                        <p:attrNameLst>
                                          <p:attrName>style.visibility</p:attrName>
                                        </p:attrNameLst>
                                      </p:cBhvr>
                                      <p:to>
                                        <p:strVal val="visible"/>
                                      </p:to>
                                    </p:set>
                                    <p:animEffect transition="in" filter="box(out)">
                                      <p:cBhvr>
                                        <p:cTn id="25" dur="500"/>
                                        <p:tgtEl>
                                          <p:spTgt spid="1218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121868"/>
                                        </p:tgtEl>
                                        <p:attrNameLst>
                                          <p:attrName>style.visibility</p:attrName>
                                        </p:attrNameLst>
                                      </p:cBhvr>
                                      <p:to>
                                        <p:strVal val="visible"/>
                                      </p:to>
                                    </p:set>
                                    <p:animEffect transition="in" filter="box(out)">
                                      <p:cBhvr>
                                        <p:cTn id="30" dur="500"/>
                                        <p:tgtEl>
                                          <p:spTgt spid="121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5" grpId="0" autoUpdateAnimBg="0"/>
      <p:bldP spid="121866" grpId="0" autoUpdateAnimBg="0"/>
      <p:bldP spid="12186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de-DE" altLang="de-DE"/>
              <a:t>Phonation</a:t>
            </a:r>
          </a:p>
        </p:txBody>
      </p:sp>
      <p:sp>
        <p:nvSpPr>
          <p:cNvPr id="126979" name="Rectangle 3"/>
          <p:cNvSpPr>
            <a:spLocks noGrp="1" noChangeArrowheads="1"/>
          </p:cNvSpPr>
          <p:nvPr>
            <p:ph type="body" idx="1"/>
          </p:nvPr>
        </p:nvSpPr>
        <p:spPr>
          <a:xfrm>
            <a:off x="250825" y="1908175"/>
            <a:ext cx="8583613" cy="4187825"/>
          </a:xfrm>
        </p:spPr>
        <p:txBody>
          <a:bodyPr/>
          <a:lstStyle/>
          <a:p>
            <a:pPr marL="0" indent="0" algn="just">
              <a:buFont typeface="Wingdings 2" pitchFamily="18" charset="2"/>
              <a:buNone/>
            </a:pPr>
            <a:r>
              <a:rPr lang="de-DE" altLang="de-DE">
                <a:cs typeface="Times New Roman" pitchFamily="18" charset="0"/>
              </a:rPr>
              <a:t>Der im Normalfall durch die Aktivität der Atmungsmuskulatur erzeugte (</a:t>
            </a:r>
            <a:r>
              <a:rPr lang="de-DE" altLang="de-DE">
                <a:solidFill>
                  <a:schemeClr val="accent2"/>
                </a:solidFill>
                <a:cs typeface="Times New Roman" pitchFamily="18" charset="0"/>
              </a:rPr>
              <a:t>pulmonische</a:t>
            </a:r>
            <a:r>
              <a:rPr lang="de-DE" altLang="de-DE">
                <a:cs typeface="Times New Roman" pitchFamily="18" charset="0"/>
              </a:rPr>
              <a:t>) Luftstrom, sozusagen die "Trägerwelle" des Sprechens, wird auf dem Weg nach außen durch eine Reihe verschiedener Prozesse "moduliert". </a:t>
            </a:r>
          </a:p>
          <a:p>
            <a:pPr marL="858838" lvl="1" algn="just"/>
            <a:r>
              <a:rPr lang="de-DE" altLang="de-DE">
                <a:cs typeface="Times New Roman" pitchFamily="18" charset="0"/>
              </a:rPr>
              <a:t>Die erste Stelle, an der eine derartige Modulation erfolgen kann, ist der Kehlkopf oder </a:t>
            </a:r>
            <a:r>
              <a:rPr lang="de-DE" altLang="de-DE">
                <a:solidFill>
                  <a:schemeClr val="accent2"/>
                </a:solidFill>
                <a:cs typeface="Times New Roman" pitchFamily="18" charset="0"/>
              </a:rPr>
              <a:t>Larynx</a:t>
            </a:r>
            <a:r>
              <a:rPr lang="de-DE" altLang="de-DE">
                <a:cs typeface="Times New Roman" pitchFamily="18" charset="0"/>
              </a:rPr>
              <a:t> (Adj. </a:t>
            </a:r>
            <a:r>
              <a:rPr lang="de-DE" altLang="de-DE">
                <a:solidFill>
                  <a:schemeClr val="accent2"/>
                </a:solidFill>
                <a:cs typeface="Times New Roman" pitchFamily="18" charset="0"/>
              </a:rPr>
              <a:t>laryngal</a:t>
            </a:r>
            <a:r>
              <a:rPr lang="de-DE" altLang="de-DE">
                <a:cs typeface="Times New Roman" pitchFamily="18" charset="0"/>
              </a:rPr>
              <a:t>). </a:t>
            </a:r>
          </a:p>
          <a:p>
            <a:pPr marL="858838" lvl="1" algn="just"/>
            <a:r>
              <a:rPr lang="de-DE" altLang="de-DE">
                <a:cs typeface="Times New Roman" pitchFamily="18" charset="0"/>
              </a:rPr>
              <a:t>Der larnygale Prozess, um den es sich hier vorrangig handelt, wird </a:t>
            </a:r>
            <a:r>
              <a:rPr lang="de-DE" altLang="de-DE">
                <a:solidFill>
                  <a:schemeClr val="accent2"/>
                </a:solidFill>
                <a:cs typeface="Times New Roman" pitchFamily="18" charset="0"/>
              </a:rPr>
              <a:t>Phonation</a:t>
            </a:r>
            <a:r>
              <a:rPr lang="de-DE" altLang="de-DE">
                <a:cs typeface="Times New Roman" pitchFamily="18" charset="0"/>
              </a:rPr>
              <a:t> genannt.</a:t>
            </a:r>
            <a:endParaRPr lang="de-DE" altLang="de-D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de-DE" altLang="de-DE"/>
              <a:t>Phonation: Phase 9</a:t>
            </a: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5000"/>
            <a:ext cx="3733800" cy="2308225"/>
          </a:xfrm>
          <a:prstGeom prst="rect">
            <a:avLst/>
          </a:prstGeom>
          <a:noFill/>
          <a:extLst>
            <a:ext uri="{909E8E84-426E-40DD-AFC4-6F175D3DCCD1}">
              <a14:hiddenFill xmlns:a14="http://schemas.microsoft.com/office/drawing/2010/main">
                <a:solidFill>
                  <a:srgbClr val="FFFFFF"/>
                </a:solidFill>
              </a14:hiddenFill>
            </a:ext>
          </a:extLst>
        </p:spPr>
      </p:pic>
      <p:sp>
        <p:nvSpPr>
          <p:cNvPr id="123909" name="Text Box 5"/>
          <p:cNvSpPr txBox="1">
            <a:spLocks noChangeArrowheads="1"/>
          </p:cNvSpPr>
          <p:nvPr/>
        </p:nvSpPr>
        <p:spPr bwMode="auto">
          <a:xfrm>
            <a:off x="3962400" y="1905000"/>
            <a:ext cx="5181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Als Folge davon wird unterhalb der erneut Glottis ein Druck aufgebaut, der sie den Phonationszyklus von vorne beginnen lässt. </a:t>
            </a:r>
          </a:p>
        </p:txBody>
      </p:sp>
      <p:graphicFrame>
        <p:nvGraphicFramePr>
          <p:cNvPr id="123910" name="Object 6"/>
          <p:cNvGraphicFramePr>
            <a:graphicFrameLocks noChangeAspect="1"/>
          </p:cNvGraphicFramePr>
          <p:nvPr/>
        </p:nvGraphicFramePr>
        <p:xfrm>
          <a:off x="152400" y="1905000"/>
          <a:ext cx="3733800" cy="2286000"/>
        </p:xfrm>
        <a:graphic>
          <a:graphicData uri="http://schemas.openxmlformats.org/presentationml/2006/ole">
            <mc:AlternateContent xmlns:mc="http://schemas.openxmlformats.org/markup-compatibility/2006">
              <mc:Choice xmlns:v="urn:schemas-microsoft-com:vml" Requires="v">
                <p:oleObj spid="_x0000_s123922" name="Picture" r:id="rId5" imgW="2400480" imgH="1470600" progId="Word.Picture.8">
                  <p:embed/>
                </p:oleObj>
              </mc:Choice>
              <mc:Fallback>
                <p:oleObj name="Picture" r:id="rId5" imgW="2400480" imgH="1470600" progId="Word.Picture.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905000"/>
                        <a:ext cx="3733800" cy="2286000"/>
                      </a:xfrm>
                      <a:prstGeom prst="rect">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3917" name="Group 13"/>
          <p:cNvGrpSpPr>
            <a:grpSpLocks/>
          </p:cNvGrpSpPr>
          <p:nvPr/>
        </p:nvGrpSpPr>
        <p:grpSpPr bwMode="auto">
          <a:xfrm>
            <a:off x="1371600" y="3505200"/>
            <a:ext cx="1219200" cy="914400"/>
            <a:chOff x="864" y="2208"/>
            <a:chExt cx="768" cy="576"/>
          </a:xfrm>
        </p:grpSpPr>
        <p:sp>
          <p:nvSpPr>
            <p:cNvPr id="123911" name="Line 7"/>
            <p:cNvSpPr>
              <a:spLocks noChangeShapeType="1"/>
            </p:cNvSpPr>
            <p:nvPr/>
          </p:nvSpPr>
          <p:spPr bwMode="auto">
            <a:xfrm flipV="1">
              <a:off x="1056" y="2352"/>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12" name="Line 8"/>
            <p:cNvSpPr>
              <a:spLocks noChangeShapeType="1"/>
            </p:cNvSpPr>
            <p:nvPr/>
          </p:nvSpPr>
          <p:spPr bwMode="auto">
            <a:xfrm flipV="1">
              <a:off x="864" y="2448"/>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13" name="Line 9"/>
            <p:cNvSpPr>
              <a:spLocks noChangeShapeType="1"/>
            </p:cNvSpPr>
            <p:nvPr/>
          </p:nvSpPr>
          <p:spPr bwMode="auto">
            <a:xfrm flipV="1">
              <a:off x="1440" y="2352"/>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14" name="Line 10"/>
            <p:cNvSpPr>
              <a:spLocks noChangeShapeType="1"/>
            </p:cNvSpPr>
            <p:nvPr/>
          </p:nvSpPr>
          <p:spPr bwMode="auto">
            <a:xfrm flipV="1">
              <a:off x="1248" y="2208"/>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916" name="Line 12"/>
            <p:cNvSpPr>
              <a:spLocks noChangeShapeType="1"/>
            </p:cNvSpPr>
            <p:nvPr/>
          </p:nvSpPr>
          <p:spPr bwMode="auto">
            <a:xfrm flipV="1">
              <a:off x="1632" y="2448"/>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box(out)">
                                      <p:cBhvr>
                                        <p:cTn id="7" dur="500"/>
                                        <p:tgtEl>
                                          <p:spTgt spid="123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3910"/>
                                        </p:tgtEl>
                                        <p:attrNameLst>
                                          <p:attrName>style.visibility</p:attrName>
                                        </p:attrNameLst>
                                      </p:cBhvr>
                                      <p:to>
                                        <p:strVal val="visible"/>
                                      </p:to>
                                    </p:set>
                                    <p:animEffect transition="in" filter="wipe(down)">
                                      <p:cBhvr>
                                        <p:cTn id="12" dur="500"/>
                                        <p:tgtEl>
                                          <p:spTgt spid="1239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3917"/>
                                        </p:tgtEl>
                                        <p:attrNameLst>
                                          <p:attrName>style.visibility</p:attrName>
                                        </p:attrNameLst>
                                      </p:cBhvr>
                                      <p:to>
                                        <p:strVal val="visible"/>
                                      </p:to>
                                    </p:set>
                                    <p:animEffect transition="in" filter="wipe(down)">
                                      <p:cBhvr>
                                        <p:cTn id="17" dur="500"/>
                                        <p:tgtEl>
                                          <p:spTgt spid="1239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3909"/>
                                        </p:tgtEl>
                                        <p:attrNameLst>
                                          <p:attrName>style.visibility</p:attrName>
                                        </p:attrNameLst>
                                      </p:cBhvr>
                                      <p:to>
                                        <p:strVal val="visible"/>
                                      </p:to>
                                    </p:set>
                                    <p:animEffect transition="in" filter="wipe(up)">
                                      <p:cBhvr>
                                        <p:cTn id="22" dur="500"/>
                                        <p:tgtEl>
                                          <p:spTgt spid="12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de-DE" altLang="de-DE"/>
              <a:t>Phonation: Phase 9</a:t>
            </a:r>
          </a:p>
        </p:txBody>
      </p:sp>
      <p:sp>
        <p:nvSpPr>
          <p:cNvPr id="134149" name="Text Box 5"/>
          <p:cNvSpPr txBox="1">
            <a:spLocks noChangeArrowheads="1"/>
          </p:cNvSpPr>
          <p:nvPr/>
        </p:nvSpPr>
        <p:spPr bwMode="auto">
          <a:xfrm>
            <a:off x="3962400" y="1905000"/>
            <a:ext cx="51816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Auf diese Weise wiederholt sich dieser Zyklus immer wieder und erzeugt die regelmäßige Vibration, die wir Stimme nennen. </a:t>
            </a:r>
          </a:p>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Die Vibrationsgeschwindigkeit und damit die Stimmhöhe eines stimm-haften Lautes hängt von der Span-nung der Stimmlippen ab, die von der Kehlkopfmuskulatur kontrolliert wird. </a:t>
            </a:r>
          </a:p>
        </p:txBody>
      </p:sp>
      <p:graphicFrame>
        <p:nvGraphicFramePr>
          <p:cNvPr id="134150" name="Object 6"/>
          <p:cNvGraphicFramePr>
            <a:graphicFrameLocks noChangeAspect="1"/>
          </p:cNvGraphicFramePr>
          <p:nvPr/>
        </p:nvGraphicFramePr>
        <p:xfrm>
          <a:off x="250825" y="1773238"/>
          <a:ext cx="3733800" cy="2286000"/>
        </p:xfrm>
        <a:graphic>
          <a:graphicData uri="http://schemas.openxmlformats.org/presentationml/2006/ole">
            <mc:AlternateContent xmlns:mc="http://schemas.openxmlformats.org/markup-compatibility/2006">
              <mc:Choice xmlns:v="urn:schemas-microsoft-com:vml" Requires="v">
                <p:oleObj spid="_x0000_s134161" name="Picture" r:id="rId4" imgW="2400480" imgH="1470600" progId="Word.Picture.8">
                  <p:embed/>
                </p:oleObj>
              </mc:Choice>
              <mc:Fallback>
                <p:oleObj name="Picture" r:id="rId4" imgW="2400480" imgH="1470600" progId="Word.Pictur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773238"/>
                        <a:ext cx="3733800" cy="2286000"/>
                      </a:xfrm>
                      <a:prstGeom prst="rect">
                        <a:avLst/>
                      </a:prstGeom>
                      <a:noFill/>
                      <a:ln w="38100" cap="sq">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4151" name="Group 7"/>
          <p:cNvGrpSpPr>
            <a:grpSpLocks/>
          </p:cNvGrpSpPr>
          <p:nvPr/>
        </p:nvGrpSpPr>
        <p:grpSpPr bwMode="auto">
          <a:xfrm>
            <a:off x="1371600" y="3505200"/>
            <a:ext cx="1219200" cy="914400"/>
            <a:chOff x="864" y="2208"/>
            <a:chExt cx="768" cy="576"/>
          </a:xfrm>
        </p:grpSpPr>
        <p:sp>
          <p:nvSpPr>
            <p:cNvPr id="134152" name="Line 8"/>
            <p:cNvSpPr>
              <a:spLocks noChangeShapeType="1"/>
            </p:cNvSpPr>
            <p:nvPr/>
          </p:nvSpPr>
          <p:spPr bwMode="auto">
            <a:xfrm flipV="1">
              <a:off x="1056" y="2352"/>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53" name="Line 9"/>
            <p:cNvSpPr>
              <a:spLocks noChangeShapeType="1"/>
            </p:cNvSpPr>
            <p:nvPr/>
          </p:nvSpPr>
          <p:spPr bwMode="auto">
            <a:xfrm flipV="1">
              <a:off x="864" y="2448"/>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54" name="Line 10"/>
            <p:cNvSpPr>
              <a:spLocks noChangeShapeType="1"/>
            </p:cNvSpPr>
            <p:nvPr/>
          </p:nvSpPr>
          <p:spPr bwMode="auto">
            <a:xfrm flipV="1">
              <a:off x="1440" y="2352"/>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55" name="Line 11"/>
            <p:cNvSpPr>
              <a:spLocks noChangeShapeType="1"/>
            </p:cNvSpPr>
            <p:nvPr/>
          </p:nvSpPr>
          <p:spPr bwMode="auto">
            <a:xfrm flipV="1">
              <a:off x="1248" y="2208"/>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156" name="Line 12"/>
            <p:cNvSpPr>
              <a:spLocks noChangeShapeType="1"/>
            </p:cNvSpPr>
            <p:nvPr/>
          </p:nvSpPr>
          <p:spPr bwMode="auto">
            <a:xfrm flipV="1">
              <a:off x="1632" y="2448"/>
              <a:ext cx="0" cy="336"/>
            </a:xfrm>
            <a:prstGeom prst="line">
              <a:avLst/>
            </a:prstGeom>
            <a:noFill/>
            <a:ln w="88900" cap="sq">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de-DE" altLang="de-DE"/>
              <a:t>Phonation: Animation</a:t>
            </a:r>
          </a:p>
        </p:txBody>
      </p:sp>
      <p:pic>
        <p:nvPicPr>
          <p:cNvPr id="125964" name="Picture 12" descr="slowcord"/>
          <p:cNvPicPr>
            <a:picLocks noGrp="1" noChangeAspect="1" noChangeArrowheads="1" noCrop="1"/>
          </p:cNvPicPr>
          <p:nvPr>
            <p:ph sz="half" idx="1"/>
          </p:nvPr>
        </p:nvPicPr>
        <p:blipFill>
          <a:blip r:embed="rId5">
            <a:extLst>
              <a:ext uri="{28A0092B-C50C-407E-A947-70E740481C1C}">
                <a14:useLocalDpi xmlns:a14="http://schemas.microsoft.com/office/drawing/2010/main" val="0"/>
              </a:ext>
            </a:extLst>
          </a:blip>
          <a:srcRect/>
          <a:stretch>
            <a:fillRect/>
          </a:stretch>
        </p:blipFill>
        <p:spPr>
          <a:xfrm rot="10800000">
            <a:off x="6732588" y="2208213"/>
            <a:ext cx="1225550" cy="2124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honatio">
            <a:hlinkClick r:id="" action="ppaction://media"/>
            <a:extLst>
              <a:ext uri="{FF2B5EF4-FFF2-40B4-BE49-F238E27FC236}">
                <a16:creationId xmlns:a16="http://schemas.microsoft.com/office/drawing/2014/main" id="{E3E0435B-F894-4477-AF1E-AD7005CE44A2}"/>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95536" y="2420888"/>
            <a:ext cx="3229210" cy="14918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de-DE" altLang="de-DE"/>
              <a:t>Phonation: Animation</a:t>
            </a:r>
          </a:p>
        </p:txBody>
      </p:sp>
      <p:pic>
        <p:nvPicPr>
          <p:cNvPr id="156677" name="51stc132.avi">
            <a:hlinkClick r:id="" action="ppaction://media"/>
          </p:cNvPr>
          <p:cNvPicPr>
            <a:picLocks noGrp="1" noChangeAspect="1" noChangeArrowheads="1"/>
          </p:cNvPicPr>
          <p:nvPr>
            <p:ph sz="half" idx="2"/>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a:xfrm>
            <a:off x="900113" y="1628775"/>
            <a:ext cx="2303462" cy="1727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9" name="pitch_3.avi">
            <a:hlinkClick r:id="" action="ppaction://media"/>
          </p:cNvPr>
          <p:cNvPicPr>
            <a:picLocks noGrp="1" noChangeAspect="1" noChangeArrowheads="1"/>
          </p:cNvPicPr>
          <p:nvPr>
            <p:ph sz="half" idx="1"/>
            <a:videoFile r:link="rId4"/>
            <p:extLst>
              <p:ext uri="{DAA4B4D4-6D71-4841-9C94-3DE7FCFB9230}">
                <p14:media xmlns:p14="http://schemas.microsoft.com/office/powerpoint/2010/main" r:link="rId3"/>
              </p:ext>
            </p:extLst>
          </p:nvPr>
        </p:nvPicPr>
        <p:blipFill>
          <a:blip r:embed="rId8">
            <a:extLst>
              <a:ext uri="{28A0092B-C50C-407E-A947-70E740481C1C}">
                <a14:useLocalDpi xmlns:a14="http://schemas.microsoft.com/office/drawing/2010/main" val="0"/>
              </a:ext>
            </a:extLst>
          </a:blip>
          <a:srcRect/>
          <a:stretch>
            <a:fillRect/>
          </a:stretch>
        </p:blipFill>
        <p:spPr>
          <a:xfrm>
            <a:off x="5003800" y="1557338"/>
            <a:ext cx="3048000" cy="2286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66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56677"/>
                                        </p:tgtEl>
                                      </p:cBhvr>
                                    </p:cmd>
                                  </p:childTnLst>
                                </p:cTn>
                              </p:par>
                            </p:childTnLst>
                          </p:cTn>
                        </p:par>
                      </p:childTnLst>
                    </p:cTn>
                  </p:par>
                </p:childTnLst>
              </p:cTn>
              <p:nextCondLst>
                <p:cond evt="onClick" delay="0">
                  <p:tgtEl>
                    <p:spTgt spid="156677"/>
                  </p:tgtEl>
                </p:cond>
              </p:nextCondLst>
            </p:seq>
            <p:video>
              <p:cMediaNode>
                <p:cTn id="7" fill="remove" display="0">
                  <p:stCondLst>
                    <p:cond delay="indefinite"/>
                  </p:stCondLst>
                  <p:endCondLst>
                    <p:cond evt="onNext" delay="0">
                      <p:tgtEl>
                        <p:sldTgt/>
                      </p:tgtEl>
                    </p:cond>
                    <p:cond evt="onPrev" delay="0">
                      <p:tgtEl>
                        <p:sldTgt/>
                      </p:tgtEl>
                    </p:cond>
                  </p:endCondLst>
                </p:cTn>
                <p:tgtEl>
                  <p:spTgt spid="156677"/>
                </p:tgtEl>
              </p:cMediaNode>
            </p:video>
            <p:seq concurrent="1" nextAc="seek">
              <p:cTn id="8" restart="whenNotActive" fill="hold" evtFilter="cancelBubble" nodeType="interactiveSeq">
                <p:stCondLst>
                  <p:cond evt="onClick" delay="0">
                    <p:tgtEl>
                      <p:spTgt spid="15667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56679"/>
                                        </p:tgtEl>
                                      </p:cBhvr>
                                    </p:cmd>
                                  </p:childTnLst>
                                </p:cTn>
                              </p:par>
                            </p:childTnLst>
                          </p:cTn>
                        </p:par>
                      </p:childTnLst>
                    </p:cTn>
                  </p:par>
                </p:childTnLst>
              </p:cTn>
              <p:nextCondLst>
                <p:cond evt="onClick" delay="0">
                  <p:tgtEl>
                    <p:spTgt spid="156679"/>
                  </p:tgtEl>
                </p:cond>
              </p:nextCondLst>
            </p:seq>
            <p:video>
              <p:cMediaNode>
                <p:cTn id="13" fill="remove" display="0">
                  <p:stCondLst>
                    <p:cond delay="indefinite"/>
                  </p:stCondLst>
                  <p:endCondLst>
                    <p:cond evt="onNext" delay="0">
                      <p:tgtEl>
                        <p:sldTgt/>
                      </p:tgtEl>
                    </p:cond>
                    <p:cond evt="onPrev" delay="0">
                      <p:tgtEl>
                        <p:sldTgt/>
                      </p:tgtEl>
                    </p:cond>
                  </p:endCondLst>
                </p:cTn>
                <p:tgtEl>
                  <p:spTgt spid="156679"/>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de-DE" altLang="de-DE"/>
              <a:t>Stellungen der Glottis: Flüsterstellung</a:t>
            </a:r>
          </a:p>
        </p:txBody>
      </p:sp>
      <p:pic>
        <p:nvPicPr>
          <p:cNvPr id="111622" name="Picture 6" descr="flüsterstellun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4800" y="1905000"/>
            <a:ext cx="3379788" cy="4198938"/>
          </a:xfrm>
          <a:prstGeom prst="rect">
            <a:avLst/>
          </a:prstGeom>
          <a:noFill/>
          <a:extLst>
            <a:ext uri="{909E8E84-426E-40DD-AFC4-6F175D3DCCD1}">
              <a14:hiddenFill xmlns:a14="http://schemas.microsoft.com/office/drawing/2010/main">
                <a:solidFill>
                  <a:srgbClr val="FFFFFF"/>
                </a:solidFill>
              </a14:hiddenFill>
            </a:ext>
          </a:extLst>
        </p:spPr>
      </p:pic>
      <p:sp>
        <p:nvSpPr>
          <p:cNvPr id="111623" name="Text Box 7"/>
          <p:cNvSpPr txBox="1">
            <a:spLocks noChangeArrowheads="1"/>
          </p:cNvSpPr>
          <p:nvPr/>
        </p:nvSpPr>
        <p:spPr bwMode="auto">
          <a:xfrm>
            <a:off x="3962400" y="1905000"/>
            <a:ext cx="5181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Flüstern ist ein kräftiges zischendes Geräusch, das durch einen turbulen-ten Luftstrom durch eine stark verengte </a:t>
            </a:r>
            <a:r>
              <a:rPr lang="de-DE" altLang="de-DE">
                <a:solidFill>
                  <a:schemeClr val="accent2"/>
                </a:solidFill>
                <a:effectLst>
                  <a:outerShdw blurRad="38100" dist="38100" dir="2700000" algn="tl">
                    <a:srgbClr val="C0C0C0"/>
                  </a:outerShdw>
                </a:effectLst>
                <a:latin typeface="Tahoma" pitchFamily="34" charset="0"/>
                <a:cs typeface="Times New Roman" pitchFamily="18" charset="0"/>
              </a:rPr>
              <a:t>Glottis</a:t>
            </a:r>
            <a:r>
              <a:rPr lang="de-DE" altLang="de-DE">
                <a:effectLst>
                  <a:outerShdw blurRad="38100" dist="38100" dir="2700000" algn="tl">
                    <a:srgbClr val="C0C0C0"/>
                  </a:outerShdw>
                </a:effectLst>
                <a:latin typeface="Tahoma" pitchFamily="34" charset="0"/>
                <a:cs typeface="Times New Roman" pitchFamily="18" charset="0"/>
              </a:rPr>
              <a:t> hervorgebracht wird. In geflüsterter Sprache sind normalerweise stimmhafte Laute geflüstert, während normalerweise stimmlose Laute stimmlos bleiben.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de-DE" altLang="de-DE"/>
              <a:t>Stellungen der Glottis: Flüsterstellung</a:t>
            </a:r>
          </a:p>
        </p:txBody>
      </p:sp>
      <p:pic>
        <p:nvPicPr>
          <p:cNvPr id="139267" name="Picture 3" descr="flüsterstellun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4800" y="1905000"/>
            <a:ext cx="3379788" cy="4198938"/>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3810000" y="1905000"/>
            <a:ext cx="5181600" cy="33782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Arial" pitchFamily="34" charset="0"/>
                <a:cs typeface="Times New Roman" pitchFamily="18" charset="0"/>
              </a:rPr>
              <a:t>Wenn man z.B. Wörter wie </a:t>
            </a:r>
            <a:r>
              <a:rPr lang="de-DE" altLang="de-DE" i="1">
                <a:solidFill>
                  <a:schemeClr val="accent2"/>
                </a:solidFill>
                <a:effectLst>
                  <a:outerShdw blurRad="38100" dist="38100" dir="2700000" algn="tl">
                    <a:srgbClr val="C0C0C0"/>
                  </a:outerShdw>
                </a:effectLst>
                <a:latin typeface="Arial" pitchFamily="34" charset="0"/>
                <a:cs typeface="Times New Roman" pitchFamily="18" charset="0"/>
              </a:rPr>
              <a:t>fish</a:t>
            </a:r>
            <a:r>
              <a:rPr lang="de-DE" altLang="de-DE">
                <a:effectLst>
                  <a:outerShdw blurRad="38100" dist="38100" dir="2700000" algn="tl">
                    <a:srgbClr val="C0C0C0"/>
                  </a:outerShdw>
                </a:effectLst>
                <a:latin typeface="Arial" pitchFamily="34" charset="0"/>
                <a:cs typeface="Times New Roman" pitchFamily="18" charset="0"/>
              </a:rPr>
              <a:t> oder </a:t>
            </a:r>
            <a:r>
              <a:rPr lang="de-DE" altLang="de-DE" i="1">
                <a:solidFill>
                  <a:schemeClr val="accent2"/>
                </a:solidFill>
                <a:effectLst>
                  <a:outerShdw blurRad="38100" dist="38100" dir="2700000" algn="tl">
                    <a:srgbClr val="C0C0C0"/>
                  </a:outerShdw>
                </a:effectLst>
                <a:latin typeface="Arial" pitchFamily="34" charset="0"/>
                <a:cs typeface="Times New Roman" pitchFamily="18" charset="0"/>
              </a:rPr>
              <a:t>six</a:t>
            </a:r>
            <a:r>
              <a:rPr lang="de-DE" altLang="de-DE">
                <a:effectLst>
                  <a:outerShdw blurRad="38100" dist="38100" dir="2700000" algn="tl">
                    <a:srgbClr val="C0C0C0"/>
                  </a:outerShdw>
                </a:effectLst>
                <a:latin typeface="Arial" pitchFamily="34" charset="0"/>
                <a:cs typeface="Times New Roman" pitchFamily="18" charset="0"/>
              </a:rPr>
              <a:t> flüstert, kann man feststellen, dass in der Tat nur der Vokal geflüstert wird, während die Konso-nanten stimmlos bleiben. Im Gegen-satz dazu werden beim Flüstern des Wortes </a:t>
            </a:r>
            <a:r>
              <a:rPr lang="de-DE" altLang="de-DE" i="1">
                <a:solidFill>
                  <a:schemeClr val="accent2"/>
                </a:solidFill>
                <a:effectLst>
                  <a:outerShdw blurRad="38100" dist="38100" dir="2700000" algn="tl">
                    <a:srgbClr val="C0C0C0"/>
                  </a:outerShdw>
                </a:effectLst>
                <a:latin typeface="Arial" pitchFamily="34" charset="0"/>
                <a:cs typeface="Times New Roman" pitchFamily="18" charset="0"/>
              </a:rPr>
              <a:t>vision</a:t>
            </a:r>
            <a:r>
              <a:rPr lang="de-DE" altLang="de-DE">
                <a:effectLst>
                  <a:outerShdw blurRad="38100" dist="38100" dir="2700000" algn="tl">
                    <a:srgbClr val="C0C0C0"/>
                  </a:outerShdw>
                </a:effectLst>
                <a:latin typeface="Arial" pitchFamily="34" charset="0"/>
                <a:cs typeface="Times New Roman" pitchFamily="18" charset="0"/>
              </a:rPr>
              <a:t> alle Laute durch Flüstern ersetzt werden. Anders bei </a:t>
            </a:r>
            <a:r>
              <a:rPr lang="de-DE" altLang="de-DE" i="1">
                <a:solidFill>
                  <a:schemeClr val="accent2"/>
                </a:solidFill>
                <a:effectLst>
                  <a:outerShdw blurRad="38100" dist="38100" dir="2700000" algn="tl">
                    <a:srgbClr val="C0C0C0"/>
                  </a:outerShdw>
                </a:effectLst>
                <a:latin typeface="Arial" pitchFamily="34" charset="0"/>
                <a:cs typeface="Times New Roman" pitchFamily="18" charset="0"/>
              </a:rPr>
              <a:t>fission</a:t>
            </a:r>
            <a:r>
              <a:rPr lang="de-DE" altLang="de-DE">
                <a:effectLst>
                  <a:outerShdw blurRad="38100" dist="38100" dir="2700000" algn="tl">
                    <a:srgbClr val="C0C0C0"/>
                  </a:outerShdw>
                </a:effectLst>
                <a:latin typeface="Arial" pitchFamily="34" charset="0"/>
                <a:cs typeface="Times New Roman" pitchFamily="18"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0" name="Group 20"/>
          <p:cNvGrpSpPr>
            <a:grpSpLocks/>
          </p:cNvGrpSpPr>
          <p:nvPr/>
        </p:nvGrpSpPr>
        <p:grpSpPr bwMode="auto">
          <a:xfrm>
            <a:off x="1979613" y="4292600"/>
            <a:ext cx="6553200" cy="1152525"/>
            <a:chOff x="1247" y="2704"/>
            <a:chExt cx="4128" cy="726"/>
          </a:xfrm>
        </p:grpSpPr>
        <p:sp>
          <p:nvSpPr>
            <p:cNvPr id="112655" name="Rectangle 15" descr="Pergament"/>
            <p:cNvSpPr>
              <a:spLocks noChangeArrowheads="1"/>
            </p:cNvSpPr>
            <p:nvPr/>
          </p:nvSpPr>
          <p:spPr bwMode="auto">
            <a:xfrm>
              <a:off x="3969" y="2704"/>
              <a:ext cx="1406" cy="318"/>
            </a:xfrm>
            <a:prstGeom prst="rect">
              <a:avLst/>
            </a:prstGeom>
            <a:blipFill dpi="0" rotWithShape="1">
              <a:blip r:embed="rId3"/>
              <a:srcRect/>
              <a:tile tx="0" ty="0" sx="100000" sy="100000" flip="none" algn="tl"/>
            </a:blipFill>
            <a:ln w="38100" cap="sq">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2657" name="Freeform 17"/>
            <p:cNvSpPr>
              <a:spLocks/>
            </p:cNvSpPr>
            <p:nvPr/>
          </p:nvSpPr>
          <p:spPr bwMode="auto">
            <a:xfrm>
              <a:off x="1247" y="2840"/>
              <a:ext cx="2722" cy="590"/>
            </a:xfrm>
            <a:custGeom>
              <a:avLst/>
              <a:gdLst>
                <a:gd name="T0" fmla="*/ 2722 w 2722"/>
                <a:gd name="T1" fmla="*/ 0 h 590"/>
                <a:gd name="T2" fmla="*/ 2268 w 2722"/>
                <a:gd name="T3" fmla="*/ 182 h 590"/>
                <a:gd name="T4" fmla="*/ 953 w 2722"/>
                <a:gd name="T5" fmla="*/ 136 h 590"/>
                <a:gd name="T6" fmla="*/ 0 w 2722"/>
                <a:gd name="T7" fmla="*/ 590 h 590"/>
              </a:gdLst>
              <a:ahLst/>
              <a:cxnLst>
                <a:cxn ang="0">
                  <a:pos x="T0" y="T1"/>
                </a:cxn>
                <a:cxn ang="0">
                  <a:pos x="T2" y="T3"/>
                </a:cxn>
                <a:cxn ang="0">
                  <a:pos x="T4" y="T5"/>
                </a:cxn>
                <a:cxn ang="0">
                  <a:pos x="T6" y="T7"/>
                </a:cxn>
              </a:cxnLst>
              <a:rect l="0" t="0" r="r" b="b"/>
              <a:pathLst>
                <a:path w="2722" h="590">
                  <a:moveTo>
                    <a:pt x="2722" y="0"/>
                  </a:moveTo>
                  <a:cubicBezTo>
                    <a:pt x="2642" y="79"/>
                    <a:pt x="2563" y="159"/>
                    <a:pt x="2268" y="182"/>
                  </a:cubicBezTo>
                  <a:cubicBezTo>
                    <a:pt x="1973" y="205"/>
                    <a:pt x="1331" y="68"/>
                    <a:pt x="953" y="136"/>
                  </a:cubicBezTo>
                  <a:cubicBezTo>
                    <a:pt x="575" y="204"/>
                    <a:pt x="287" y="397"/>
                    <a:pt x="0" y="590"/>
                  </a:cubicBezTo>
                </a:path>
              </a:pathLst>
            </a:custGeom>
            <a:noFill/>
            <a:ln w="57150" cap="sq" cmpd="sng">
              <a:solidFill>
                <a:schemeClr val="accent2"/>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2642" name="Rectangle 2"/>
          <p:cNvSpPr>
            <a:spLocks noGrp="1" noChangeArrowheads="1"/>
          </p:cNvSpPr>
          <p:nvPr>
            <p:ph type="title"/>
          </p:nvPr>
        </p:nvSpPr>
        <p:spPr/>
        <p:txBody>
          <a:bodyPr/>
          <a:lstStyle/>
          <a:p>
            <a:r>
              <a:rPr lang="de-DE" altLang="de-DE"/>
              <a:t>Stellungen der Glottis: Murmelstimme</a:t>
            </a:r>
          </a:p>
        </p:txBody>
      </p:sp>
      <p:pic>
        <p:nvPicPr>
          <p:cNvPr id="112645" name="Picture 5" descr="murmelstimme"/>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4800" y="1905000"/>
            <a:ext cx="3276600" cy="4125913"/>
          </a:xfrm>
          <a:prstGeom prst="rect">
            <a:avLst/>
          </a:prstGeom>
          <a:noFill/>
          <a:extLst>
            <a:ext uri="{909E8E84-426E-40DD-AFC4-6F175D3DCCD1}">
              <a14:hiddenFill xmlns:a14="http://schemas.microsoft.com/office/drawing/2010/main">
                <a:solidFill>
                  <a:srgbClr val="FFFFFF"/>
                </a:solidFill>
              </a14:hiddenFill>
            </a:ext>
          </a:extLst>
        </p:spPr>
      </p:pic>
      <p:sp>
        <p:nvSpPr>
          <p:cNvPr id="112649" name="Text Box 9"/>
          <p:cNvSpPr txBox="1">
            <a:spLocks noChangeArrowheads="1"/>
          </p:cNvSpPr>
          <p:nvPr/>
        </p:nvSpPr>
        <p:spPr bwMode="auto">
          <a:xfrm>
            <a:off x="3657600" y="1752600"/>
            <a:ext cx="5486400" cy="410845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Es gibt Sprachen mit zwei Vokal-reihen, bei denen jeweils die Stimm-falten schwingen. Eine Vokalreihe wird mit einer </a:t>
            </a:r>
            <a:r>
              <a:rPr lang="de-DE" altLang="de-DE">
                <a:solidFill>
                  <a:schemeClr val="accent2"/>
                </a:solidFill>
                <a:effectLst>
                  <a:outerShdw blurRad="38100" dist="38100" dir="2700000" algn="tl">
                    <a:srgbClr val="C0C0C0"/>
                  </a:outerShdw>
                </a:effectLst>
                <a:latin typeface="Tahoma" pitchFamily="34" charset="0"/>
                <a:cs typeface="Times New Roman" pitchFamily="18" charset="0"/>
              </a:rPr>
              <a:t>Glottisstellung</a:t>
            </a:r>
            <a:r>
              <a:rPr lang="de-DE" altLang="de-DE">
                <a:effectLst>
                  <a:outerShdw blurRad="38100" dist="38100" dir="2700000" algn="tl">
                    <a:srgbClr val="C0C0C0"/>
                  </a:outerShdw>
                </a:effectLst>
                <a:latin typeface="Tahoma" pitchFamily="34" charset="0"/>
                <a:cs typeface="Times New Roman" pitchFamily="18" charset="0"/>
              </a:rPr>
              <a:t> erzeugt, die der </a:t>
            </a:r>
            <a:r>
              <a:rPr lang="de-DE" altLang="de-DE">
                <a:solidFill>
                  <a:schemeClr val="accent2"/>
                </a:solidFill>
                <a:effectLst>
                  <a:outerShdw blurRad="38100" dist="38100" dir="2700000" algn="tl">
                    <a:srgbClr val="C0C0C0"/>
                  </a:outerShdw>
                </a:effectLst>
                <a:latin typeface="Tahoma" pitchFamily="34" charset="0"/>
                <a:cs typeface="Times New Roman" pitchFamily="18" charset="0"/>
              </a:rPr>
              <a:t>Stimmstellung</a:t>
            </a:r>
            <a:r>
              <a:rPr lang="de-DE" altLang="de-DE">
                <a:effectLst>
                  <a:outerShdw blurRad="38100" dist="38100" dir="2700000" algn="tl">
                    <a:srgbClr val="C0C0C0"/>
                  </a:outerShdw>
                </a:effectLst>
                <a:latin typeface="Tahoma" pitchFamily="34" charset="0"/>
                <a:cs typeface="Times New Roman" pitchFamily="18" charset="0"/>
              </a:rPr>
              <a:t> entspricht. Die andere Reihe wird mit einer anderen Konstellation der Stimmlippen produ-ziert, bei der der knorpelige Teil der Glottis (zwischen den Stellknorpeln) geöffnet ist, während der muskulöse Teil sich in Stimmstellung befindet.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1" name="Picture 3" descr="murmelstimme"/>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4800" y="1905000"/>
            <a:ext cx="3276600" cy="41259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0294" name="Object 6"/>
          <p:cNvGraphicFramePr>
            <a:graphicFrameLocks noChangeAspect="1"/>
          </p:cNvGraphicFramePr>
          <p:nvPr/>
        </p:nvGraphicFramePr>
        <p:xfrm>
          <a:off x="304800" y="1600200"/>
          <a:ext cx="3289300" cy="4470400"/>
        </p:xfrm>
        <a:graphic>
          <a:graphicData uri="http://schemas.openxmlformats.org/presentationml/2006/ole">
            <mc:AlternateContent xmlns:mc="http://schemas.openxmlformats.org/markup-compatibility/2006">
              <mc:Choice xmlns:v="urn:schemas-microsoft-com:vml" Requires="v">
                <p:oleObj spid="_x0000_s140299" name="CorelPhotoPaint.Image.9" r:id="rId5" imgW="3288960" imgH="4470120" progId="CorelPhotoPaint.Image.9">
                  <p:embed/>
                </p:oleObj>
              </mc:Choice>
              <mc:Fallback>
                <p:oleObj name="CorelPhotoPaint.Image.9" r:id="rId5" imgW="3288960" imgH="4470120" progId="CorelPhotoPaint.Image.9">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328930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290" name="Rectangle 2"/>
          <p:cNvSpPr>
            <a:spLocks noGrp="1" noChangeArrowheads="1"/>
          </p:cNvSpPr>
          <p:nvPr>
            <p:ph type="title"/>
          </p:nvPr>
        </p:nvSpPr>
        <p:spPr/>
        <p:txBody>
          <a:bodyPr/>
          <a:lstStyle/>
          <a:p>
            <a:r>
              <a:rPr lang="de-DE" altLang="de-DE" sz="2400"/>
              <a:t>Stellungen der Glottis: Murmelstimme</a:t>
            </a:r>
          </a:p>
        </p:txBody>
      </p:sp>
      <p:sp>
        <p:nvSpPr>
          <p:cNvPr id="140293" name="Text Box 5"/>
          <p:cNvSpPr txBox="1">
            <a:spLocks noChangeArrowheads="1"/>
          </p:cNvSpPr>
          <p:nvPr/>
        </p:nvSpPr>
        <p:spPr bwMode="auto">
          <a:xfrm>
            <a:off x="3657600" y="1676400"/>
            <a:ext cx="5486400" cy="452431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dirty="0">
                <a:effectLst>
                  <a:outerShdw blurRad="38100" dist="38100" dir="2700000" algn="tl">
                    <a:srgbClr val="C0C0C0"/>
                  </a:outerShdw>
                </a:effectLst>
                <a:latin typeface="Tahoma" pitchFamily="34" charset="0"/>
                <a:cs typeface="Times New Roman" pitchFamily="18" charset="0"/>
              </a:rPr>
              <a:t>Es entsteht eine Kombination von Stimmhaftigkeit und Stimmlosigkeit. Das Englische /h/ zwischen Vokalen (wie in </a:t>
            </a:r>
            <a:r>
              <a:rPr lang="de-DE" altLang="de-DE" i="1" dirty="0" err="1">
                <a:solidFill>
                  <a:srgbClr val="009999"/>
                </a:solidFill>
                <a:effectLst>
                  <a:outerShdw blurRad="38100" dist="38100" dir="2700000" algn="tl">
                    <a:srgbClr val="C0C0C0"/>
                  </a:outerShdw>
                </a:effectLst>
                <a:latin typeface="Tahoma" pitchFamily="34" charset="0"/>
                <a:cs typeface="Times New Roman" pitchFamily="18" charset="0"/>
              </a:rPr>
              <a:t>ahead</a:t>
            </a:r>
            <a:r>
              <a:rPr lang="de-DE" altLang="de-DE" dirty="0">
                <a:effectLst>
                  <a:outerShdw blurRad="38100" dist="38100" dir="2700000" algn="tl">
                    <a:srgbClr val="C0C0C0"/>
                  </a:outerShdw>
                </a:effectLst>
                <a:latin typeface="Tahoma" pitchFamily="34" charset="0"/>
                <a:cs typeface="Times New Roman" pitchFamily="18" charset="0"/>
              </a:rPr>
              <a:t> </a:t>
            </a:r>
            <a:r>
              <a:rPr lang="de-DE" altLang="de-DE" dirty="0">
                <a:solidFill>
                  <a:schemeClr val="accent2"/>
                </a:solidFill>
                <a:effectLst>
                  <a:outerShdw blurRad="38100" dist="38100" dir="2700000" algn="tl">
                    <a:srgbClr val="C0C0C0"/>
                  </a:outerShdw>
                </a:effectLst>
                <a:latin typeface="+mn-lt"/>
                <a:cs typeface="Times New Roman" pitchFamily="18" charset="0"/>
              </a:rPr>
              <a:t>[</a:t>
            </a:r>
            <a:r>
              <a:rPr lang="de-DE" altLang="de-DE" dirty="0" err="1">
                <a:solidFill>
                  <a:schemeClr val="accent2"/>
                </a:solidFill>
                <a:effectLst>
                  <a:outerShdw blurRad="38100" dist="38100" dir="2700000" algn="tl">
                    <a:srgbClr val="C0C0C0"/>
                  </a:outerShdw>
                </a:effectLst>
                <a:latin typeface="+mn-lt"/>
                <a:cs typeface="Times New Roman" pitchFamily="18" charset="0"/>
              </a:rPr>
              <a:t>əɦɛd</a:t>
            </a:r>
            <a:r>
              <a:rPr lang="de-DE" altLang="de-DE" dirty="0">
                <a:solidFill>
                  <a:schemeClr val="accent2"/>
                </a:solidFill>
                <a:effectLst>
                  <a:outerShdw blurRad="38100" dist="38100" dir="2700000" algn="tl">
                    <a:srgbClr val="C0C0C0"/>
                  </a:outerShdw>
                </a:effectLst>
                <a:latin typeface="+mn-lt"/>
                <a:cs typeface="Times New Roman" pitchFamily="18" charset="0"/>
              </a:rPr>
              <a:t>]</a:t>
            </a:r>
            <a:r>
              <a:rPr lang="de-DE" altLang="de-DE" dirty="0">
                <a:effectLst/>
                <a:latin typeface="+mn-lt"/>
                <a:cs typeface="Times New Roman" pitchFamily="18" charset="0"/>
              </a:rPr>
              <a:t>)</a:t>
            </a:r>
            <a:r>
              <a:rPr lang="de-DE" altLang="de-DE" dirty="0">
                <a:effectLst>
                  <a:outerShdw blurRad="38100" dist="38100" dir="2700000" algn="tl">
                    <a:srgbClr val="C0C0C0"/>
                  </a:outerShdw>
                </a:effectLst>
                <a:latin typeface="+mn-lt"/>
                <a:cs typeface="Times New Roman" pitchFamily="18" charset="0"/>
              </a:rPr>
              <a:t> </a:t>
            </a:r>
            <a:r>
              <a:rPr lang="de-DE" altLang="de-DE" dirty="0">
                <a:effectLst>
                  <a:outerShdw blurRad="38100" dist="38100" dir="2700000" algn="tl">
                    <a:srgbClr val="C0C0C0"/>
                  </a:outerShdw>
                </a:effectLst>
                <a:latin typeface="Tahoma" pitchFamily="34" charset="0"/>
                <a:cs typeface="Times New Roman" pitchFamily="18" charset="0"/>
              </a:rPr>
              <a:t>ist von dieser Qualität. In der phonetischen Beschrei-</a:t>
            </a:r>
            <a:r>
              <a:rPr lang="de-DE" altLang="de-DE" dirty="0" err="1">
                <a:effectLst>
                  <a:outerShdw blurRad="38100" dist="38100" dir="2700000" algn="tl">
                    <a:srgbClr val="C0C0C0"/>
                  </a:outerShdw>
                </a:effectLst>
                <a:latin typeface="Tahoma" pitchFamily="34" charset="0"/>
                <a:cs typeface="Times New Roman" pitchFamily="18" charset="0"/>
              </a:rPr>
              <a:t>bung</a:t>
            </a:r>
            <a:r>
              <a:rPr lang="de-DE" altLang="de-DE" dirty="0">
                <a:effectLst>
                  <a:outerShdw blurRad="38100" dist="38100" dir="2700000" algn="tl">
                    <a:srgbClr val="C0C0C0"/>
                  </a:outerShdw>
                </a:effectLst>
                <a:latin typeface="Tahoma" pitchFamily="34" charset="0"/>
                <a:cs typeface="Times New Roman" pitchFamily="18" charset="0"/>
              </a:rPr>
              <a:t> indischer Sprachen wird die Murmelstimme traditionell </a:t>
            </a:r>
            <a:r>
              <a:rPr lang="de-DE" altLang="de-DE" i="1" dirty="0">
                <a:solidFill>
                  <a:schemeClr val="accent2"/>
                </a:solidFill>
                <a:effectLst>
                  <a:outerShdw blurRad="38100" dist="38100" dir="2700000" algn="tl">
                    <a:srgbClr val="C0C0C0"/>
                  </a:outerShdw>
                </a:effectLst>
                <a:latin typeface="Tahoma" pitchFamily="34" charset="0"/>
                <a:cs typeface="Times New Roman" pitchFamily="18" charset="0"/>
              </a:rPr>
              <a:t>stimmhafte</a:t>
            </a:r>
            <a:r>
              <a:rPr lang="de-DE" altLang="de-DE" i="1" dirty="0">
                <a:solidFill>
                  <a:schemeClr val="hlink"/>
                </a:solidFill>
                <a:effectLst>
                  <a:outerShdw blurRad="38100" dist="38100" dir="2700000" algn="tl">
                    <a:srgbClr val="C0C0C0"/>
                  </a:outerShdw>
                </a:effectLst>
                <a:latin typeface="Tahoma" pitchFamily="34" charset="0"/>
                <a:cs typeface="Times New Roman" pitchFamily="18" charset="0"/>
              </a:rPr>
              <a:t> </a:t>
            </a:r>
            <a:r>
              <a:rPr lang="de-DE" altLang="de-DE" i="1" dirty="0">
                <a:solidFill>
                  <a:schemeClr val="accent2"/>
                </a:solidFill>
                <a:effectLst>
                  <a:outerShdw blurRad="38100" dist="38100" dir="2700000" algn="tl">
                    <a:srgbClr val="C0C0C0"/>
                  </a:outerShdw>
                </a:effectLst>
                <a:latin typeface="Tahoma" pitchFamily="34" charset="0"/>
                <a:cs typeface="Times New Roman" pitchFamily="18" charset="0"/>
              </a:rPr>
              <a:t>Aspiration</a:t>
            </a:r>
            <a:r>
              <a:rPr lang="de-DE" altLang="de-DE" dirty="0">
                <a:effectLst>
                  <a:outerShdw blurRad="38100" dist="38100" dir="2700000" algn="tl">
                    <a:srgbClr val="C0C0C0"/>
                  </a:outerShdw>
                </a:effectLst>
                <a:latin typeface="Tahoma" pitchFamily="34" charset="0"/>
                <a:cs typeface="Times New Roman" pitchFamily="18" charset="0"/>
              </a:rPr>
              <a:t> genannt. In der </a:t>
            </a:r>
            <a:r>
              <a:rPr lang="de-DE" altLang="de-DE" dirty="0" err="1">
                <a:effectLst>
                  <a:outerShdw blurRad="38100" dist="38100" dir="2700000" algn="tl">
                    <a:srgbClr val="C0C0C0"/>
                  </a:outerShdw>
                </a:effectLst>
                <a:latin typeface="Tahoma" pitchFamily="34" charset="0"/>
                <a:cs typeface="Times New Roman" pitchFamily="18" charset="0"/>
              </a:rPr>
              <a:t>phoneti-schen</a:t>
            </a:r>
            <a:r>
              <a:rPr lang="de-DE" altLang="de-DE" dirty="0">
                <a:effectLst>
                  <a:outerShdw blurRad="38100" dist="38100" dir="2700000" algn="tl">
                    <a:srgbClr val="C0C0C0"/>
                  </a:outerShdw>
                </a:effectLst>
                <a:latin typeface="Tahoma" pitchFamily="34" charset="0"/>
                <a:cs typeface="Times New Roman" pitchFamily="18" charset="0"/>
              </a:rPr>
              <a:t> Umschrift kann dieser </a:t>
            </a:r>
            <a:r>
              <a:rPr lang="de-DE" altLang="de-DE" dirty="0" err="1">
                <a:effectLst>
                  <a:outerShdw blurRad="38100" dist="38100" dir="2700000" algn="tl">
                    <a:srgbClr val="C0C0C0"/>
                  </a:outerShdw>
                </a:effectLst>
                <a:latin typeface="Tahoma" pitchFamily="34" charset="0"/>
                <a:cs typeface="Times New Roman" pitchFamily="18" charset="0"/>
              </a:rPr>
              <a:t>Phona-tionstyp</a:t>
            </a:r>
            <a:r>
              <a:rPr lang="de-DE" altLang="de-DE" dirty="0">
                <a:effectLst>
                  <a:outerShdw blurRad="38100" dist="38100" dir="2700000" algn="tl">
                    <a:srgbClr val="C0C0C0"/>
                  </a:outerShdw>
                </a:effectLst>
                <a:latin typeface="Tahoma" pitchFamily="34" charset="0"/>
                <a:cs typeface="Times New Roman" pitchFamily="18" charset="0"/>
              </a:rPr>
              <a:t> durch ein subskribiertes Trema oder ein hochgestelltes </a:t>
            </a:r>
            <a:r>
              <a:rPr lang="de-DE" altLang="de-DE" dirty="0">
                <a:solidFill>
                  <a:schemeClr val="accent2"/>
                </a:solidFill>
                <a:effectLst>
                  <a:outerShdw blurRad="38100" dist="38100" dir="2700000" algn="tl">
                    <a:srgbClr val="C0C0C0"/>
                  </a:outerShdw>
                </a:effectLst>
                <a:latin typeface="+mn-lt"/>
                <a:cs typeface="Times New Roman" pitchFamily="18" charset="0"/>
              </a:rPr>
              <a:t>[</a:t>
            </a:r>
            <a:r>
              <a:rPr lang="de-DE" altLang="de-DE" baseline="30000" dirty="0">
                <a:solidFill>
                  <a:schemeClr val="accent2"/>
                </a:solidFill>
                <a:effectLst>
                  <a:outerShdw blurRad="38100" dist="38100" dir="2700000" algn="tl">
                    <a:srgbClr val="C0C0C0"/>
                  </a:outerShdw>
                </a:effectLst>
                <a:latin typeface="+mn-lt"/>
                <a:cs typeface="Times New Roman" pitchFamily="18" charset="0"/>
              </a:rPr>
              <a:t>ɦ</a:t>
            </a:r>
            <a:r>
              <a:rPr lang="de-DE" altLang="de-DE" dirty="0">
                <a:solidFill>
                  <a:schemeClr val="accent2"/>
                </a:solidFill>
                <a:effectLst>
                  <a:outerShdw blurRad="38100" dist="38100" dir="2700000" algn="tl">
                    <a:srgbClr val="C0C0C0"/>
                  </a:outerShdw>
                </a:effectLst>
                <a:latin typeface="+mn-lt"/>
                <a:cs typeface="Times New Roman" pitchFamily="18" charset="0"/>
              </a:rPr>
              <a:t>]</a:t>
            </a:r>
            <a:r>
              <a:rPr lang="de-DE" altLang="de-DE" dirty="0">
                <a:effectLst>
                  <a:outerShdw blurRad="38100" dist="38100" dir="2700000" algn="tl">
                    <a:srgbClr val="C0C0C0"/>
                  </a:outerShdw>
                </a:effectLst>
                <a:latin typeface="Tahoma" pitchFamily="34" charset="0"/>
                <a:cs typeface="Times New Roman" pitchFamily="18" charset="0"/>
              </a:rPr>
              <a:t> </a:t>
            </a:r>
            <a:r>
              <a:rPr lang="de-DE" altLang="de-DE" dirty="0" err="1">
                <a:effectLst>
                  <a:outerShdw blurRad="38100" dist="38100" dir="2700000" algn="tl">
                    <a:srgbClr val="C0C0C0"/>
                  </a:outerShdw>
                </a:effectLst>
                <a:latin typeface="Tahoma" pitchFamily="34" charset="0"/>
                <a:cs typeface="Times New Roman" pitchFamily="18" charset="0"/>
              </a:rPr>
              <a:t>ge</a:t>
            </a:r>
            <a:r>
              <a:rPr lang="de-DE" altLang="de-DE" dirty="0">
                <a:effectLst>
                  <a:outerShdw blurRad="38100" dist="38100" dir="2700000" algn="tl">
                    <a:srgbClr val="C0C0C0"/>
                  </a:outerShdw>
                </a:effectLst>
                <a:latin typeface="Tahoma" pitchFamily="34" charset="0"/>
                <a:cs typeface="Times New Roman" pitchFamily="18" charset="0"/>
              </a:rPr>
              <a:t>-kennzeichnet: </a:t>
            </a:r>
            <a:r>
              <a:rPr lang="de-DE" altLang="de-DE" dirty="0">
                <a:solidFill>
                  <a:schemeClr val="accent2"/>
                </a:solidFill>
                <a:effectLst/>
                <a:latin typeface="+mn-lt"/>
                <a:cs typeface="Times New Roman" pitchFamily="18" charset="0"/>
              </a:rPr>
              <a:t>[m̤ z̤ b̤ a̤]</a:t>
            </a:r>
            <a:r>
              <a:rPr lang="de-DE" altLang="de-DE" dirty="0">
                <a:effectLst>
                  <a:outerShdw blurRad="38100" dist="38100" dir="2700000" algn="tl">
                    <a:srgbClr val="C0C0C0"/>
                  </a:outerShdw>
                </a:effectLst>
                <a:latin typeface="Tahoma" pitchFamily="34" charset="0"/>
                <a:cs typeface="Times New Roman" pitchFamily="18" charset="0"/>
              </a:rPr>
              <a:t>o. </a:t>
            </a:r>
            <a:r>
              <a:rPr lang="de-DE" altLang="de-DE" dirty="0">
                <a:solidFill>
                  <a:schemeClr val="accent2"/>
                </a:solidFill>
                <a:effectLst>
                  <a:outerShdw blurRad="38100" dist="38100" dir="2700000" algn="tl">
                    <a:srgbClr val="C0C0C0"/>
                  </a:outerShdw>
                </a:effectLst>
                <a:latin typeface="+mn-lt"/>
                <a:cs typeface="Times New Roman" pitchFamily="18" charset="0"/>
              </a:rPr>
              <a:t>[</a:t>
            </a:r>
            <a:r>
              <a:rPr lang="de-DE" altLang="de-DE" dirty="0" err="1">
                <a:solidFill>
                  <a:schemeClr val="accent2"/>
                </a:solidFill>
                <a:effectLst>
                  <a:outerShdw blurRad="38100" dist="38100" dir="2700000" algn="tl">
                    <a:srgbClr val="C0C0C0"/>
                  </a:outerShdw>
                </a:effectLst>
                <a:latin typeface="+mn-lt"/>
                <a:cs typeface="Times New Roman" pitchFamily="18" charset="0"/>
              </a:rPr>
              <a:t>m</a:t>
            </a:r>
            <a:r>
              <a:rPr lang="de-DE" altLang="de-DE" baseline="30000" dirty="0" err="1">
                <a:solidFill>
                  <a:schemeClr val="accent2"/>
                </a:solidFill>
                <a:effectLst>
                  <a:outerShdw blurRad="38100" dist="38100" dir="2700000" algn="tl">
                    <a:srgbClr val="C0C0C0"/>
                  </a:outerShdw>
                </a:effectLst>
                <a:latin typeface="+mn-lt"/>
                <a:cs typeface="Times New Roman" pitchFamily="18" charset="0"/>
              </a:rPr>
              <a:t>ɦ</a:t>
            </a:r>
            <a:r>
              <a:rPr lang="de-DE" altLang="de-DE" dirty="0">
                <a:solidFill>
                  <a:schemeClr val="accent2"/>
                </a:solidFill>
                <a:effectLst>
                  <a:outerShdw blurRad="38100" dist="38100" dir="2700000" algn="tl">
                    <a:srgbClr val="C0C0C0"/>
                  </a:outerShdw>
                </a:effectLst>
                <a:latin typeface="+mn-lt"/>
                <a:cs typeface="Times New Roman" pitchFamily="18" charset="0"/>
              </a:rPr>
              <a:t> </a:t>
            </a:r>
            <a:r>
              <a:rPr lang="de-DE" altLang="de-DE" dirty="0" err="1">
                <a:solidFill>
                  <a:schemeClr val="accent2"/>
                </a:solidFill>
                <a:effectLst>
                  <a:outerShdw blurRad="38100" dist="38100" dir="2700000" algn="tl">
                    <a:srgbClr val="C0C0C0"/>
                  </a:outerShdw>
                </a:effectLst>
                <a:latin typeface="+mn-lt"/>
                <a:cs typeface="Times New Roman" pitchFamily="18" charset="0"/>
              </a:rPr>
              <a:t>z</a:t>
            </a:r>
            <a:r>
              <a:rPr lang="de-DE" altLang="de-DE" baseline="30000" dirty="0" err="1">
                <a:solidFill>
                  <a:schemeClr val="accent2"/>
                </a:solidFill>
                <a:effectLst>
                  <a:outerShdw blurRad="38100" dist="38100" dir="2700000" algn="tl">
                    <a:srgbClr val="C0C0C0"/>
                  </a:outerShdw>
                </a:effectLst>
                <a:latin typeface="+mn-lt"/>
                <a:cs typeface="Times New Roman" pitchFamily="18" charset="0"/>
              </a:rPr>
              <a:t>ɦ</a:t>
            </a:r>
            <a:r>
              <a:rPr lang="de-DE" altLang="de-DE" dirty="0">
                <a:solidFill>
                  <a:schemeClr val="accent2"/>
                </a:solidFill>
                <a:effectLst>
                  <a:outerShdw blurRad="38100" dist="38100" dir="2700000" algn="tl">
                    <a:srgbClr val="C0C0C0"/>
                  </a:outerShdw>
                </a:effectLst>
                <a:latin typeface="+mn-lt"/>
                <a:cs typeface="Times New Roman" pitchFamily="18" charset="0"/>
              </a:rPr>
              <a:t> </a:t>
            </a:r>
            <a:r>
              <a:rPr lang="de-DE" altLang="de-DE" dirty="0" err="1">
                <a:solidFill>
                  <a:schemeClr val="accent2"/>
                </a:solidFill>
                <a:effectLst>
                  <a:outerShdw blurRad="38100" dist="38100" dir="2700000" algn="tl">
                    <a:srgbClr val="C0C0C0"/>
                  </a:outerShdw>
                </a:effectLst>
                <a:latin typeface="+mn-lt"/>
                <a:cs typeface="Times New Roman" pitchFamily="18" charset="0"/>
              </a:rPr>
              <a:t>b</a:t>
            </a:r>
            <a:r>
              <a:rPr lang="de-DE" altLang="de-DE" baseline="30000" dirty="0" err="1">
                <a:solidFill>
                  <a:schemeClr val="accent2"/>
                </a:solidFill>
                <a:effectLst>
                  <a:outerShdw blurRad="38100" dist="38100" dir="2700000" algn="tl">
                    <a:srgbClr val="C0C0C0"/>
                  </a:outerShdw>
                </a:effectLst>
                <a:latin typeface="+mn-lt"/>
                <a:cs typeface="Times New Roman" pitchFamily="18" charset="0"/>
              </a:rPr>
              <a:t>ɦ</a:t>
            </a:r>
            <a:r>
              <a:rPr lang="de-DE" altLang="de-DE" dirty="0">
                <a:solidFill>
                  <a:schemeClr val="accent2"/>
                </a:solidFill>
                <a:effectLst>
                  <a:outerShdw blurRad="38100" dist="38100" dir="2700000" algn="tl">
                    <a:srgbClr val="C0C0C0"/>
                  </a:outerShdw>
                </a:effectLst>
                <a:latin typeface="+mn-lt"/>
                <a:cs typeface="Times New Roman" pitchFamily="18" charset="0"/>
              </a:rPr>
              <a:t> </a:t>
            </a:r>
            <a:r>
              <a:rPr lang="de-DE" altLang="de-DE" dirty="0" err="1">
                <a:solidFill>
                  <a:schemeClr val="accent2"/>
                </a:solidFill>
                <a:effectLst>
                  <a:outerShdw blurRad="38100" dist="38100" dir="2700000" algn="tl">
                    <a:srgbClr val="C0C0C0"/>
                  </a:outerShdw>
                </a:effectLst>
                <a:latin typeface="+mn-lt"/>
                <a:cs typeface="Times New Roman" pitchFamily="18" charset="0"/>
              </a:rPr>
              <a:t>a</a:t>
            </a:r>
            <a:r>
              <a:rPr lang="de-DE" altLang="de-DE" baseline="30000" dirty="0" err="1">
                <a:solidFill>
                  <a:schemeClr val="accent2"/>
                </a:solidFill>
                <a:effectLst>
                  <a:outerShdw blurRad="38100" dist="38100" dir="2700000" algn="tl">
                    <a:srgbClr val="C0C0C0"/>
                  </a:outerShdw>
                </a:effectLst>
                <a:latin typeface="+mn-lt"/>
                <a:cs typeface="Times New Roman" pitchFamily="18" charset="0"/>
              </a:rPr>
              <a:t>ɦ</a:t>
            </a:r>
            <a:r>
              <a:rPr lang="de-DE" altLang="de-DE" dirty="0">
                <a:solidFill>
                  <a:schemeClr val="accent2"/>
                </a:solidFill>
                <a:effectLst>
                  <a:outerShdw blurRad="38100" dist="38100" dir="2700000" algn="tl">
                    <a:srgbClr val="C0C0C0"/>
                  </a:outerShdw>
                </a:effectLst>
                <a:latin typeface="+mn-lt"/>
                <a:cs typeface="Times New Roman" pitchFamily="18" charset="0"/>
              </a:rPr>
              <a:t>]</a:t>
            </a:r>
            <a:r>
              <a:rPr lang="de-DE" altLang="de-DE" dirty="0">
                <a:effectLst>
                  <a:outerShdw blurRad="38100" dist="38100" dir="2700000" algn="tl">
                    <a:srgbClr val="C0C0C0"/>
                  </a:outerShdw>
                </a:effectLst>
                <a:latin typeface="+mn-lt"/>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0294"/>
                                        </p:tgtEl>
                                        <p:attrNameLst>
                                          <p:attrName>style.visibility</p:attrName>
                                        </p:attrNameLst>
                                      </p:cBhvr>
                                      <p:to>
                                        <p:strVal val="visible"/>
                                      </p:to>
                                    </p:set>
                                    <p:animEffect transition="in" filter="box(out)">
                                      <p:cBhvr>
                                        <p:cTn id="7" dur="500"/>
                                        <p:tgtEl>
                                          <p:spTgt spid="140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702" name="Group 14"/>
          <p:cNvGrpSpPr>
            <a:grpSpLocks/>
          </p:cNvGrpSpPr>
          <p:nvPr/>
        </p:nvGrpSpPr>
        <p:grpSpPr bwMode="auto">
          <a:xfrm>
            <a:off x="323850" y="1773238"/>
            <a:ext cx="3176588" cy="4024312"/>
            <a:chOff x="204" y="1117"/>
            <a:chExt cx="2001" cy="2535"/>
          </a:xfrm>
        </p:grpSpPr>
        <p:pic>
          <p:nvPicPr>
            <p:cNvPr id="114703" name="Picture 15" descr="glottisverschluss"/>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4" y="1117"/>
              <a:ext cx="2001" cy="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704" name="Freeform 16"/>
            <p:cNvSpPr>
              <a:spLocks/>
            </p:cNvSpPr>
            <p:nvPr/>
          </p:nvSpPr>
          <p:spPr bwMode="auto">
            <a:xfrm>
              <a:off x="969" y="1252"/>
              <a:ext cx="193" cy="725"/>
            </a:xfrm>
            <a:custGeom>
              <a:avLst/>
              <a:gdLst>
                <a:gd name="T0" fmla="*/ 193 w 193"/>
                <a:gd name="T1" fmla="*/ 0 h 725"/>
                <a:gd name="T2" fmla="*/ 34 w 193"/>
                <a:gd name="T3" fmla="*/ 225 h 725"/>
                <a:gd name="T4" fmla="*/ 26 w 193"/>
                <a:gd name="T5" fmla="*/ 428 h 725"/>
                <a:gd name="T6" fmla="*/ 191 w 193"/>
                <a:gd name="T7" fmla="*/ 725 h 725"/>
              </a:gdLst>
              <a:ahLst/>
              <a:cxnLst>
                <a:cxn ang="0">
                  <a:pos x="T0" y="T1"/>
                </a:cxn>
                <a:cxn ang="0">
                  <a:pos x="T2" y="T3"/>
                </a:cxn>
                <a:cxn ang="0">
                  <a:pos x="T4" y="T5"/>
                </a:cxn>
                <a:cxn ang="0">
                  <a:pos x="T6" y="T7"/>
                </a:cxn>
              </a:cxnLst>
              <a:rect l="0" t="0" r="r" b="b"/>
              <a:pathLst>
                <a:path w="193" h="725">
                  <a:moveTo>
                    <a:pt x="193" y="0"/>
                  </a:moveTo>
                  <a:cubicBezTo>
                    <a:pt x="167" y="37"/>
                    <a:pt x="62" y="154"/>
                    <a:pt x="34" y="225"/>
                  </a:cubicBezTo>
                  <a:cubicBezTo>
                    <a:pt x="6" y="296"/>
                    <a:pt x="0" y="345"/>
                    <a:pt x="26" y="428"/>
                  </a:cubicBezTo>
                  <a:cubicBezTo>
                    <a:pt x="52" y="511"/>
                    <a:pt x="157" y="663"/>
                    <a:pt x="191" y="725"/>
                  </a:cubicBezTo>
                </a:path>
              </a:pathLst>
            </a:custGeom>
            <a:noFill/>
            <a:ln w="38100" cap="flat" cmpd="sng">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705" name="Freeform 17"/>
            <p:cNvSpPr>
              <a:spLocks/>
            </p:cNvSpPr>
            <p:nvPr/>
          </p:nvSpPr>
          <p:spPr bwMode="auto">
            <a:xfrm>
              <a:off x="1230" y="1253"/>
              <a:ext cx="209" cy="693"/>
            </a:xfrm>
            <a:custGeom>
              <a:avLst/>
              <a:gdLst>
                <a:gd name="T0" fmla="*/ 13 w 209"/>
                <a:gd name="T1" fmla="*/ 0 h 693"/>
                <a:gd name="T2" fmla="*/ 172 w 209"/>
                <a:gd name="T3" fmla="*/ 225 h 693"/>
                <a:gd name="T4" fmla="*/ 180 w 209"/>
                <a:gd name="T5" fmla="*/ 428 h 693"/>
                <a:gd name="T6" fmla="*/ 0 w 209"/>
                <a:gd name="T7" fmla="*/ 693 h 693"/>
              </a:gdLst>
              <a:ahLst/>
              <a:cxnLst>
                <a:cxn ang="0">
                  <a:pos x="T0" y="T1"/>
                </a:cxn>
                <a:cxn ang="0">
                  <a:pos x="T2" y="T3"/>
                </a:cxn>
                <a:cxn ang="0">
                  <a:pos x="T4" y="T5"/>
                </a:cxn>
                <a:cxn ang="0">
                  <a:pos x="T6" y="T7"/>
                </a:cxn>
              </a:cxnLst>
              <a:rect l="0" t="0" r="r" b="b"/>
              <a:pathLst>
                <a:path w="209" h="693">
                  <a:moveTo>
                    <a:pt x="13" y="0"/>
                  </a:moveTo>
                  <a:cubicBezTo>
                    <a:pt x="39" y="37"/>
                    <a:pt x="144" y="154"/>
                    <a:pt x="172" y="225"/>
                  </a:cubicBezTo>
                  <a:cubicBezTo>
                    <a:pt x="200" y="296"/>
                    <a:pt x="209" y="350"/>
                    <a:pt x="180" y="428"/>
                  </a:cubicBezTo>
                  <a:cubicBezTo>
                    <a:pt x="151" y="506"/>
                    <a:pt x="38" y="638"/>
                    <a:pt x="0" y="693"/>
                  </a:cubicBezTo>
                </a:path>
              </a:pathLst>
            </a:custGeom>
            <a:noFill/>
            <a:ln w="38100" cap="flat" cmpd="sng">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706" name="Freeform 18"/>
            <p:cNvSpPr>
              <a:spLocks/>
            </p:cNvSpPr>
            <p:nvPr/>
          </p:nvSpPr>
          <p:spPr bwMode="auto">
            <a:xfrm>
              <a:off x="1002" y="1300"/>
              <a:ext cx="409" cy="553"/>
            </a:xfrm>
            <a:custGeom>
              <a:avLst/>
              <a:gdLst>
                <a:gd name="T0" fmla="*/ 150 w 409"/>
                <a:gd name="T1" fmla="*/ 0 h 553"/>
                <a:gd name="T2" fmla="*/ 290 w 409"/>
                <a:gd name="T3" fmla="*/ 70 h 553"/>
                <a:gd name="T4" fmla="*/ 18 w 409"/>
                <a:gd name="T5" fmla="*/ 180 h 553"/>
                <a:gd name="T6" fmla="*/ 399 w 409"/>
                <a:gd name="T7" fmla="*/ 272 h 553"/>
                <a:gd name="T8" fmla="*/ 80 w 409"/>
                <a:gd name="T9" fmla="*/ 366 h 553"/>
                <a:gd name="T10" fmla="*/ 336 w 409"/>
                <a:gd name="T11" fmla="*/ 497 h 553"/>
                <a:gd name="T12" fmla="*/ 127 w 409"/>
                <a:gd name="T13" fmla="*/ 553 h 553"/>
              </a:gdLst>
              <a:ahLst/>
              <a:cxnLst>
                <a:cxn ang="0">
                  <a:pos x="T0" y="T1"/>
                </a:cxn>
                <a:cxn ang="0">
                  <a:pos x="T2" y="T3"/>
                </a:cxn>
                <a:cxn ang="0">
                  <a:pos x="T4" y="T5"/>
                </a:cxn>
                <a:cxn ang="0">
                  <a:pos x="T6" y="T7"/>
                </a:cxn>
                <a:cxn ang="0">
                  <a:pos x="T8" y="T9"/>
                </a:cxn>
                <a:cxn ang="0">
                  <a:pos x="T10" y="T11"/>
                </a:cxn>
                <a:cxn ang="0">
                  <a:pos x="T12" y="T13"/>
                </a:cxn>
              </a:cxnLst>
              <a:rect l="0" t="0" r="r" b="b"/>
              <a:pathLst>
                <a:path w="409" h="553">
                  <a:moveTo>
                    <a:pt x="150" y="0"/>
                  </a:moveTo>
                  <a:cubicBezTo>
                    <a:pt x="173" y="13"/>
                    <a:pt x="312" y="40"/>
                    <a:pt x="290" y="70"/>
                  </a:cubicBezTo>
                  <a:cubicBezTo>
                    <a:pt x="268" y="100"/>
                    <a:pt x="0" y="146"/>
                    <a:pt x="18" y="180"/>
                  </a:cubicBezTo>
                  <a:cubicBezTo>
                    <a:pt x="36" y="214"/>
                    <a:pt x="389" y="241"/>
                    <a:pt x="399" y="272"/>
                  </a:cubicBezTo>
                  <a:cubicBezTo>
                    <a:pt x="409" y="303"/>
                    <a:pt x="90" y="329"/>
                    <a:pt x="80" y="366"/>
                  </a:cubicBezTo>
                  <a:cubicBezTo>
                    <a:pt x="70" y="403"/>
                    <a:pt x="328" y="466"/>
                    <a:pt x="336" y="497"/>
                  </a:cubicBezTo>
                  <a:cubicBezTo>
                    <a:pt x="344" y="528"/>
                    <a:pt x="171" y="541"/>
                    <a:pt x="127" y="553"/>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4690" name="Rectangle 2"/>
          <p:cNvSpPr>
            <a:spLocks noGrp="1" noChangeArrowheads="1"/>
          </p:cNvSpPr>
          <p:nvPr>
            <p:ph type="title"/>
          </p:nvPr>
        </p:nvSpPr>
        <p:spPr/>
        <p:txBody>
          <a:bodyPr/>
          <a:lstStyle/>
          <a:p>
            <a:r>
              <a:rPr lang="de-DE" altLang="de-DE"/>
              <a:t>Stellungen der Glottis: Knarrstimme</a:t>
            </a:r>
          </a:p>
        </p:txBody>
      </p:sp>
      <p:sp>
        <p:nvSpPr>
          <p:cNvPr id="114696" name="Text Box 8"/>
          <p:cNvSpPr txBox="1">
            <a:spLocks noChangeArrowheads="1"/>
          </p:cNvSpPr>
          <p:nvPr/>
        </p:nvSpPr>
        <p:spPr bwMode="auto">
          <a:xfrm>
            <a:off x="3657600" y="1524000"/>
            <a:ext cx="5486400" cy="4656138"/>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latin typeface="Tahoma" pitchFamily="34" charset="0"/>
                <a:cs typeface="Times New Roman" pitchFamily="18" charset="0"/>
              </a:rPr>
              <a:t>Eine andere Erscheinungsform der Vibration der Stimmfalten findet sich in </a:t>
            </a:r>
            <a:r>
              <a:rPr lang="de-DE" altLang="de-DE">
                <a:solidFill>
                  <a:schemeClr val="accent2"/>
                </a:solidFill>
                <a:effectLst/>
                <a:latin typeface="Tahoma" pitchFamily="34" charset="0"/>
                <a:cs typeface="Times New Roman" pitchFamily="18" charset="0"/>
              </a:rPr>
              <a:t>laryngalisierten</a:t>
            </a:r>
            <a:r>
              <a:rPr lang="de-DE" altLang="de-DE">
                <a:effectLst/>
                <a:latin typeface="Tahoma" pitchFamily="34" charset="0"/>
                <a:cs typeface="Times New Roman" pitchFamily="18" charset="0"/>
              </a:rPr>
              <a:t> Lauten. </a:t>
            </a:r>
          </a:p>
          <a:p>
            <a:pPr algn="just">
              <a:spcBef>
                <a:spcPct val="50000"/>
              </a:spcBef>
            </a:pPr>
            <a:r>
              <a:rPr lang="de-DE" altLang="de-DE">
                <a:effectLst/>
                <a:latin typeface="Tahoma" pitchFamily="34" charset="0"/>
                <a:cs typeface="Times New Roman" pitchFamily="18" charset="0"/>
              </a:rPr>
              <a:t>Dabei ist der knorpelige Teil der Glottis fest geschlossen, während ein Teil der muskulösen Glottis offen ist und mit geringer Amplitude vibriert. Häufig sind sogar einzelne Glottisschläge wahr-nehmbar, da auch die Schwingungs-frequenz sehr niedrig ist. Man nennt diesen Phonationstyp auch </a:t>
            </a:r>
            <a:r>
              <a:rPr lang="de-DE" altLang="de-DE">
                <a:solidFill>
                  <a:schemeClr val="accent2"/>
                </a:solidFill>
                <a:effectLst/>
                <a:latin typeface="Tahoma" pitchFamily="34" charset="0"/>
                <a:cs typeface="Times New Roman" pitchFamily="18" charset="0"/>
              </a:rPr>
              <a:t>Knarr-stimme</a:t>
            </a:r>
            <a:r>
              <a:rPr lang="de-DE" altLang="de-DE">
                <a:effectLst/>
                <a:latin typeface="Tahoma" pitchFamily="34" charset="0"/>
                <a:cs typeface="Times New Roman" pitchFamily="18" charset="0"/>
              </a:rPr>
              <a:t> (engl. </a:t>
            </a:r>
            <a:r>
              <a:rPr lang="de-DE" altLang="de-DE">
                <a:solidFill>
                  <a:schemeClr val="accent2"/>
                </a:solidFill>
                <a:effectLst/>
                <a:latin typeface="Tahoma" pitchFamily="34" charset="0"/>
                <a:cs typeface="Times New Roman" pitchFamily="18" charset="0"/>
              </a:rPr>
              <a:t>creaky voice</a:t>
            </a:r>
            <a:r>
              <a:rPr lang="de-DE" altLang="de-DE">
                <a:effectLst/>
                <a:latin typeface="Tahoma" pitchFamily="34" charset="0"/>
                <a:cs typeface="Times New Roman" pitchFamily="18"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de-DE" altLang="de-DE" sz="2400"/>
              <a:t>Stellungen der Glottis: Knarrstimme</a:t>
            </a:r>
          </a:p>
        </p:txBody>
      </p:sp>
      <p:sp>
        <p:nvSpPr>
          <p:cNvPr id="141317" name="Text Box 5"/>
          <p:cNvSpPr txBox="1">
            <a:spLocks noChangeArrowheads="1"/>
          </p:cNvSpPr>
          <p:nvPr/>
        </p:nvSpPr>
        <p:spPr bwMode="auto">
          <a:xfrm>
            <a:off x="3657600" y="1905000"/>
            <a:ext cx="5486400" cy="1200329"/>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dirty="0">
                <a:effectLst>
                  <a:outerShdw blurRad="38100" dist="38100" dir="2700000" algn="tl">
                    <a:srgbClr val="C0C0C0"/>
                  </a:outerShdw>
                </a:effectLst>
                <a:latin typeface="Tahoma" pitchFamily="34" charset="0"/>
                <a:cs typeface="Times New Roman" pitchFamily="18" charset="0"/>
              </a:rPr>
              <a:t>In der phonetischen Umschrift wird die </a:t>
            </a:r>
            <a:r>
              <a:rPr lang="de-DE" altLang="de-DE" dirty="0" err="1">
                <a:effectLst>
                  <a:outerShdw blurRad="38100" dist="38100" dir="2700000" algn="tl">
                    <a:srgbClr val="C0C0C0"/>
                  </a:outerShdw>
                </a:effectLst>
                <a:latin typeface="Tahoma" pitchFamily="34" charset="0"/>
                <a:cs typeface="Times New Roman" pitchFamily="18" charset="0"/>
              </a:rPr>
              <a:t>Laryngalisierung</a:t>
            </a:r>
            <a:r>
              <a:rPr lang="de-DE" altLang="de-DE" dirty="0">
                <a:effectLst>
                  <a:outerShdw blurRad="38100" dist="38100" dir="2700000" algn="tl">
                    <a:srgbClr val="C0C0C0"/>
                  </a:outerShdw>
                </a:effectLst>
                <a:latin typeface="Tahoma" pitchFamily="34" charset="0"/>
                <a:cs typeface="Times New Roman" pitchFamily="18" charset="0"/>
              </a:rPr>
              <a:t> durch eine </a:t>
            </a:r>
            <a:r>
              <a:rPr lang="de-DE" altLang="de-DE" dirty="0" err="1">
                <a:effectLst>
                  <a:outerShdw blurRad="38100" dist="38100" dir="2700000" algn="tl">
                    <a:srgbClr val="C0C0C0"/>
                  </a:outerShdw>
                </a:effectLst>
                <a:latin typeface="Tahoma" pitchFamily="34" charset="0"/>
                <a:cs typeface="Times New Roman" pitchFamily="18" charset="0"/>
              </a:rPr>
              <a:t>subskri-bierte</a:t>
            </a:r>
            <a:r>
              <a:rPr lang="de-DE" altLang="de-DE" dirty="0">
                <a:effectLst>
                  <a:outerShdw blurRad="38100" dist="38100" dir="2700000" algn="tl">
                    <a:srgbClr val="C0C0C0"/>
                  </a:outerShdw>
                </a:effectLst>
                <a:latin typeface="Tahoma" pitchFamily="34" charset="0"/>
                <a:cs typeface="Times New Roman" pitchFamily="18" charset="0"/>
              </a:rPr>
              <a:t> Tilde gekennzeichnet: </a:t>
            </a:r>
            <a:r>
              <a:rPr lang="de-DE" altLang="de-DE" dirty="0">
                <a:solidFill>
                  <a:schemeClr val="accent2"/>
                </a:solidFill>
                <a:effectLst/>
                <a:latin typeface="+mn-lt"/>
                <a:cs typeface="Times New Roman" pitchFamily="18" charset="0"/>
              </a:rPr>
              <a:t>[m̰ b̰ z̰ a̰</a:t>
            </a:r>
            <a:r>
              <a:rPr lang="de-DE" altLang="de-DE" dirty="0">
                <a:solidFill>
                  <a:schemeClr val="accent2"/>
                </a:solidFill>
                <a:effectLst/>
                <a:latin typeface="SILSophia IPA93" pitchFamily="2" charset="2"/>
                <a:cs typeface="Times New Roman" pitchFamily="18" charset="0"/>
              </a:rPr>
              <a:t>]</a:t>
            </a:r>
          </a:p>
        </p:txBody>
      </p:sp>
      <p:grpSp>
        <p:nvGrpSpPr>
          <p:cNvPr id="141325" name="Group 13"/>
          <p:cNvGrpSpPr>
            <a:grpSpLocks/>
          </p:cNvGrpSpPr>
          <p:nvPr/>
        </p:nvGrpSpPr>
        <p:grpSpPr bwMode="auto">
          <a:xfrm>
            <a:off x="395288" y="1773238"/>
            <a:ext cx="3176587" cy="4024312"/>
            <a:chOff x="204" y="1117"/>
            <a:chExt cx="2001" cy="2535"/>
          </a:xfrm>
        </p:grpSpPr>
        <p:pic>
          <p:nvPicPr>
            <p:cNvPr id="141326" name="Picture 14" descr="glottisverschluss"/>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4" y="1117"/>
              <a:ext cx="2001" cy="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327" name="Freeform 15"/>
            <p:cNvSpPr>
              <a:spLocks/>
            </p:cNvSpPr>
            <p:nvPr/>
          </p:nvSpPr>
          <p:spPr bwMode="auto">
            <a:xfrm>
              <a:off x="969" y="1252"/>
              <a:ext cx="193" cy="725"/>
            </a:xfrm>
            <a:custGeom>
              <a:avLst/>
              <a:gdLst>
                <a:gd name="T0" fmla="*/ 193 w 193"/>
                <a:gd name="T1" fmla="*/ 0 h 725"/>
                <a:gd name="T2" fmla="*/ 34 w 193"/>
                <a:gd name="T3" fmla="*/ 225 h 725"/>
                <a:gd name="T4" fmla="*/ 26 w 193"/>
                <a:gd name="T5" fmla="*/ 428 h 725"/>
                <a:gd name="T6" fmla="*/ 191 w 193"/>
                <a:gd name="T7" fmla="*/ 725 h 725"/>
              </a:gdLst>
              <a:ahLst/>
              <a:cxnLst>
                <a:cxn ang="0">
                  <a:pos x="T0" y="T1"/>
                </a:cxn>
                <a:cxn ang="0">
                  <a:pos x="T2" y="T3"/>
                </a:cxn>
                <a:cxn ang="0">
                  <a:pos x="T4" y="T5"/>
                </a:cxn>
                <a:cxn ang="0">
                  <a:pos x="T6" y="T7"/>
                </a:cxn>
              </a:cxnLst>
              <a:rect l="0" t="0" r="r" b="b"/>
              <a:pathLst>
                <a:path w="193" h="725">
                  <a:moveTo>
                    <a:pt x="193" y="0"/>
                  </a:moveTo>
                  <a:cubicBezTo>
                    <a:pt x="167" y="37"/>
                    <a:pt x="62" y="154"/>
                    <a:pt x="34" y="225"/>
                  </a:cubicBezTo>
                  <a:cubicBezTo>
                    <a:pt x="6" y="296"/>
                    <a:pt x="0" y="345"/>
                    <a:pt x="26" y="428"/>
                  </a:cubicBezTo>
                  <a:cubicBezTo>
                    <a:pt x="52" y="511"/>
                    <a:pt x="157" y="663"/>
                    <a:pt x="191" y="725"/>
                  </a:cubicBezTo>
                </a:path>
              </a:pathLst>
            </a:custGeom>
            <a:noFill/>
            <a:ln w="38100" cap="flat" cmpd="sng">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1328" name="Freeform 16"/>
            <p:cNvSpPr>
              <a:spLocks/>
            </p:cNvSpPr>
            <p:nvPr/>
          </p:nvSpPr>
          <p:spPr bwMode="auto">
            <a:xfrm>
              <a:off x="1230" y="1253"/>
              <a:ext cx="209" cy="693"/>
            </a:xfrm>
            <a:custGeom>
              <a:avLst/>
              <a:gdLst>
                <a:gd name="T0" fmla="*/ 13 w 209"/>
                <a:gd name="T1" fmla="*/ 0 h 693"/>
                <a:gd name="T2" fmla="*/ 172 w 209"/>
                <a:gd name="T3" fmla="*/ 225 h 693"/>
                <a:gd name="T4" fmla="*/ 180 w 209"/>
                <a:gd name="T5" fmla="*/ 428 h 693"/>
                <a:gd name="T6" fmla="*/ 0 w 209"/>
                <a:gd name="T7" fmla="*/ 693 h 693"/>
              </a:gdLst>
              <a:ahLst/>
              <a:cxnLst>
                <a:cxn ang="0">
                  <a:pos x="T0" y="T1"/>
                </a:cxn>
                <a:cxn ang="0">
                  <a:pos x="T2" y="T3"/>
                </a:cxn>
                <a:cxn ang="0">
                  <a:pos x="T4" y="T5"/>
                </a:cxn>
                <a:cxn ang="0">
                  <a:pos x="T6" y="T7"/>
                </a:cxn>
              </a:cxnLst>
              <a:rect l="0" t="0" r="r" b="b"/>
              <a:pathLst>
                <a:path w="209" h="693">
                  <a:moveTo>
                    <a:pt x="13" y="0"/>
                  </a:moveTo>
                  <a:cubicBezTo>
                    <a:pt x="39" y="37"/>
                    <a:pt x="144" y="154"/>
                    <a:pt x="172" y="225"/>
                  </a:cubicBezTo>
                  <a:cubicBezTo>
                    <a:pt x="200" y="296"/>
                    <a:pt x="209" y="350"/>
                    <a:pt x="180" y="428"/>
                  </a:cubicBezTo>
                  <a:cubicBezTo>
                    <a:pt x="151" y="506"/>
                    <a:pt x="38" y="638"/>
                    <a:pt x="0" y="693"/>
                  </a:cubicBezTo>
                </a:path>
              </a:pathLst>
            </a:custGeom>
            <a:noFill/>
            <a:ln w="38100" cap="flat" cmpd="sng">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1329" name="Freeform 17"/>
            <p:cNvSpPr>
              <a:spLocks/>
            </p:cNvSpPr>
            <p:nvPr/>
          </p:nvSpPr>
          <p:spPr bwMode="auto">
            <a:xfrm>
              <a:off x="1002" y="1300"/>
              <a:ext cx="409" cy="553"/>
            </a:xfrm>
            <a:custGeom>
              <a:avLst/>
              <a:gdLst>
                <a:gd name="T0" fmla="*/ 150 w 409"/>
                <a:gd name="T1" fmla="*/ 0 h 553"/>
                <a:gd name="T2" fmla="*/ 290 w 409"/>
                <a:gd name="T3" fmla="*/ 70 h 553"/>
                <a:gd name="T4" fmla="*/ 18 w 409"/>
                <a:gd name="T5" fmla="*/ 180 h 553"/>
                <a:gd name="T6" fmla="*/ 399 w 409"/>
                <a:gd name="T7" fmla="*/ 272 h 553"/>
                <a:gd name="T8" fmla="*/ 80 w 409"/>
                <a:gd name="T9" fmla="*/ 366 h 553"/>
                <a:gd name="T10" fmla="*/ 336 w 409"/>
                <a:gd name="T11" fmla="*/ 497 h 553"/>
                <a:gd name="T12" fmla="*/ 127 w 409"/>
                <a:gd name="T13" fmla="*/ 553 h 553"/>
              </a:gdLst>
              <a:ahLst/>
              <a:cxnLst>
                <a:cxn ang="0">
                  <a:pos x="T0" y="T1"/>
                </a:cxn>
                <a:cxn ang="0">
                  <a:pos x="T2" y="T3"/>
                </a:cxn>
                <a:cxn ang="0">
                  <a:pos x="T4" y="T5"/>
                </a:cxn>
                <a:cxn ang="0">
                  <a:pos x="T6" y="T7"/>
                </a:cxn>
                <a:cxn ang="0">
                  <a:pos x="T8" y="T9"/>
                </a:cxn>
                <a:cxn ang="0">
                  <a:pos x="T10" y="T11"/>
                </a:cxn>
                <a:cxn ang="0">
                  <a:pos x="T12" y="T13"/>
                </a:cxn>
              </a:cxnLst>
              <a:rect l="0" t="0" r="r" b="b"/>
              <a:pathLst>
                <a:path w="409" h="553">
                  <a:moveTo>
                    <a:pt x="150" y="0"/>
                  </a:moveTo>
                  <a:cubicBezTo>
                    <a:pt x="173" y="13"/>
                    <a:pt x="312" y="40"/>
                    <a:pt x="290" y="70"/>
                  </a:cubicBezTo>
                  <a:cubicBezTo>
                    <a:pt x="268" y="100"/>
                    <a:pt x="0" y="146"/>
                    <a:pt x="18" y="180"/>
                  </a:cubicBezTo>
                  <a:cubicBezTo>
                    <a:pt x="36" y="214"/>
                    <a:pt x="389" y="241"/>
                    <a:pt x="399" y="272"/>
                  </a:cubicBezTo>
                  <a:cubicBezTo>
                    <a:pt x="409" y="303"/>
                    <a:pt x="90" y="329"/>
                    <a:pt x="80" y="366"/>
                  </a:cubicBezTo>
                  <a:cubicBezTo>
                    <a:pt x="70" y="403"/>
                    <a:pt x="328" y="466"/>
                    <a:pt x="336" y="497"/>
                  </a:cubicBezTo>
                  <a:cubicBezTo>
                    <a:pt x="344" y="528"/>
                    <a:pt x="171" y="541"/>
                    <a:pt x="127" y="553"/>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aphicFrame>
        <p:nvGraphicFramePr>
          <p:cNvPr id="141318" name="Object 6"/>
          <p:cNvGraphicFramePr>
            <a:graphicFrameLocks noChangeAspect="1"/>
          </p:cNvGraphicFramePr>
          <p:nvPr/>
        </p:nvGraphicFramePr>
        <p:xfrm>
          <a:off x="393700" y="1557338"/>
          <a:ext cx="3314700" cy="4483100"/>
        </p:xfrm>
        <a:graphic>
          <a:graphicData uri="http://schemas.openxmlformats.org/presentationml/2006/ole">
            <mc:AlternateContent xmlns:mc="http://schemas.openxmlformats.org/markup-compatibility/2006">
              <mc:Choice xmlns:v="urn:schemas-microsoft-com:vml" Requires="v">
                <p:oleObj spid="_x0000_s141334" name="CorelPhotoPaint.Image.9" r:id="rId5" imgW="3314520" imgH="4483080" progId="CorelPhotoPaint.Image.9">
                  <p:embed/>
                </p:oleObj>
              </mc:Choice>
              <mc:Fallback>
                <p:oleObj name="CorelPhotoPaint.Image.9" r:id="rId5" imgW="3314520" imgH="4483080" progId="CorelPhotoPaint.Image.9">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00" y="1557338"/>
                        <a:ext cx="33147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1318"/>
                                        </p:tgtEl>
                                        <p:attrNameLst>
                                          <p:attrName>style.visibility</p:attrName>
                                        </p:attrNameLst>
                                      </p:cBhvr>
                                      <p:to>
                                        <p:strVal val="visible"/>
                                      </p:to>
                                    </p:set>
                                    <p:animEffect transition="in" filter="box(out)">
                                      <p:cBhvr>
                                        <p:cTn id="7" dur="5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de-DE" altLang="de-DE"/>
              <a:t>Phonation</a:t>
            </a:r>
          </a:p>
        </p:txBody>
      </p:sp>
      <p:sp>
        <p:nvSpPr>
          <p:cNvPr id="128003" name="Rectangle 3"/>
          <p:cNvSpPr>
            <a:spLocks noGrp="1" noChangeArrowheads="1"/>
          </p:cNvSpPr>
          <p:nvPr>
            <p:ph type="body" idx="1"/>
          </p:nvPr>
        </p:nvSpPr>
        <p:spPr>
          <a:xfrm>
            <a:off x="762000" y="1628775"/>
            <a:ext cx="8001000" cy="4464050"/>
          </a:xfrm>
        </p:spPr>
        <p:txBody>
          <a:bodyPr/>
          <a:lstStyle/>
          <a:p>
            <a:pPr marL="0" indent="0" algn="just">
              <a:buFont typeface="Wingdings 2" pitchFamily="18" charset="2"/>
              <a:buNone/>
            </a:pPr>
            <a:r>
              <a:rPr lang="de-DE" altLang="de-DE" dirty="0">
                <a:cs typeface="Times New Roman" pitchFamily="18" charset="0"/>
              </a:rPr>
              <a:t>Unter </a:t>
            </a:r>
            <a:r>
              <a:rPr lang="de-DE" altLang="de-DE" dirty="0">
                <a:solidFill>
                  <a:schemeClr val="accent2"/>
                </a:solidFill>
                <a:cs typeface="Times New Roman" pitchFamily="18" charset="0"/>
              </a:rPr>
              <a:t>Phonation</a:t>
            </a:r>
            <a:r>
              <a:rPr lang="de-DE" altLang="de-DE" dirty="0">
                <a:cs typeface="Times New Roman" pitchFamily="18" charset="0"/>
              </a:rPr>
              <a:t> versteht man jede </a:t>
            </a:r>
            <a:r>
              <a:rPr lang="de-DE" altLang="de-DE" dirty="0" err="1">
                <a:solidFill>
                  <a:schemeClr val="accent2"/>
                </a:solidFill>
                <a:cs typeface="Times New Roman" pitchFamily="18" charset="0"/>
              </a:rPr>
              <a:t>laryngale</a:t>
            </a:r>
            <a:r>
              <a:rPr lang="de-DE" altLang="de-DE" dirty="0">
                <a:cs typeface="Times New Roman" pitchFamily="18" charset="0"/>
              </a:rPr>
              <a:t> Sprech-tätigkeit, die weder der Erzeugung eines Luftstroms noch der Artikulation dient, sondern vielmehr der Bildung einer </a:t>
            </a:r>
            <a:r>
              <a:rPr lang="de-DE" altLang="de-DE" dirty="0">
                <a:solidFill>
                  <a:schemeClr val="accent2"/>
                </a:solidFill>
                <a:cs typeface="Times New Roman" pitchFamily="18" charset="0"/>
              </a:rPr>
              <a:t>hörbaren akustischen </a:t>
            </a:r>
            <a:r>
              <a:rPr lang="de-DE" altLang="de-DE" dirty="0">
                <a:cs typeface="Times New Roman" pitchFamily="18" charset="0"/>
              </a:rPr>
              <a:t>Energiequelle auf der Basis eines durch das Atmungssystem bereitgestellten Luftstroms.</a:t>
            </a:r>
          </a:p>
          <a:p>
            <a:pPr marL="0" indent="0" algn="just">
              <a:buFont typeface="Wingdings 2" pitchFamily="18" charset="2"/>
              <a:buNone/>
            </a:pPr>
            <a:r>
              <a:rPr lang="de-DE" altLang="de-DE" dirty="0">
                <a:cs typeface="Times New Roman" pitchFamily="18" charset="0"/>
              </a:rPr>
              <a:t>Die Vibration der Stimmlippen bei der Erzeugung des charakteristischen Stimmtons von </a:t>
            </a:r>
            <a:r>
              <a:rPr lang="de-DE" altLang="de-DE" dirty="0">
                <a:solidFill>
                  <a:schemeClr val="accent2"/>
                </a:solidFill>
                <a:cs typeface="Times New Roman" pitchFamily="18" charset="0"/>
              </a:rPr>
              <a:t>Vokalen</a:t>
            </a:r>
            <a:r>
              <a:rPr lang="de-DE" altLang="de-DE" dirty="0">
                <a:cs typeface="Times New Roman" pitchFamily="18" charset="0"/>
              </a:rPr>
              <a:t> wie </a:t>
            </a:r>
            <a:r>
              <a:rPr lang="de-DE" altLang="de-DE" dirty="0">
                <a:solidFill>
                  <a:srgbClr val="009999"/>
                </a:solidFill>
                <a:cs typeface="Times New Roman" pitchFamily="18" charset="0"/>
              </a:rPr>
              <a:t>[a e i o u]</a:t>
            </a:r>
            <a:r>
              <a:rPr lang="de-DE" altLang="de-DE" dirty="0">
                <a:cs typeface="Times New Roman" pitchFamily="18" charset="0"/>
              </a:rPr>
              <a:t>) oder </a:t>
            </a:r>
            <a:r>
              <a:rPr lang="de-DE" altLang="de-DE" dirty="0">
                <a:solidFill>
                  <a:schemeClr val="accent2"/>
                </a:solidFill>
                <a:cs typeface="Times New Roman" pitchFamily="18" charset="0"/>
              </a:rPr>
              <a:t>Resonanten</a:t>
            </a:r>
            <a:r>
              <a:rPr lang="de-DE" altLang="de-DE" dirty="0">
                <a:cs typeface="Times New Roman" pitchFamily="18" charset="0"/>
              </a:rPr>
              <a:t> wie </a:t>
            </a:r>
            <a:r>
              <a:rPr lang="de-DE" altLang="de-DE" dirty="0">
                <a:solidFill>
                  <a:srgbClr val="009999"/>
                </a:solidFill>
                <a:cs typeface="Times New Roman" pitchFamily="18" charset="0"/>
              </a:rPr>
              <a:t>[m n l j w]</a:t>
            </a:r>
            <a:r>
              <a:rPr lang="de-DE" altLang="de-DE" dirty="0">
                <a:cs typeface="Times New Roman" pitchFamily="18" charset="0"/>
              </a:rPr>
              <a:t> ist eine </a:t>
            </a:r>
            <a:r>
              <a:rPr lang="de-DE" altLang="de-DE" dirty="0" err="1">
                <a:cs typeface="Times New Roman" pitchFamily="18" charset="0"/>
              </a:rPr>
              <a:t>laryngale</a:t>
            </a:r>
            <a:r>
              <a:rPr lang="de-DE" altLang="de-DE" dirty="0">
                <a:cs typeface="Times New Roman" pitchFamily="18" charset="0"/>
              </a:rPr>
              <a:t> Aktivität, die ausschließlich eine </a:t>
            </a:r>
            <a:r>
              <a:rPr lang="de-DE" altLang="de-DE" dirty="0" err="1">
                <a:solidFill>
                  <a:schemeClr val="accent2"/>
                </a:solidFill>
                <a:cs typeface="Times New Roman" pitchFamily="18" charset="0"/>
              </a:rPr>
              <a:t>phonatorische</a:t>
            </a:r>
            <a:r>
              <a:rPr lang="de-DE" altLang="de-DE" dirty="0">
                <a:cs typeface="Times New Roman" pitchFamily="18" charset="0"/>
              </a:rPr>
              <a:t>, d.h. stimmbildende Funktion hat.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de-DE" altLang="de-DE" sz="2400"/>
              <a:t>Stellungen der Glottis: Glottisverschluss</a:t>
            </a:r>
          </a:p>
        </p:txBody>
      </p:sp>
      <p:pic>
        <p:nvPicPr>
          <p:cNvPr id="113668" name="Picture 4" descr="glottisverschluss"/>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2400" y="1981200"/>
            <a:ext cx="3176588" cy="4024313"/>
          </a:xfrm>
          <a:prstGeom prst="rect">
            <a:avLst/>
          </a:prstGeom>
          <a:noFill/>
          <a:extLst>
            <a:ext uri="{909E8E84-426E-40DD-AFC4-6F175D3DCCD1}">
              <a14:hiddenFill xmlns:a14="http://schemas.microsoft.com/office/drawing/2010/main">
                <a:solidFill>
                  <a:srgbClr val="FFFFFF"/>
                </a:solidFill>
              </a14:hiddenFill>
            </a:ext>
          </a:extLst>
        </p:spPr>
      </p:pic>
      <p:sp>
        <p:nvSpPr>
          <p:cNvPr id="113669" name="Text Box 5"/>
          <p:cNvSpPr txBox="1">
            <a:spLocks noChangeArrowheads="1"/>
          </p:cNvSpPr>
          <p:nvPr/>
        </p:nvSpPr>
        <p:spPr bwMode="auto">
          <a:xfrm>
            <a:off x="3429000" y="1981200"/>
            <a:ext cx="5486400" cy="15525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Bei der Bildung eines </a:t>
            </a:r>
            <a:r>
              <a:rPr lang="de-DE" altLang="de-DE">
                <a:solidFill>
                  <a:schemeClr val="accent2"/>
                </a:solidFill>
                <a:effectLst>
                  <a:outerShdw blurRad="38100" dist="38100" dir="2700000" algn="tl">
                    <a:srgbClr val="C0C0C0"/>
                  </a:outerShdw>
                </a:effectLst>
                <a:latin typeface="Tahoma" pitchFamily="34" charset="0"/>
                <a:cs typeface="Times New Roman" pitchFamily="18" charset="0"/>
              </a:rPr>
              <a:t>Glottisverschlus-ses</a:t>
            </a:r>
            <a:r>
              <a:rPr lang="de-DE" altLang="de-DE">
                <a:effectLst>
                  <a:outerShdw blurRad="38100" dist="38100" dir="2700000" algn="tl">
                    <a:srgbClr val="C0C0C0"/>
                  </a:outerShdw>
                </a:effectLst>
                <a:latin typeface="Tahoma" pitchFamily="34" charset="0"/>
                <a:cs typeface="Times New Roman" pitchFamily="18" charset="0"/>
              </a:rPr>
              <a:t> (engl. </a:t>
            </a:r>
            <a:r>
              <a:rPr lang="de-DE" altLang="de-DE" i="1">
                <a:solidFill>
                  <a:srgbClr val="009999"/>
                </a:solidFill>
                <a:effectLst>
                  <a:outerShdw blurRad="38100" dist="38100" dir="2700000" algn="tl">
                    <a:srgbClr val="C0C0C0"/>
                  </a:outerShdw>
                </a:effectLst>
                <a:latin typeface="Tahoma" pitchFamily="34" charset="0"/>
                <a:cs typeface="Times New Roman" pitchFamily="18" charset="0"/>
              </a:rPr>
              <a:t>glottal stop</a:t>
            </a:r>
            <a:r>
              <a:rPr lang="de-DE" altLang="de-DE">
                <a:effectLst>
                  <a:outerShdw blurRad="38100" dist="38100" dir="2700000" algn="tl">
                    <a:srgbClr val="C0C0C0"/>
                  </a:outerShdw>
                </a:effectLst>
                <a:latin typeface="Tahoma" pitchFamily="34" charset="0"/>
                <a:cs typeface="Times New Roman" pitchFamily="18" charset="0"/>
              </a:rPr>
              <a:t>) werden die Stimmlippen in ihrer gesamten Länge fest zusammengepresst.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de-DE" altLang="de-DE"/>
              <a:t>Stellungen der Glottis: Glottisverschluss</a:t>
            </a:r>
          </a:p>
        </p:txBody>
      </p:sp>
      <p:pic>
        <p:nvPicPr>
          <p:cNvPr id="142339" name="Picture 3" descr="glottisverschluss"/>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6050" y="1981200"/>
            <a:ext cx="3176588" cy="4024313"/>
          </a:xfrm>
          <a:prstGeom prst="rect">
            <a:avLst/>
          </a:prstGeom>
          <a:noFill/>
          <a:extLst>
            <a:ext uri="{909E8E84-426E-40DD-AFC4-6F175D3DCCD1}">
              <a14:hiddenFill xmlns:a14="http://schemas.microsoft.com/office/drawing/2010/main">
                <a:solidFill>
                  <a:srgbClr val="FFFFFF"/>
                </a:solidFill>
              </a14:hiddenFill>
            </a:ext>
          </a:extLst>
        </p:spPr>
      </p:pic>
      <p:sp>
        <p:nvSpPr>
          <p:cNvPr id="142341" name="Text Box 5"/>
          <p:cNvSpPr txBox="1">
            <a:spLocks noChangeArrowheads="1"/>
          </p:cNvSpPr>
          <p:nvPr/>
        </p:nvSpPr>
        <p:spPr bwMode="auto">
          <a:xfrm>
            <a:off x="3429000" y="1752600"/>
            <a:ext cx="5486400" cy="44735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altLang="de-DE">
                <a:effectLst>
                  <a:outerShdw blurRad="38100" dist="38100" dir="2700000" algn="tl">
                    <a:srgbClr val="C0C0C0"/>
                  </a:outerShdw>
                </a:effectLst>
                <a:latin typeface="Tahoma" pitchFamily="34" charset="0"/>
                <a:cs typeface="Times New Roman" pitchFamily="18" charset="0"/>
              </a:rPr>
              <a:t>Von einem systematischen (phonolo-gischen) Standpunkt aus betrachtet muss der Glottisverschluss als </a:t>
            </a:r>
            <a:r>
              <a:rPr lang="de-DE" altLang="de-DE">
                <a:solidFill>
                  <a:schemeClr val="accent2"/>
                </a:solidFill>
                <a:effectLst>
                  <a:outerShdw blurRad="38100" dist="38100" dir="2700000" algn="tl">
                    <a:srgbClr val="C0C0C0"/>
                  </a:outerShdw>
                </a:effectLst>
                <a:latin typeface="Tahoma" pitchFamily="34" charset="0"/>
                <a:cs typeface="Times New Roman" pitchFamily="18" charset="0"/>
              </a:rPr>
              <a:t>Artikula-tionstyp</a:t>
            </a:r>
            <a:r>
              <a:rPr lang="de-DE" altLang="de-DE">
                <a:effectLst>
                  <a:outerShdw blurRad="38100" dist="38100" dir="2700000" algn="tl">
                    <a:srgbClr val="C0C0C0"/>
                  </a:outerShdw>
                </a:effectLst>
                <a:latin typeface="Tahoma" pitchFamily="34" charset="0"/>
                <a:cs typeface="Times New Roman" pitchFamily="18" charset="0"/>
              </a:rPr>
              <a:t> aufgefasst werden. Vom phonetischen Gesichtspunkt aus ist er jedoch ein </a:t>
            </a:r>
            <a:r>
              <a:rPr lang="de-DE" altLang="de-DE">
                <a:solidFill>
                  <a:schemeClr val="accent2"/>
                </a:solidFill>
                <a:effectLst>
                  <a:outerShdw blurRad="38100" dist="38100" dir="2700000" algn="tl">
                    <a:srgbClr val="C0C0C0"/>
                  </a:outerShdw>
                </a:effectLst>
                <a:latin typeface="Tahoma" pitchFamily="34" charset="0"/>
                <a:cs typeface="Times New Roman" pitchFamily="18" charset="0"/>
              </a:rPr>
              <a:t>Stellungstyp der Glottis</a:t>
            </a:r>
            <a:r>
              <a:rPr lang="de-DE" altLang="de-DE">
                <a:effectLst>
                  <a:outerShdw blurRad="38100" dist="38100" dir="2700000" algn="tl">
                    <a:srgbClr val="C0C0C0"/>
                  </a:outerShdw>
                </a:effectLst>
                <a:latin typeface="Tahoma" pitchFamily="34" charset="0"/>
                <a:cs typeface="Times New Roman" pitchFamily="18" charset="0"/>
              </a:rPr>
              <a:t>, der </a:t>
            </a:r>
            <a:r>
              <a:rPr lang="de-DE" altLang="de-DE">
                <a:solidFill>
                  <a:schemeClr val="accent2"/>
                </a:solidFill>
                <a:effectLst>
                  <a:outerShdw blurRad="38100" dist="38100" dir="2700000" algn="tl">
                    <a:srgbClr val="C0C0C0"/>
                  </a:outerShdw>
                </a:effectLst>
                <a:latin typeface="Tahoma" pitchFamily="34" charset="0"/>
                <a:cs typeface="Times New Roman" pitchFamily="18" charset="0"/>
              </a:rPr>
              <a:t>komplementär</a:t>
            </a:r>
            <a:r>
              <a:rPr lang="de-DE" altLang="de-DE">
                <a:effectLst>
                  <a:outerShdw blurRad="38100" dist="38100" dir="2700000" algn="tl">
                    <a:srgbClr val="C0C0C0"/>
                  </a:outerShdw>
                </a:effectLst>
                <a:latin typeface="Tahoma" pitchFamily="34" charset="0"/>
                <a:cs typeface="Times New Roman" pitchFamily="18" charset="0"/>
              </a:rPr>
              <a:t> zu anderen Glottisstel-lungen ist. Liegt ein glottaler Verschluss vor, kann es gleichzeitig weder Stimmhaftigkeit, noch Stimmlosigkeit, noch irgend einen anderen Phonationstyp geben.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de-DE" altLang="de-DE"/>
              <a:t>Stellungen der Glottis: Zusammenfassung</a:t>
            </a:r>
          </a:p>
        </p:txBody>
      </p:sp>
      <p:sp>
        <p:nvSpPr>
          <p:cNvPr id="154627" name="Rectangle 3"/>
          <p:cNvSpPr>
            <a:spLocks noGrp="1" noChangeArrowheads="1"/>
          </p:cNvSpPr>
          <p:nvPr>
            <p:ph type="body" idx="1"/>
          </p:nvPr>
        </p:nvSpPr>
        <p:spPr>
          <a:xfrm>
            <a:off x="2843213" y="1700213"/>
            <a:ext cx="3673475" cy="4343400"/>
          </a:xfrm>
        </p:spPr>
        <p:txBody>
          <a:bodyPr/>
          <a:lstStyle/>
          <a:p>
            <a:r>
              <a:rPr lang="de-DE" altLang="de-DE"/>
              <a:t>Atemstellung</a:t>
            </a:r>
          </a:p>
          <a:p>
            <a:r>
              <a:rPr lang="de-DE" altLang="de-DE"/>
              <a:t>Stimmstellung</a:t>
            </a:r>
          </a:p>
          <a:p>
            <a:r>
              <a:rPr lang="de-DE" altLang="de-DE"/>
              <a:t>Flüsterstellung</a:t>
            </a:r>
          </a:p>
          <a:p>
            <a:r>
              <a:rPr lang="de-DE" altLang="de-DE"/>
              <a:t>Murmelstimme</a:t>
            </a:r>
          </a:p>
          <a:p>
            <a:r>
              <a:rPr lang="de-DE" altLang="de-DE"/>
              <a:t>Knarrstimme</a:t>
            </a:r>
          </a:p>
          <a:p>
            <a:r>
              <a:rPr lang="de-DE" altLang="de-DE"/>
              <a:t>Glottisverschluss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de-DE" altLang="de-DE"/>
              <a:t>Phonation vs. Artikulation o. Luftstromerzeugung</a:t>
            </a:r>
          </a:p>
        </p:txBody>
      </p:sp>
      <p:sp>
        <p:nvSpPr>
          <p:cNvPr id="130051" name="Rectangle 3"/>
          <p:cNvSpPr>
            <a:spLocks noGrp="1" noChangeArrowheads="1"/>
          </p:cNvSpPr>
          <p:nvPr>
            <p:ph type="body" idx="1"/>
          </p:nvPr>
        </p:nvSpPr>
        <p:spPr>
          <a:xfrm>
            <a:off x="762000" y="1628775"/>
            <a:ext cx="8001000" cy="4321175"/>
          </a:xfrm>
        </p:spPr>
        <p:txBody>
          <a:bodyPr/>
          <a:lstStyle/>
          <a:p>
            <a:pPr marL="0" indent="0" algn="just">
              <a:lnSpc>
                <a:spcPct val="90000"/>
              </a:lnSpc>
              <a:buFont typeface="Wingdings 2" pitchFamily="18" charset="2"/>
              <a:buNone/>
            </a:pPr>
            <a:r>
              <a:rPr lang="de-DE" altLang="de-DE" dirty="0">
                <a:cs typeface="Times New Roman" pitchFamily="18" charset="0"/>
              </a:rPr>
              <a:t>Im Gegensatz dazu ist der vollständige Verschluss zwischen den Stimmlippen bei der Bildung des sog. Kehlkopf- oder </a:t>
            </a:r>
            <a:r>
              <a:rPr lang="de-DE" altLang="de-DE" dirty="0" err="1">
                <a:cs typeface="Times New Roman" pitchFamily="18" charset="0"/>
              </a:rPr>
              <a:t>Glottisverschlusslautes</a:t>
            </a:r>
            <a:r>
              <a:rPr lang="de-DE" altLang="de-DE" dirty="0">
                <a:cs typeface="Times New Roman" pitchFamily="18" charset="0"/>
              </a:rPr>
              <a:t> </a:t>
            </a:r>
            <a:r>
              <a:rPr lang="de-DE" altLang="de-DE" dirty="0">
                <a:solidFill>
                  <a:srgbClr val="009999"/>
                </a:solidFill>
                <a:cs typeface="Times New Roman" pitchFamily="18" charset="0"/>
              </a:rPr>
              <a:t>[Ɂ]</a:t>
            </a:r>
            <a:r>
              <a:rPr lang="de-DE" altLang="de-DE" dirty="0">
                <a:cs typeface="Times New Roman" pitchFamily="18" charset="0"/>
              </a:rPr>
              <a:t>, der z.B. im Deutschen im Anlaut aller Wörter gesprochen wird, die orthographisch mit Vokal beginnen (z.B. </a:t>
            </a:r>
            <a:r>
              <a:rPr lang="de-DE" altLang="de-DE" i="1" dirty="0">
                <a:cs typeface="Times New Roman" pitchFamily="18" charset="0"/>
              </a:rPr>
              <a:t>Ei</a:t>
            </a:r>
            <a:r>
              <a:rPr lang="de-DE" altLang="de-DE" dirty="0">
                <a:cs typeface="Times New Roman" pitchFamily="18" charset="0"/>
              </a:rPr>
              <a:t> </a:t>
            </a:r>
            <a:r>
              <a:rPr lang="de-DE" altLang="de-DE" dirty="0">
                <a:solidFill>
                  <a:srgbClr val="009999"/>
                </a:solidFill>
                <a:cs typeface="Times New Roman" pitchFamily="18" charset="0"/>
              </a:rPr>
              <a:t>[Ɂ</a:t>
            </a:r>
            <a:r>
              <a:rPr lang="de-DE" altLang="de-DE" dirty="0" err="1">
                <a:solidFill>
                  <a:srgbClr val="009999"/>
                </a:solidFill>
                <a:cs typeface="Times New Roman" pitchFamily="18" charset="0"/>
              </a:rPr>
              <a:t>aɪ</a:t>
            </a:r>
            <a:r>
              <a:rPr lang="de-DE" altLang="de-DE" dirty="0">
                <a:solidFill>
                  <a:srgbClr val="009999"/>
                </a:solidFill>
                <a:cs typeface="Times New Roman" pitchFamily="18" charset="0"/>
              </a:rPr>
              <a:t>]</a:t>
            </a:r>
            <a:r>
              <a:rPr lang="de-DE" altLang="de-DE" dirty="0">
                <a:cs typeface="Times New Roman" pitchFamily="18" charset="0"/>
              </a:rPr>
              <a:t> oder </a:t>
            </a:r>
            <a:r>
              <a:rPr lang="de-DE" altLang="de-DE" i="1" dirty="0">
                <a:cs typeface="Times New Roman" pitchFamily="18" charset="0"/>
              </a:rPr>
              <a:t>Akt </a:t>
            </a:r>
            <a:r>
              <a:rPr lang="de-DE" altLang="de-DE" dirty="0">
                <a:solidFill>
                  <a:srgbClr val="009999"/>
                </a:solidFill>
                <a:cs typeface="Times New Roman" pitchFamily="18" charset="0"/>
              </a:rPr>
              <a:t>[Ɂ</a:t>
            </a:r>
            <a:r>
              <a:rPr lang="de-DE" altLang="de-DE" dirty="0" err="1">
                <a:solidFill>
                  <a:srgbClr val="009999"/>
                </a:solidFill>
                <a:cs typeface="Times New Roman" pitchFamily="18" charset="0"/>
              </a:rPr>
              <a:t>akt</a:t>
            </a:r>
            <a:r>
              <a:rPr lang="de-DE" altLang="de-DE" dirty="0">
                <a:solidFill>
                  <a:srgbClr val="009999"/>
                </a:solidFill>
                <a:cs typeface="Times New Roman" pitchFamily="18" charset="0"/>
              </a:rPr>
              <a:t>]</a:t>
            </a:r>
            <a:r>
              <a:rPr lang="de-DE" altLang="de-DE" dirty="0">
                <a:cs typeface="Times New Roman" pitchFamily="18" charset="0"/>
              </a:rPr>
              <a:t>), eine </a:t>
            </a:r>
            <a:r>
              <a:rPr lang="de-DE" altLang="de-DE" dirty="0" err="1">
                <a:cs typeface="Times New Roman" pitchFamily="18" charset="0"/>
              </a:rPr>
              <a:t>laryngale</a:t>
            </a:r>
            <a:r>
              <a:rPr lang="de-DE" altLang="de-DE" dirty="0">
                <a:cs typeface="Times New Roman" pitchFamily="18" charset="0"/>
              </a:rPr>
              <a:t> Aktivität mit </a:t>
            </a:r>
            <a:r>
              <a:rPr lang="de-DE" altLang="de-DE" dirty="0">
                <a:solidFill>
                  <a:schemeClr val="accent2"/>
                </a:solidFill>
                <a:cs typeface="Times New Roman" pitchFamily="18" charset="0"/>
              </a:rPr>
              <a:t>artikulatorischer</a:t>
            </a:r>
            <a:r>
              <a:rPr lang="de-DE" altLang="de-DE" dirty="0">
                <a:cs typeface="Times New Roman" pitchFamily="18" charset="0"/>
              </a:rPr>
              <a:t> Funktion. </a:t>
            </a:r>
          </a:p>
          <a:p>
            <a:pPr marL="0" indent="0" algn="just">
              <a:lnSpc>
                <a:spcPct val="90000"/>
              </a:lnSpc>
              <a:buFont typeface="Wingdings 2" pitchFamily="18" charset="2"/>
              <a:buNone/>
            </a:pPr>
            <a:r>
              <a:rPr lang="de-DE" altLang="de-DE" dirty="0">
                <a:cs typeface="Times New Roman" pitchFamily="18" charset="0"/>
              </a:rPr>
              <a:t>Die Auf- oder Abwärtsbewegung des Kehlkopfes bei der Produktion </a:t>
            </a:r>
            <a:r>
              <a:rPr lang="de-DE" altLang="de-DE" dirty="0" err="1">
                <a:solidFill>
                  <a:schemeClr val="accent2"/>
                </a:solidFill>
                <a:cs typeface="Times New Roman" pitchFamily="18" charset="0"/>
              </a:rPr>
              <a:t>glottalischer</a:t>
            </a:r>
            <a:r>
              <a:rPr lang="de-DE" altLang="de-DE" dirty="0">
                <a:cs typeface="Times New Roman" pitchFamily="18" charset="0"/>
              </a:rPr>
              <a:t> Laute (</a:t>
            </a:r>
            <a:r>
              <a:rPr lang="de-DE" altLang="de-DE" dirty="0">
                <a:solidFill>
                  <a:schemeClr val="accent2"/>
                </a:solidFill>
                <a:cs typeface="Times New Roman" pitchFamily="18" charset="0"/>
              </a:rPr>
              <a:t>Ejektive</a:t>
            </a:r>
            <a:r>
              <a:rPr lang="de-DE" altLang="de-DE" dirty="0">
                <a:cs typeface="Times New Roman" pitchFamily="18" charset="0"/>
              </a:rPr>
              <a:t> oder </a:t>
            </a:r>
            <a:r>
              <a:rPr lang="de-DE" altLang="de-DE" dirty="0">
                <a:solidFill>
                  <a:schemeClr val="accent2"/>
                </a:solidFill>
                <a:cs typeface="Times New Roman" pitchFamily="18" charset="0"/>
              </a:rPr>
              <a:t>Implosive</a:t>
            </a:r>
            <a:r>
              <a:rPr lang="de-DE" altLang="de-DE" dirty="0">
                <a:cs typeface="Times New Roman" pitchFamily="18" charset="0"/>
              </a:rPr>
              <a:t>), die wir im vorangegangen Kapitel kennen gelernt haben, ist eine </a:t>
            </a:r>
            <a:r>
              <a:rPr lang="de-DE" altLang="de-DE" dirty="0" err="1">
                <a:cs typeface="Times New Roman" pitchFamily="18" charset="0"/>
              </a:rPr>
              <a:t>laryngale</a:t>
            </a:r>
            <a:r>
              <a:rPr lang="de-DE" altLang="de-DE" dirty="0">
                <a:cs typeface="Times New Roman" pitchFamily="18" charset="0"/>
              </a:rPr>
              <a:t> Aktivität, die der Bildung eines Luftstromes dient.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67" name="Rectangle 43"/>
          <p:cNvSpPr>
            <a:spLocks noChangeArrowheads="1"/>
          </p:cNvSpPr>
          <p:nvPr/>
        </p:nvSpPr>
        <p:spPr bwMode="auto">
          <a:xfrm>
            <a:off x="12700" y="1196975"/>
            <a:ext cx="9144000" cy="5661025"/>
          </a:xfrm>
          <a:prstGeom prst="rect">
            <a:avLst/>
          </a:prstGeom>
          <a:solidFill>
            <a:schemeClr val="accent1"/>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103456" name="Object 32"/>
          <p:cNvGraphicFramePr>
            <a:graphicFrameLocks noChangeAspect="1"/>
          </p:cNvGraphicFramePr>
          <p:nvPr/>
        </p:nvGraphicFramePr>
        <p:xfrm>
          <a:off x="1600200" y="1447800"/>
          <a:ext cx="5981700" cy="4749800"/>
        </p:xfrm>
        <a:graphic>
          <a:graphicData uri="http://schemas.openxmlformats.org/presentationml/2006/ole">
            <mc:AlternateContent xmlns:mc="http://schemas.openxmlformats.org/markup-compatibility/2006">
              <mc:Choice xmlns:v="urn:schemas-microsoft-com:vml" Requires="v">
                <p:oleObj spid="_x0000_s103480" name="CorelPhotoPaint.Image.9" r:id="rId4" imgW="5980952" imgH="4749206" progId="CorelPhotoPaint.Image.9">
                  <p:embed/>
                </p:oleObj>
              </mc:Choice>
              <mc:Fallback>
                <p:oleObj name="CorelPhotoPaint.Image.9" r:id="rId4" imgW="5980952" imgH="4749206" progId="CorelPhotoPaint.Image.9">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59817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58" name="Object 34"/>
          <p:cNvGraphicFramePr>
            <a:graphicFrameLocks noChangeAspect="1"/>
          </p:cNvGraphicFramePr>
          <p:nvPr/>
        </p:nvGraphicFramePr>
        <p:xfrm>
          <a:off x="5943600" y="4191000"/>
          <a:ext cx="1625600" cy="1689100"/>
        </p:xfrm>
        <a:graphic>
          <a:graphicData uri="http://schemas.openxmlformats.org/presentationml/2006/ole">
            <mc:AlternateContent xmlns:mc="http://schemas.openxmlformats.org/markup-compatibility/2006">
              <mc:Choice xmlns:v="urn:schemas-microsoft-com:vml" Requires="v">
                <p:oleObj spid="_x0000_s103481" name="CorelPhotoPaint.Image.9" r:id="rId6" imgW="1625397" imgH="1688889" progId="CorelPhotoPaint.Image.9">
                  <p:embed/>
                </p:oleObj>
              </mc:Choice>
              <mc:Fallback>
                <p:oleObj name="CorelPhotoPaint.Image.9" r:id="rId6" imgW="1625397" imgH="1688889" progId="CorelPhotoPaint.Image.9">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191000"/>
                        <a:ext cx="16256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6" name="Rectangle 2"/>
          <p:cNvSpPr>
            <a:spLocks noGrp="1" noChangeArrowheads="1"/>
          </p:cNvSpPr>
          <p:nvPr>
            <p:ph type="title"/>
          </p:nvPr>
        </p:nvSpPr>
        <p:spPr>
          <a:xfrm>
            <a:off x="838200" y="685800"/>
            <a:ext cx="7696200" cy="685800"/>
          </a:xfrm>
        </p:spPr>
        <p:txBody>
          <a:bodyPr/>
          <a:lstStyle/>
          <a:p>
            <a:r>
              <a:rPr lang="de-DE" altLang="de-DE"/>
              <a:t>Anatomie des Stimmapparates</a:t>
            </a:r>
          </a:p>
        </p:txBody>
      </p:sp>
      <p:sp>
        <p:nvSpPr>
          <p:cNvPr id="103428" name="Text Box 4"/>
          <p:cNvSpPr txBox="1">
            <a:spLocks noChangeArrowheads="1"/>
          </p:cNvSpPr>
          <p:nvPr/>
        </p:nvSpPr>
        <p:spPr bwMode="auto">
          <a:xfrm>
            <a:off x="228600" y="2362200"/>
            <a:ext cx="1692275" cy="457200"/>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r>
              <a:rPr lang="de-DE" altLang="de-DE" b="1">
                <a:solidFill>
                  <a:srgbClr val="CC3300"/>
                </a:solidFill>
                <a:effectLst>
                  <a:outerShdw blurRad="38100" dist="38100" dir="2700000" algn="tl">
                    <a:srgbClr val="000000"/>
                  </a:outerShdw>
                </a:effectLst>
              </a:rPr>
              <a:t>Nasenraum</a:t>
            </a:r>
          </a:p>
        </p:txBody>
      </p:sp>
      <p:sp>
        <p:nvSpPr>
          <p:cNvPr id="103429" name="Text Box 5"/>
          <p:cNvSpPr txBox="1">
            <a:spLocks noChangeArrowheads="1"/>
          </p:cNvSpPr>
          <p:nvPr/>
        </p:nvSpPr>
        <p:spPr bwMode="auto">
          <a:xfrm>
            <a:off x="0" y="3733800"/>
            <a:ext cx="1878013" cy="822325"/>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r>
              <a:rPr lang="de-DE" altLang="de-DE" b="1">
                <a:solidFill>
                  <a:srgbClr val="CC3300"/>
                </a:solidFill>
                <a:effectLst>
                  <a:outerShdw blurRad="38100" dist="38100" dir="2700000" algn="tl">
                    <a:srgbClr val="000000"/>
                  </a:outerShdw>
                </a:effectLst>
              </a:rPr>
              <a:t>Mund- und</a:t>
            </a:r>
          </a:p>
          <a:p>
            <a:r>
              <a:rPr lang="de-DE" altLang="de-DE" b="1">
                <a:solidFill>
                  <a:srgbClr val="CC3300"/>
                </a:solidFill>
                <a:effectLst>
                  <a:outerShdw blurRad="38100" dist="38100" dir="2700000" algn="tl">
                    <a:srgbClr val="000000"/>
                  </a:outerShdw>
                </a:effectLst>
              </a:rPr>
              <a:t>Rachenraum</a:t>
            </a:r>
          </a:p>
        </p:txBody>
      </p:sp>
      <p:sp>
        <p:nvSpPr>
          <p:cNvPr id="103430" name="Text Box 6"/>
          <p:cNvSpPr txBox="1">
            <a:spLocks noChangeArrowheads="1"/>
          </p:cNvSpPr>
          <p:nvPr/>
        </p:nvSpPr>
        <p:spPr bwMode="auto">
          <a:xfrm>
            <a:off x="228600" y="5410200"/>
            <a:ext cx="1598613" cy="822325"/>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p>
            <a:r>
              <a:rPr lang="de-DE" altLang="de-DE" b="1">
                <a:solidFill>
                  <a:srgbClr val="CC3300"/>
                </a:solidFill>
                <a:effectLst>
                  <a:outerShdw blurRad="38100" dist="38100" dir="2700000" algn="tl">
                    <a:srgbClr val="000000"/>
                  </a:outerShdw>
                </a:effectLst>
              </a:rPr>
              <a:t>Kehlkopf-Bereich</a:t>
            </a:r>
          </a:p>
        </p:txBody>
      </p:sp>
      <p:sp>
        <p:nvSpPr>
          <p:cNvPr id="103431" name="Text Box 7"/>
          <p:cNvSpPr txBox="1">
            <a:spLocks noChangeArrowheads="1"/>
          </p:cNvSpPr>
          <p:nvPr/>
        </p:nvSpPr>
        <p:spPr bwMode="auto">
          <a:xfrm>
            <a:off x="5473700" y="1600200"/>
            <a:ext cx="3670300" cy="457200"/>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r>
              <a:rPr lang="de-DE" altLang="de-DE" b="1">
                <a:solidFill>
                  <a:srgbClr val="CC3300"/>
                </a:solidFill>
                <a:effectLst>
                  <a:outerShdw blurRad="38100" dist="38100" dir="2700000" algn="tl">
                    <a:srgbClr val="000000"/>
                  </a:outerShdw>
                </a:effectLst>
              </a:rPr>
              <a:t>Stimmfalte im Querschnitt</a:t>
            </a:r>
          </a:p>
        </p:txBody>
      </p:sp>
      <p:sp>
        <p:nvSpPr>
          <p:cNvPr id="103432" name="Text Box 8"/>
          <p:cNvSpPr txBox="1">
            <a:spLocks noChangeArrowheads="1"/>
          </p:cNvSpPr>
          <p:nvPr/>
        </p:nvSpPr>
        <p:spPr bwMode="auto">
          <a:xfrm>
            <a:off x="7391400" y="3657600"/>
            <a:ext cx="1598613" cy="822325"/>
          </a:xfrm>
          <a:prstGeom prst="rect">
            <a:avLst/>
          </a:prstGeom>
          <a:solidFill>
            <a:srgbClr val="FFCC99"/>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p>
            <a:r>
              <a:rPr lang="de-DE" altLang="de-DE" b="1">
                <a:solidFill>
                  <a:srgbClr val="CC3300"/>
                </a:solidFill>
                <a:effectLst>
                  <a:outerShdw blurRad="38100" dist="38100" dir="2700000" algn="tl">
                    <a:srgbClr val="000000"/>
                  </a:outerShdw>
                </a:effectLst>
              </a:rPr>
              <a:t>Kehlkopf von oben</a:t>
            </a:r>
          </a:p>
        </p:txBody>
      </p:sp>
      <p:sp>
        <p:nvSpPr>
          <p:cNvPr id="103433" name="Text Box 9"/>
          <p:cNvSpPr txBox="1">
            <a:spLocks noChangeArrowheads="1"/>
          </p:cNvSpPr>
          <p:nvPr/>
        </p:nvSpPr>
        <p:spPr bwMode="auto">
          <a:xfrm>
            <a:off x="2895600" y="2133600"/>
            <a:ext cx="1565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117088" dir="18636078" algn="ctr" rotWithShape="0">
                    <a:schemeClr val="bg2"/>
                  </a:outerShdw>
                </a:effectLst>
              </a14:hiddenEffects>
            </a:ext>
          </a:extLst>
        </p:spPr>
        <p:txBody>
          <a:bodyPr wrap="none">
            <a:spAutoFit/>
          </a:bodyPr>
          <a:lstStyle/>
          <a:p>
            <a:r>
              <a:rPr lang="de-DE" altLang="de-DE" sz="2200" b="1">
                <a:solidFill>
                  <a:srgbClr val="003399"/>
                </a:solidFill>
                <a:effectLst/>
              </a:rPr>
              <a:t>Nasenhöhle</a:t>
            </a:r>
          </a:p>
        </p:txBody>
      </p:sp>
      <p:sp>
        <p:nvSpPr>
          <p:cNvPr id="103434" name="Text Box 10"/>
          <p:cNvSpPr txBox="1">
            <a:spLocks noChangeArrowheads="1"/>
          </p:cNvSpPr>
          <p:nvPr/>
        </p:nvSpPr>
        <p:spPr bwMode="auto">
          <a:xfrm>
            <a:off x="3352800" y="3048000"/>
            <a:ext cx="15668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b="1">
                <a:solidFill>
                  <a:srgbClr val="003399"/>
                </a:solidFill>
                <a:effectLst/>
              </a:rPr>
              <a:t>Mundhöhle</a:t>
            </a:r>
          </a:p>
        </p:txBody>
      </p:sp>
      <p:sp>
        <p:nvSpPr>
          <p:cNvPr id="103435" name="Text Box 11"/>
          <p:cNvSpPr txBox="1">
            <a:spLocks noChangeArrowheads="1"/>
          </p:cNvSpPr>
          <p:nvPr/>
        </p:nvSpPr>
        <p:spPr bwMode="auto">
          <a:xfrm>
            <a:off x="3159125" y="3833813"/>
            <a:ext cx="9445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200" b="1">
                <a:solidFill>
                  <a:srgbClr val="003399"/>
                </a:solidFill>
                <a:effectLst/>
              </a:rPr>
              <a:t>Zunge</a:t>
            </a:r>
          </a:p>
        </p:txBody>
      </p:sp>
      <p:sp>
        <p:nvSpPr>
          <p:cNvPr id="103436" name="Text Box 12"/>
          <p:cNvSpPr txBox="1">
            <a:spLocks noChangeArrowheads="1"/>
          </p:cNvSpPr>
          <p:nvPr/>
        </p:nvSpPr>
        <p:spPr bwMode="auto">
          <a:xfrm>
            <a:off x="3048000" y="5257800"/>
            <a:ext cx="1522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de-DE" altLang="de-DE" sz="2000" b="1">
                <a:effectLst/>
              </a:rPr>
              <a:t>Schildknorpel</a:t>
            </a:r>
          </a:p>
        </p:txBody>
      </p:sp>
      <p:sp>
        <p:nvSpPr>
          <p:cNvPr id="103437" name="Text Box 13"/>
          <p:cNvSpPr txBox="1">
            <a:spLocks noChangeArrowheads="1"/>
          </p:cNvSpPr>
          <p:nvPr/>
        </p:nvSpPr>
        <p:spPr bwMode="auto">
          <a:xfrm>
            <a:off x="2743200" y="5791200"/>
            <a:ext cx="1085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de-DE" altLang="de-DE" sz="2000" b="1">
                <a:effectLst/>
              </a:rPr>
              <a:t>Luftröhre</a:t>
            </a:r>
          </a:p>
        </p:txBody>
      </p:sp>
      <p:sp>
        <p:nvSpPr>
          <p:cNvPr id="103440" name="AutoShape 16"/>
          <p:cNvSpPr>
            <a:spLocks/>
          </p:cNvSpPr>
          <p:nvPr/>
        </p:nvSpPr>
        <p:spPr bwMode="auto">
          <a:xfrm>
            <a:off x="4191000" y="4791075"/>
            <a:ext cx="1600200" cy="312738"/>
          </a:xfrm>
          <a:prstGeom prst="callout2">
            <a:avLst>
              <a:gd name="adj1" fmla="val 36546"/>
              <a:gd name="adj2" fmla="val 104764"/>
              <a:gd name="adj3" fmla="val 36546"/>
              <a:gd name="adj4" fmla="val 122125"/>
              <a:gd name="adj5" fmla="val -6597"/>
              <a:gd name="adj6" fmla="val 139981"/>
            </a:avLst>
          </a:prstGeom>
          <a:noFill/>
          <a:ln w="38100"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altLang="de-DE" sz="1800" b="1">
                <a:effectLst/>
              </a:rPr>
              <a:t>Stellknorpel</a:t>
            </a:r>
          </a:p>
        </p:txBody>
      </p:sp>
      <p:sp>
        <p:nvSpPr>
          <p:cNvPr id="103441" name="Text Box 17"/>
          <p:cNvSpPr txBox="1">
            <a:spLocks noChangeArrowheads="1"/>
          </p:cNvSpPr>
          <p:nvPr/>
        </p:nvSpPr>
        <p:spPr bwMode="auto">
          <a:xfrm>
            <a:off x="5943600" y="5867400"/>
            <a:ext cx="1522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de-DE" altLang="de-DE" sz="2000" b="1">
                <a:effectLst/>
              </a:rPr>
              <a:t>Schildknorpel</a:t>
            </a:r>
          </a:p>
        </p:txBody>
      </p:sp>
      <p:grpSp>
        <p:nvGrpSpPr>
          <p:cNvPr id="103451" name="Group 27"/>
          <p:cNvGrpSpPr>
            <a:grpSpLocks/>
          </p:cNvGrpSpPr>
          <p:nvPr/>
        </p:nvGrpSpPr>
        <p:grpSpPr bwMode="auto">
          <a:xfrm>
            <a:off x="5257800" y="3124200"/>
            <a:ext cx="1371600" cy="1219200"/>
            <a:chOff x="3312" y="1968"/>
            <a:chExt cx="864" cy="768"/>
          </a:xfrm>
        </p:grpSpPr>
        <p:sp>
          <p:nvSpPr>
            <p:cNvPr id="103443" name="Text Box 19"/>
            <p:cNvSpPr txBox="1">
              <a:spLocks noChangeArrowheads="1"/>
            </p:cNvSpPr>
            <p:nvPr/>
          </p:nvSpPr>
          <p:spPr bwMode="auto">
            <a:xfrm>
              <a:off x="3312" y="1968"/>
              <a:ext cx="80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altLang="de-DE" sz="1800" b="1">
                  <a:effectLst/>
                </a:rPr>
                <a:t>Muskel zum Öffnen der Stimmritze</a:t>
              </a:r>
            </a:p>
          </p:txBody>
        </p:sp>
        <p:sp>
          <p:nvSpPr>
            <p:cNvPr id="103444" name="Line 20"/>
            <p:cNvSpPr>
              <a:spLocks noChangeShapeType="1"/>
            </p:cNvSpPr>
            <p:nvPr/>
          </p:nvSpPr>
          <p:spPr bwMode="auto">
            <a:xfrm flipH="1" flipV="1">
              <a:off x="3696" y="2448"/>
              <a:ext cx="480" cy="288"/>
            </a:xfrm>
            <a:prstGeom prst="line">
              <a:avLst/>
            </a:prstGeom>
            <a:noFill/>
            <a:ln w="381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3452" name="Group 28"/>
          <p:cNvGrpSpPr>
            <a:grpSpLocks/>
          </p:cNvGrpSpPr>
          <p:nvPr/>
        </p:nvGrpSpPr>
        <p:grpSpPr bwMode="auto">
          <a:xfrm>
            <a:off x="4343400" y="3962400"/>
            <a:ext cx="2057400" cy="733425"/>
            <a:chOff x="2736" y="2496"/>
            <a:chExt cx="1296" cy="462"/>
          </a:xfrm>
        </p:grpSpPr>
        <p:sp>
          <p:nvSpPr>
            <p:cNvPr id="103445" name="Text Box 21"/>
            <p:cNvSpPr txBox="1">
              <a:spLocks noChangeArrowheads="1"/>
            </p:cNvSpPr>
            <p:nvPr/>
          </p:nvSpPr>
          <p:spPr bwMode="auto">
            <a:xfrm>
              <a:off x="2736" y="2496"/>
              <a:ext cx="808"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altLang="de-DE" sz="1600" b="1">
                  <a:effectLst/>
                </a:rPr>
                <a:t>Muskel zum Stellen der Stellknorpel</a:t>
              </a:r>
            </a:p>
          </p:txBody>
        </p:sp>
        <p:sp>
          <p:nvSpPr>
            <p:cNvPr id="103446" name="Line 22"/>
            <p:cNvSpPr>
              <a:spLocks noChangeShapeType="1"/>
            </p:cNvSpPr>
            <p:nvPr/>
          </p:nvSpPr>
          <p:spPr bwMode="auto">
            <a:xfrm flipH="1" flipV="1">
              <a:off x="3552" y="2784"/>
              <a:ext cx="480" cy="96"/>
            </a:xfrm>
            <a:prstGeom prst="line">
              <a:avLst/>
            </a:prstGeom>
            <a:noFill/>
            <a:ln w="381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3453" name="Group 29"/>
          <p:cNvGrpSpPr>
            <a:grpSpLocks/>
          </p:cNvGrpSpPr>
          <p:nvPr/>
        </p:nvGrpSpPr>
        <p:grpSpPr bwMode="auto">
          <a:xfrm>
            <a:off x="4724400" y="4876800"/>
            <a:ext cx="1981200" cy="655638"/>
            <a:chOff x="2976" y="3072"/>
            <a:chExt cx="1248" cy="413"/>
          </a:xfrm>
        </p:grpSpPr>
        <p:sp>
          <p:nvSpPr>
            <p:cNvPr id="103447" name="Text Box 23"/>
            <p:cNvSpPr txBox="1">
              <a:spLocks noChangeArrowheads="1"/>
            </p:cNvSpPr>
            <p:nvPr/>
          </p:nvSpPr>
          <p:spPr bwMode="auto">
            <a:xfrm>
              <a:off x="2976" y="3312"/>
              <a:ext cx="68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de-DE" altLang="de-DE" sz="1800" b="1">
                  <a:effectLst/>
                </a:rPr>
                <a:t>Stimmritze</a:t>
              </a:r>
            </a:p>
          </p:txBody>
        </p:sp>
        <p:sp>
          <p:nvSpPr>
            <p:cNvPr id="103448" name="Line 24"/>
            <p:cNvSpPr>
              <a:spLocks noChangeShapeType="1"/>
            </p:cNvSpPr>
            <p:nvPr/>
          </p:nvSpPr>
          <p:spPr bwMode="auto">
            <a:xfrm flipH="1">
              <a:off x="3696" y="3072"/>
              <a:ext cx="528" cy="336"/>
            </a:xfrm>
            <a:prstGeom prst="line">
              <a:avLst/>
            </a:prstGeom>
            <a:noFill/>
            <a:ln w="381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3454" name="Group 30"/>
          <p:cNvGrpSpPr>
            <a:grpSpLocks/>
          </p:cNvGrpSpPr>
          <p:nvPr/>
        </p:nvGrpSpPr>
        <p:grpSpPr bwMode="auto">
          <a:xfrm>
            <a:off x="4495800" y="5486400"/>
            <a:ext cx="2057400" cy="427038"/>
            <a:chOff x="2832" y="3456"/>
            <a:chExt cx="1296" cy="269"/>
          </a:xfrm>
        </p:grpSpPr>
        <p:sp>
          <p:nvSpPr>
            <p:cNvPr id="103449" name="Text Box 25"/>
            <p:cNvSpPr txBox="1">
              <a:spLocks noChangeArrowheads="1"/>
            </p:cNvSpPr>
            <p:nvPr/>
          </p:nvSpPr>
          <p:spPr bwMode="auto">
            <a:xfrm>
              <a:off x="2832" y="3552"/>
              <a:ext cx="7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de-DE" altLang="de-DE" sz="1800" b="1">
                  <a:effectLst/>
                </a:rPr>
                <a:t>Ringknorpel</a:t>
              </a:r>
            </a:p>
          </p:txBody>
        </p:sp>
        <p:sp>
          <p:nvSpPr>
            <p:cNvPr id="103450" name="Line 26"/>
            <p:cNvSpPr>
              <a:spLocks noChangeShapeType="1"/>
            </p:cNvSpPr>
            <p:nvPr/>
          </p:nvSpPr>
          <p:spPr bwMode="auto">
            <a:xfrm flipH="1">
              <a:off x="3648" y="3456"/>
              <a:ext cx="480" cy="192"/>
            </a:xfrm>
            <a:prstGeom prst="line">
              <a:avLst/>
            </a:prstGeom>
            <a:noFill/>
            <a:ln w="381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3455" name="Line 31"/>
          <p:cNvSpPr>
            <a:spLocks noChangeShapeType="1"/>
          </p:cNvSpPr>
          <p:nvPr/>
        </p:nvSpPr>
        <p:spPr bwMode="auto">
          <a:xfrm flipV="1">
            <a:off x="6858000" y="3581400"/>
            <a:ext cx="0" cy="1600200"/>
          </a:xfrm>
          <a:prstGeom prst="line">
            <a:avLst/>
          </a:prstGeom>
          <a:noFill/>
          <a:ln w="76200" cap="sq">
            <a:solidFill>
              <a:schemeClr val="hlink"/>
            </a:solidFill>
            <a:round/>
            <a:headEnd type="none" w="sm" len="sm"/>
            <a:tailEnd type="stealth"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aphicFrame>
        <p:nvGraphicFramePr>
          <p:cNvPr id="103457" name="Object 33"/>
          <p:cNvGraphicFramePr>
            <a:graphicFrameLocks noChangeAspect="1"/>
          </p:cNvGraphicFramePr>
          <p:nvPr/>
        </p:nvGraphicFramePr>
        <p:xfrm>
          <a:off x="6324600" y="2057400"/>
          <a:ext cx="1244600" cy="1422400"/>
        </p:xfrm>
        <a:graphic>
          <a:graphicData uri="http://schemas.openxmlformats.org/presentationml/2006/ole">
            <mc:AlternateContent xmlns:mc="http://schemas.openxmlformats.org/markup-compatibility/2006">
              <mc:Choice xmlns:v="urn:schemas-microsoft-com:vml" Requires="v">
                <p:oleObj spid="_x0000_s103482" name="CorelPhotoPaint.Image.9" r:id="rId8" imgW="1244444" imgH="1422222" progId="CorelPhotoPaint.Image.9">
                  <p:embed/>
                </p:oleObj>
              </mc:Choice>
              <mc:Fallback>
                <p:oleObj name="CorelPhotoPaint.Image.9" r:id="rId8" imgW="1244444" imgH="1422222" progId="CorelPhotoPaint.Image.9">
                  <p:embed/>
                  <p:pic>
                    <p:nvPicPr>
                      <p:cNvPr id="0" name="Object 3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2057400"/>
                        <a:ext cx="12446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3461" name="Group 37"/>
          <p:cNvGrpSpPr>
            <a:grpSpLocks/>
          </p:cNvGrpSpPr>
          <p:nvPr/>
        </p:nvGrpSpPr>
        <p:grpSpPr bwMode="auto">
          <a:xfrm>
            <a:off x="5105400" y="2133600"/>
            <a:ext cx="1295400" cy="304800"/>
            <a:chOff x="3216" y="1344"/>
            <a:chExt cx="816" cy="192"/>
          </a:xfrm>
        </p:grpSpPr>
        <p:sp>
          <p:nvSpPr>
            <p:cNvPr id="103438" name="Text Box 14"/>
            <p:cNvSpPr txBox="1">
              <a:spLocks noChangeArrowheads="1"/>
            </p:cNvSpPr>
            <p:nvPr/>
          </p:nvSpPr>
          <p:spPr bwMode="auto">
            <a:xfrm>
              <a:off x="3216" y="1344"/>
              <a:ext cx="4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de-DE" altLang="de-DE" sz="2000" b="1">
                  <a:effectLst/>
                </a:rPr>
                <a:t>Epithel</a:t>
              </a:r>
            </a:p>
          </p:txBody>
        </p:sp>
        <p:sp>
          <p:nvSpPr>
            <p:cNvPr id="103459" name="Line 35"/>
            <p:cNvSpPr>
              <a:spLocks noChangeShapeType="1"/>
            </p:cNvSpPr>
            <p:nvPr/>
          </p:nvSpPr>
          <p:spPr bwMode="auto">
            <a:xfrm flipH="1">
              <a:off x="3744" y="1488"/>
              <a:ext cx="288" cy="0"/>
            </a:xfrm>
            <a:prstGeom prst="line">
              <a:avLst/>
            </a:prstGeom>
            <a:noFill/>
            <a:ln w="381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3462" name="Group 38"/>
          <p:cNvGrpSpPr>
            <a:grpSpLocks/>
          </p:cNvGrpSpPr>
          <p:nvPr/>
        </p:nvGrpSpPr>
        <p:grpSpPr bwMode="auto">
          <a:xfrm>
            <a:off x="4800600" y="2514600"/>
            <a:ext cx="1905000" cy="304800"/>
            <a:chOff x="3024" y="1584"/>
            <a:chExt cx="1200" cy="192"/>
          </a:xfrm>
        </p:grpSpPr>
        <p:sp>
          <p:nvSpPr>
            <p:cNvPr id="103439" name="Text Box 15"/>
            <p:cNvSpPr txBox="1">
              <a:spLocks noChangeArrowheads="1"/>
            </p:cNvSpPr>
            <p:nvPr/>
          </p:nvSpPr>
          <p:spPr bwMode="auto">
            <a:xfrm>
              <a:off x="3024" y="1584"/>
              <a:ext cx="8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de-DE" altLang="de-DE" sz="2000" b="1">
                  <a:effectLst/>
                </a:rPr>
                <a:t>Bindegewebe</a:t>
              </a:r>
            </a:p>
          </p:txBody>
        </p:sp>
        <p:sp>
          <p:nvSpPr>
            <p:cNvPr id="103460" name="Line 36"/>
            <p:cNvSpPr>
              <a:spLocks noChangeShapeType="1"/>
            </p:cNvSpPr>
            <p:nvPr/>
          </p:nvSpPr>
          <p:spPr bwMode="auto">
            <a:xfrm flipH="1">
              <a:off x="3936" y="1680"/>
              <a:ext cx="288" cy="0"/>
            </a:xfrm>
            <a:prstGeom prst="line">
              <a:avLst/>
            </a:prstGeom>
            <a:noFill/>
            <a:ln w="381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03466" name="Group 42"/>
          <p:cNvGrpSpPr>
            <a:grpSpLocks/>
          </p:cNvGrpSpPr>
          <p:nvPr/>
        </p:nvGrpSpPr>
        <p:grpSpPr bwMode="auto">
          <a:xfrm>
            <a:off x="6705600" y="5181600"/>
            <a:ext cx="2438400" cy="381000"/>
            <a:chOff x="4224" y="3264"/>
            <a:chExt cx="1536" cy="240"/>
          </a:xfrm>
        </p:grpSpPr>
        <p:sp>
          <p:nvSpPr>
            <p:cNvPr id="103463" name="Text Box 39"/>
            <p:cNvSpPr txBox="1">
              <a:spLocks noChangeArrowheads="1"/>
            </p:cNvSpPr>
            <p:nvPr/>
          </p:nvSpPr>
          <p:spPr bwMode="auto">
            <a:xfrm>
              <a:off x="4918" y="3264"/>
              <a:ext cx="8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de-DE" altLang="de-DE" sz="2000" b="1">
                  <a:solidFill>
                    <a:schemeClr val="hlink"/>
                  </a:solidFill>
                  <a:effectLst/>
                </a:rPr>
                <a:t>Stimmfalten</a:t>
              </a:r>
            </a:p>
          </p:txBody>
        </p:sp>
        <p:sp>
          <p:nvSpPr>
            <p:cNvPr id="103464" name="Line 40"/>
            <p:cNvSpPr>
              <a:spLocks noChangeShapeType="1"/>
            </p:cNvSpPr>
            <p:nvPr/>
          </p:nvSpPr>
          <p:spPr bwMode="auto">
            <a:xfrm>
              <a:off x="4320" y="3360"/>
              <a:ext cx="576" cy="0"/>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65" name="Line 41"/>
            <p:cNvSpPr>
              <a:spLocks noChangeShapeType="1"/>
            </p:cNvSpPr>
            <p:nvPr/>
          </p:nvSpPr>
          <p:spPr bwMode="auto">
            <a:xfrm flipV="1">
              <a:off x="4224" y="3360"/>
              <a:ext cx="672" cy="144"/>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additive="base">
                                        <p:cTn id="7" dur="500" fill="hold"/>
                                        <p:tgtEl>
                                          <p:spTgt spid="103428"/>
                                        </p:tgtEl>
                                        <p:attrNameLst>
                                          <p:attrName>ppt_x</p:attrName>
                                        </p:attrNameLst>
                                      </p:cBhvr>
                                      <p:tavLst>
                                        <p:tav tm="0">
                                          <p:val>
                                            <p:strVal val="0-#ppt_w/2"/>
                                          </p:val>
                                        </p:tav>
                                        <p:tav tm="100000">
                                          <p:val>
                                            <p:strVal val="#ppt_x"/>
                                          </p:val>
                                        </p:tav>
                                      </p:tavLst>
                                    </p:anim>
                                    <p:anim calcmode="lin" valueType="num">
                                      <p:cBhvr additive="base">
                                        <p:cTn id="8" dur="500" fill="hold"/>
                                        <p:tgtEl>
                                          <p:spTgt spid="1034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103429"/>
                                        </p:tgtEl>
                                        <p:attrNameLst>
                                          <p:attrName>style.visibility</p:attrName>
                                        </p:attrNameLst>
                                      </p:cBhvr>
                                      <p:to>
                                        <p:strVal val="visible"/>
                                      </p:to>
                                    </p:set>
                                    <p:anim calcmode="lin" valueType="num">
                                      <p:cBhvr additive="base">
                                        <p:cTn id="12" dur="500" fill="hold"/>
                                        <p:tgtEl>
                                          <p:spTgt spid="103429"/>
                                        </p:tgtEl>
                                        <p:attrNameLst>
                                          <p:attrName>ppt_x</p:attrName>
                                        </p:attrNameLst>
                                      </p:cBhvr>
                                      <p:tavLst>
                                        <p:tav tm="0">
                                          <p:val>
                                            <p:strVal val="0-#ppt_w/2"/>
                                          </p:val>
                                        </p:tav>
                                        <p:tav tm="100000">
                                          <p:val>
                                            <p:strVal val="#ppt_x"/>
                                          </p:val>
                                        </p:tav>
                                      </p:tavLst>
                                    </p:anim>
                                    <p:anim calcmode="lin" valueType="num">
                                      <p:cBhvr additive="base">
                                        <p:cTn id="13" dur="500" fill="hold"/>
                                        <p:tgtEl>
                                          <p:spTgt spid="10342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103430"/>
                                        </p:tgtEl>
                                        <p:attrNameLst>
                                          <p:attrName>style.visibility</p:attrName>
                                        </p:attrNameLst>
                                      </p:cBhvr>
                                      <p:to>
                                        <p:strVal val="visible"/>
                                      </p:to>
                                    </p:set>
                                    <p:anim calcmode="lin" valueType="num">
                                      <p:cBhvr additive="base">
                                        <p:cTn id="17" dur="500" fill="hold"/>
                                        <p:tgtEl>
                                          <p:spTgt spid="103430"/>
                                        </p:tgtEl>
                                        <p:attrNameLst>
                                          <p:attrName>ppt_x</p:attrName>
                                        </p:attrNameLst>
                                      </p:cBhvr>
                                      <p:tavLst>
                                        <p:tav tm="0">
                                          <p:val>
                                            <p:strVal val="0-#ppt_w/2"/>
                                          </p:val>
                                        </p:tav>
                                        <p:tav tm="100000">
                                          <p:val>
                                            <p:strVal val="#ppt_x"/>
                                          </p:val>
                                        </p:tav>
                                      </p:tavLst>
                                    </p:anim>
                                    <p:anim calcmode="lin" valueType="num">
                                      <p:cBhvr additive="base">
                                        <p:cTn id="18" dur="500" fill="hold"/>
                                        <p:tgtEl>
                                          <p:spTgt spid="10343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03433"/>
                                        </p:tgtEl>
                                        <p:attrNameLst>
                                          <p:attrName>style.visibility</p:attrName>
                                        </p:attrNameLst>
                                      </p:cBhvr>
                                      <p:to>
                                        <p:strVal val="visible"/>
                                      </p:to>
                                    </p:set>
                                    <p:anim calcmode="lin" valueType="num">
                                      <p:cBhvr additive="base">
                                        <p:cTn id="23" dur="500" fill="hold"/>
                                        <p:tgtEl>
                                          <p:spTgt spid="103433"/>
                                        </p:tgtEl>
                                        <p:attrNameLst>
                                          <p:attrName>ppt_x</p:attrName>
                                        </p:attrNameLst>
                                      </p:cBhvr>
                                      <p:tavLst>
                                        <p:tav tm="0">
                                          <p:val>
                                            <p:strVal val="#ppt_x"/>
                                          </p:val>
                                        </p:tav>
                                        <p:tav tm="100000">
                                          <p:val>
                                            <p:strVal val="#ppt_x"/>
                                          </p:val>
                                        </p:tav>
                                      </p:tavLst>
                                    </p:anim>
                                    <p:anim calcmode="lin" valueType="num">
                                      <p:cBhvr additive="base">
                                        <p:cTn id="24" dur="500" fill="hold"/>
                                        <p:tgtEl>
                                          <p:spTgt spid="103433"/>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500"/>
                            </p:stCondLst>
                            <p:childTnLst>
                              <p:par>
                                <p:cTn id="26" presetID="2" presetClass="entr" presetSubtype="2" fill="hold" grpId="0" nodeType="afterEffect">
                                  <p:stCondLst>
                                    <p:cond delay="1000"/>
                                  </p:stCondLst>
                                  <p:childTnLst>
                                    <p:set>
                                      <p:cBhvr>
                                        <p:cTn id="27" dur="1" fill="hold">
                                          <p:stCondLst>
                                            <p:cond delay="0"/>
                                          </p:stCondLst>
                                        </p:cTn>
                                        <p:tgtEl>
                                          <p:spTgt spid="103434"/>
                                        </p:tgtEl>
                                        <p:attrNameLst>
                                          <p:attrName>style.visibility</p:attrName>
                                        </p:attrNameLst>
                                      </p:cBhvr>
                                      <p:to>
                                        <p:strVal val="visible"/>
                                      </p:to>
                                    </p:set>
                                    <p:anim calcmode="lin" valueType="num">
                                      <p:cBhvr additive="base">
                                        <p:cTn id="28" dur="500" fill="hold"/>
                                        <p:tgtEl>
                                          <p:spTgt spid="103434"/>
                                        </p:tgtEl>
                                        <p:attrNameLst>
                                          <p:attrName>ppt_x</p:attrName>
                                        </p:attrNameLst>
                                      </p:cBhvr>
                                      <p:tavLst>
                                        <p:tav tm="0">
                                          <p:val>
                                            <p:strVal val="1+#ppt_w/2"/>
                                          </p:val>
                                        </p:tav>
                                        <p:tav tm="100000">
                                          <p:val>
                                            <p:strVal val="#ppt_x"/>
                                          </p:val>
                                        </p:tav>
                                      </p:tavLst>
                                    </p:anim>
                                    <p:anim calcmode="lin" valueType="num">
                                      <p:cBhvr additive="base">
                                        <p:cTn id="29" dur="500" fill="hold"/>
                                        <p:tgtEl>
                                          <p:spTgt spid="103434"/>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000"/>
                            </p:stCondLst>
                            <p:childTnLst>
                              <p:par>
                                <p:cTn id="31" presetID="2" presetClass="entr" presetSubtype="4" fill="hold" grpId="0" nodeType="afterEffect">
                                  <p:stCondLst>
                                    <p:cond delay="1000"/>
                                  </p:stCondLst>
                                  <p:childTnLst>
                                    <p:set>
                                      <p:cBhvr>
                                        <p:cTn id="32" dur="1" fill="hold">
                                          <p:stCondLst>
                                            <p:cond delay="0"/>
                                          </p:stCondLst>
                                        </p:cTn>
                                        <p:tgtEl>
                                          <p:spTgt spid="103435"/>
                                        </p:tgtEl>
                                        <p:attrNameLst>
                                          <p:attrName>style.visibility</p:attrName>
                                        </p:attrNameLst>
                                      </p:cBhvr>
                                      <p:to>
                                        <p:strVal val="visible"/>
                                      </p:to>
                                    </p:set>
                                    <p:anim calcmode="lin" valueType="num">
                                      <p:cBhvr additive="base">
                                        <p:cTn id="33" dur="500" fill="hold"/>
                                        <p:tgtEl>
                                          <p:spTgt spid="103435"/>
                                        </p:tgtEl>
                                        <p:attrNameLst>
                                          <p:attrName>ppt_x</p:attrName>
                                        </p:attrNameLst>
                                      </p:cBhvr>
                                      <p:tavLst>
                                        <p:tav tm="0">
                                          <p:val>
                                            <p:strVal val="#ppt_x"/>
                                          </p:val>
                                        </p:tav>
                                        <p:tav tm="100000">
                                          <p:val>
                                            <p:strVal val="#ppt_x"/>
                                          </p:val>
                                        </p:tav>
                                      </p:tavLst>
                                    </p:anim>
                                    <p:anim calcmode="lin" valueType="num">
                                      <p:cBhvr additive="base">
                                        <p:cTn id="34" dur="500" fill="hold"/>
                                        <p:tgtEl>
                                          <p:spTgt spid="10343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3436"/>
                                        </p:tgtEl>
                                        <p:attrNameLst>
                                          <p:attrName>style.visibility</p:attrName>
                                        </p:attrNameLst>
                                      </p:cBhvr>
                                      <p:to>
                                        <p:strVal val="visible"/>
                                      </p:to>
                                    </p:set>
                                    <p:animEffect transition="in" filter="wipe(left)">
                                      <p:cBhvr>
                                        <p:cTn id="39" dur="500"/>
                                        <p:tgtEl>
                                          <p:spTgt spid="103436"/>
                                        </p:tgtEl>
                                      </p:cBhvr>
                                    </p:animEffect>
                                  </p:childTnLst>
                                </p:cTn>
                              </p:par>
                            </p:childTnLst>
                          </p:cTn>
                        </p:par>
                        <p:par>
                          <p:cTn id="40" fill="hold" nodeType="afterGroup">
                            <p:stCondLst>
                              <p:cond delay="500"/>
                            </p:stCondLst>
                            <p:childTnLst>
                              <p:par>
                                <p:cTn id="41" presetID="22" presetClass="entr" presetSubtype="8" fill="hold" grpId="0" nodeType="afterEffect">
                                  <p:stCondLst>
                                    <p:cond delay="1000"/>
                                  </p:stCondLst>
                                  <p:childTnLst>
                                    <p:set>
                                      <p:cBhvr>
                                        <p:cTn id="42" dur="1" fill="hold">
                                          <p:stCondLst>
                                            <p:cond delay="0"/>
                                          </p:stCondLst>
                                        </p:cTn>
                                        <p:tgtEl>
                                          <p:spTgt spid="103437"/>
                                        </p:tgtEl>
                                        <p:attrNameLst>
                                          <p:attrName>style.visibility</p:attrName>
                                        </p:attrNameLst>
                                      </p:cBhvr>
                                      <p:to>
                                        <p:strVal val="visible"/>
                                      </p:to>
                                    </p:set>
                                    <p:animEffect transition="in" filter="wipe(left)">
                                      <p:cBhvr>
                                        <p:cTn id="43" dur="500"/>
                                        <p:tgtEl>
                                          <p:spTgt spid="10343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5" presetClass="entr" presetSubtype="0" fill="hold" nodeType="clickEffect">
                                  <p:stCondLst>
                                    <p:cond delay="0"/>
                                  </p:stCondLst>
                                  <p:childTnLst>
                                    <p:set>
                                      <p:cBhvr>
                                        <p:cTn id="47" dur="1" fill="hold">
                                          <p:stCondLst>
                                            <p:cond delay="0"/>
                                          </p:stCondLst>
                                        </p:cTn>
                                        <p:tgtEl>
                                          <p:spTgt spid="103458"/>
                                        </p:tgtEl>
                                        <p:attrNameLst>
                                          <p:attrName>style.visibility</p:attrName>
                                        </p:attrNameLst>
                                      </p:cBhvr>
                                      <p:to>
                                        <p:strVal val="visible"/>
                                      </p:to>
                                    </p:set>
                                    <p:anim calcmode="lin" valueType="num">
                                      <p:cBhvr>
                                        <p:cTn id="48" dur="1000" fill="hold"/>
                                        <p:tgtEl>
                                          <p:spTgt spid="103458"/>
                                        </p:tgtEl>
                                        <p:attrNameLst>
                                          <p:attrName>ppt_w</p:attrName>
                                        </p:attrNameLst>
                                      </p:cBhvr>
                                      <p:tavLst>
                                        <p:tav tm="0">
                                          <p:val>
                                            <p:fltVal val="0"/>
                                          </p:val>
                                        </p:tav>
                                        <p:tav tm="100000">
                                          <p:val>
                                            <p:strVal val="#ppt_w"/>
                                          </p:val>
                                        </p:tav>
                                      </p:tavLst>
                                    </p:anim>
                                    <p:anim calcmode="lin" valueType="num">
                                      <p:cBhvr>
                                        <p:cTn id="49" dur="1000" fill="hold"/>
                                        <p:tgtEl>
                                          <p:spTgt spid="103458"/>
                                        </p:tgtEl>
                                        <p:attrNameLst>
                                          <p:attrName>ppt_h</p:attrName>
                                        </p:attrNameLst>
                                      </p:cBhvr>
                                      <p:tavLst>
                                        <p:tav tm="0">
                                          <p:val>
                                            <p:fltVal val="0"/>
                                          </p:val>
                                        </p:tav>
                                        <p:tav tm="100000">
                                          <p:val>
                                            <p:strVal val="#ppt_h"/>
                                          </p:val>
                                        </p:tav>
                                      </p:tavLst>
                                    </p:anim>
                                    <p:anim calcmode="lin" valueType="num">
                                      <p:cBhvr>
                                        <p:cTn id="50" dur="1000" fill="hold"/>
                                        <p:tgtEl>
                                          <p:spTgt spid="103458"/>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03458"/>
                                        </p:tgtEl>
                                        <p:attrNameLst>
                                          <p:attrName>ppt_y</p:attrName>
                                        </p:attrNameLst>
                                      </p:cBhvr>
                                      <p:tavLst>
                                        <p:tav tm="0" fmla="#ppt_y+(sin(-2*pi*(1-$))*-#ppt_x+cos(-2*pi*(1-$))*(1-#ppt_y))*(1-$)">
                                          <p:val>
                                            <p:fltVal val="0"/>
                                          </p:val>
                                        </p:tav>
                                        <p:tav tm="100000">
                                          <p:val>
                                            <p:fltVal val="1"/>
                                          </p:val>
                                        </p:tav>
                                      </p:tavLst>
                                    </p:anim>
                                  </p:childTnLst>
                                </p:cTn>
                              </p:par>
                            </p:childTnLst>
                          </p:cTn>
                        </p:par>
                        <p:par>
                          <p:cTn id="52" fill="hold" nodeType="afterGroup">
                            <p:stCondLst>
                              <p:cond delay="1000"/>
                            </p:stCondLst>
                            <p:childTnLst>
                              <p:par>
                                <p:cTn id="53" presetID="2" presetClass="entr" presetSubtype="2" fill="hold" grpId="0" nodeType="afterEffect">
                                  <p:stCondLst>
                                    <p:cond delay="0"/>
                                  </p:stCondLst>
                                  <p:childTnLst>
                                    <p:set>
                                      <p:cBhvr>
                                        <p:cTn id="54" dur="1" fill="hold">
                                          <p:stCondLst>
                                            <p:cond delay="0"/>
                                          </p:stCondLst>
                                        </p:cTn>
                                        <p:tgtEl>
                                          <p:spTgt spid="103432"/>
                                        </p:tgtEl>
                                        <p:attrNameLst>
                                          <p:attrName>style.visibility</p:attrName>
                                        </p:attrNameLst>
                                      </p:cBhvr>
                                      <p:to>
                                        <p:strVal val="visible"/>
                                      </p:to>
                                    </p:set>
                                    <p:anim calcmode="lin" valueType="num">
                                      <p:cBhvr additive="base">
                                        <p:cTn id="55" dur="500" fill="hold"/>
                                        <p:tgtEl>
                                          <p:spTgt spid="103432"/>
                                        </p:tgtEl>
                                        <p:attrNameLst>
                                          <p:attrName>ppt_x</p:attrName>
                                        </p:attrNameLst>
                                      </p:cBhvr>
                                      <p:tavLst>
                                        <p:tav tm="0">
                                          <p:val>
                                            <p:strVal val="1+#ppt_w/2"/>
                                          </p:val>
                                        </p:tav>
                                        <p:tav tm="100000">
                                          <p:val>
                                            <p:strVal val="#ppt_x"/>
                                          </p:val>
                                        </p:tav>
                                      </p:tavLst>
                                    </p:anim>
                                    <p:anim calcmode="lin" valueType="num">
                                      <p:cBhvr additive="base">
                                        <p:cTn id="56" dur="500" fill="hold"/>
                                        <p:tgtEl>
                                          <p:spTgt spid="10343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03466"/>
                                        </p:tgtEl>
                                        <p:attrNameLst>
                                          <p:attrName>style.visibility</p:attrName>
                                        </p:attrNameLst>
                                      </p:cBhvr>
                                      <p:to>
                                        <p:strVal val="visible"/>
                                      </p:to>
                                    </p:set>
                                    <p:animEffect transition="in" filter="wipe(left)">
                                      <p:cBhvr>
                                        <p:cTn id="61" dur="500"/>
                                        <p:tgtEl>
                                          <p:spTgt spid="10346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03440"/>
                                        </p:tgtEl>
                                        <p:attrNameLst>
                                          <p:attrName>style.visibility</p:attrName>
                                        </p:attrNameLst>
                                      </p:cBhvr>
                                      <p:to>
                                        <p:strVal val="visible"/>
                                      </p:to>
                                    </p:set>
                                    <p:animEffect transition="in" filter="wipe(right)">
                                      <p:cBhvr>
                                        <p:cTn id="66" dur="500"/>
                                        <p:tgtEl>
                                          <p:spTgt spid="10344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2" fill="hold" nodeType="clickEffect">
                                  <p:stCondLst>
                                    <p:cond delay="0"/>
                                  </p:stCondLst>
                                  <p:childTnLst>
                                    <p:set>
                                      <p:cBhvr>
                                        <p:cTn id="70" dur="1" fill="hold">
                                          <p:stCondLst>
                                            <p:cond delay="0"/>
                                          </p:stCondLst>
                                        </p:cTn>
                                        <p:tgtEl>
                                          <p:spTgt spid="103454"/>
                                        </p:tgtEl>
                                        <p:attrNameLst>
                                          <p:attrName>style.visibility</p:attrName>
                                        </p:attrNameLst>
                                      </p:cBhvr>
                                      <p:to>
                                        <p:strVal val="visible"/>
                                      </p:to>
                                    </p:set>
                                    <p:animEffect transition="in" filter="wipe(right)">
                                      <p:cBhvr>
                                        <p:cTn id="71" dur="500"/>
                                        <p:tgtEl>
                                          <p:spTgt spid="10345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03441"/>
                                        </p:tgtEl>
                                        <p:attrNameLst>
                                          <p:attrName>style.visibility</p:attrName>
                                        </p:attrNameLst>
                                      </p:cBhvr>
                                      <p:to>
                                        <p:strVal val="visible"/>
                                      </p:to>
                                    </p:set>
                                    <p:anim calcmode="lin" valueType="num">
                                      <p:cBhvr additive="base">
                                        <p:cTn id="76" dur="500" fill="hold"/>
                                        <p:tgtEl>
                                          <p:spTgt spid="103441"/>
                                        </p:tgtEl>
                                        <p:attrNameLst>
                                          <p:attrName>ppt_x</p:attrName>
                                        </p:attrNameLst>
                                      </p:cBhvr>
                                      <p:tavLst>
                                        <p:tav tm="0">
                                          <p:val>
                                            <p:strVal val="#ppt_x"/>
                                          </p:val>
                                        </p:tav>
                                        <p:tav tm="100000">
                                          <p:val>
                                            <p:strVal val="#ppt_x"/>
                                          </p:val>
                                        </p:tav>
                                      </p:tavLst>
                                    </p:anim>
                                    <p:anim calcmode="lin" valueType="num">
                                      <p:cBhvr additive="base">
                                        <p:cTn id="77" dur="500" fill="hold"/>
                                        <p:tgtEl>
                                          <p:spTgt spid="103441"/>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103453"/>
                                        </p:tgtEl>
                                        <p:attrNameLst>
                                          <p:attrName>style.visibility</p:attrName>
                                        </p:attrNameLst>
                                      </p:cBhvr>
                                      <p:to>
                                        <p:strVal val="visible"/>
                                      </p:to>
                                    </p:set>
                                    <p:animEffect transition="in" filter="wipe(right)">
                                      <p:cBhvr>
                                        <p:cTn id="82" dur="500"/>
                                        <p:tgtEl>
                                          <p:spTgt spid="10345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103451"/>
                                        </p:tgtEl>
                                        <p:attrNameLst>
                                          <p:attrName>style.visibility</p:attrName>
                                        </p:attrNameLst>
                                      </p:cBhvr>
                                      <p:to>
                                        <p:strVal val="visible"/>
                                      </p:to>
                                    </p:set>
                                    <p:animEffect transition="in" filter="wipe(down)">
                                      <p:cBhvr>
                                        <p:cTn id="87" dur="500"/>
                                        <p:tgtEl>
                                          <p:spTgt spid="10345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nodeType="clickEffect">
                                  <p:stCondLst>
                                    <p:cond delay="0"/>
                                  </p:stCondLst>
                                  <p:childTnLst>
                                    <p:set>
                                      <p:cBhvr>
                                        <p:cTn id="91" dur="1" fill="hold">
                                          <p:stCondLst>
                                            <p:cond delay="0"/>
                                          </p:stCondLst>
                                        </p:cTn>
                                        <p:tgtEl>
                                          <p:spTgt spid="103452"/>
                                        </p:tgtEl>
                                        <p:attrNameLst>
                                          <p:attrName>style.visibility</p:attrName>
                                        </p:attrNameLst>
                                      </p:cBhvr>
                                      <p:to>
                                        <p:strVal val="visible"/>
                                      </p:to>
                                    </p:set>
                                    <p:animEffect transition="in" filter="wipe(right)">
                                      <p:cBhvr>
                                        <p:cTn id="92" dur="500"/>
                                        <p:tgtEl>
                                          <p:spTgt spid="10345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03455"/>
                                        </p:tgtEl>
                                        <p:attrNameLst>
                                          <p:attrName>style.visibility</p:attrName>
                                        </p:attrNameLst>
                                      </p:cBhvr>
                                      <p:to>
                                        <p:strVal val="visible"/>
                                      </p:to>
                                    </p:set>
                                    <p:animEffect transition="in" filter="wipe(down)">
                                      <p:cBhvr>
                                        <p:cTn id="97" dur="500"/>
                                        <p:tgtEl>
                                          <p:spTgt spid="103455"/>
                                        </p:tgtEl>
                                      </p:cBhvr>
                                    </p:animEffect>
                                  </p:childTnLst>
                                </p:cTn>
                              </p:par>
                            </p:childTnLst>
                          </p:cTn>
                        </p:par>
                        <p:par>
                          <p:cTn id="98" fill="hold" nodeType="afterGroup">
                            <p:stCondLst>
                              <p:cond delay="500"/>
                            </p:stCondLst>
                            <p:childTnLst>
                              <p:par>
                                <p:cTn id="99" presetID="22" presetClass="entr" presetSubtype="2" fill="hold" nodeType="afterEffect">
                                  <p:stCondLst>
                                    <p:cond delay="0"/>
                                  </p:stCondLst>
                                  <p:childTnLst>
                                    <p:set>
                                      <p:cBhvr>
                                        <p:cTn id="100" dur="1" fill="hold">
                                          <p:stCondLst>
                                            <p:cond delay="0"/>
                                          </p:stCondLst>
                                        </p:cTn>
                                        <p:tgtEl>
                                          <p:spTgt spid="103457"/>
                                        </p:tgtEl>
                                        <p:attrNameLst>
                                          <p:attrName>style.visibility</p:attrName>
                                        </p:attrNameLst>
                                      </p:cBhvr>
                                      <p:to>
                                        <p:strVal val="visible"/>
                                      </p:to>
                                    </p:set>
                                    <p:animEffect transition="in" filter="wipe(right)">
                                      <p:cBhvr>
                                        <p:cTn id="101" dur="500"/>
                                        <p:tgtEl>
                                          <p:spTgt spid="103457"/>
                                        </p:tgtEl>
                                      </p:cBhvr>
                                    </p:animEffect>
                                  </p:childTnLst>
                                </p:cTn>
                              </p:par>
                            </p:childTnLst>
                          </p:cTn>
                        </p:par>
                        <p:par>
                          <p:cTn id="102" fill="hold" nodeType="afterGroup">
                            <p:stCondLst>
                              <p:cond delay="1000"/>
                            </p:stCondLst>
                            <p:childTnLst>
                              <p:par>
                                <p:cTn id="103" presetID="2" presetClass="entr" presetSubtype="2" fill="hold" grpId="0" nodeType="afterEffect">
                                  <p:stCondLst>
                                    <p:cond delay="0"/>
                                  </p:stCondLst>
                                  <p:childTnLst>
                                    <p:set>
                                      <p:cBhvr>
                                        <p:cTn id="104" dur="1" fill="hold">
                                          <p:stCondLst>
                                            <p:cond delay="0"/>
                                          </p:stCondLst>
                                        </p:cTn>
                                        <p:tgtEl>
                                          <p:spTgt spid="103431"/>
                                        </p:tgtEl>
                                        <p:attrNameLst>
                                          <p:attrName>style.visibility</p:attrName>
                                        </p:attrNameLst>
                                      </p:cBhvr>
                                      <p:to>
                                        <p:strVal val="visible"/>
                                      </p:to>
                                    </p:set>
                                    <p:anim calcmode="lin" valueType="num">
                                      <p:cBhvr additive="base">
                                        <p:cTn id="105" dur="500" fill="hold"/>
                                        <p:tgtEl>
                                          <p:spTgt spid="103431"/>
                                        </p:tgtEl>
                                        <p:attrNameLst>
                                          <p:attrName>ppt_x</p:attrName>
                                        </p:attrNameLst>
                                      </p:cBhvr>
                                      <p:tavLst>
                                        <p:tav tm="0">
                                          <p:val>
                                            <p:strVal val="1+#ppt_w/2"/>
                                          </p:val>
                                        </p:tav>
                                        <p:tav tm="100000">
                                          <p:val>
                                            <p:strVal val="#ppt_x"/>
                                          </p:val>
                                        </p:tav>
                                      </p:tavLst>
                                    </p:anim>
                                    <p:anim calcmode="lin" valueType="num">
                                      <p:cBhvr additive="base">
                                        <p:cTn id="106" dur="500" fill="hold"/>
                                        <p:tgtEl>
                                          <p:spTgt spid="103431"/>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2" fill="hold" nodeType="clickEffect">
                                  <p:stCondLst>
                                    <p:cond delay="0"/>
                                  </p:stCondLst>
                                  <p:childTnLst>
                                    <p:set>
                                      <p:cBhvr>
                                        <p:cTn id="110" dur="1" fill="hold">
                                          <p:stCondLst>
                                            <p:cond delay="0"/>
                                          </p:stCondLst>
                                        </p:cTn>
                                        <p:tgtEl>
                                          <p:spTgt spid="103461"/>
                                        </p:tgtEl>
                                        <p:attrNameLst>
                                          <p:attrName>style.visibility</p:attrName>
                                        </p:attrNameLst>
                                      </p:cBhvr>
                                      <p:to>
                                        <p:strVal val="visible"/>
                                      </p:to>
                                    </p:set>
                                    <p:animEffect transition="in" filter="wipe(right)">
                                      <p:cBhvr>
                                        <p:cTn id="111" dur="500"/>
                                        <p:tgtEl>
                                          <p:spTgt spid="103461"/>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2" fill="hold" nodeType="clickEffect">
                                  <p:stCondLst>
                                    <p:cond delay="0"/>
                                  </p:stCondLst>
                                  <p:childTnLst>
                                    <p:set>
                                      <p:cBhvr>
                                        <p:cTn id="115" dur="1" fill="hold">
                                          <p:stCondLst>
                                            <p:cond delay="0"/>
                                          </p:stCondLst>
                                        </p:cTn>
                                        <p:tgtEl>
                                          <p:spTgt spid="103462"/>
                                        </p:tgtEl>
                                        <p:attrNameLst>
                                          <p:attrName>style.visibility</p:attrName>
                                        </p:attrNameLst>
                                      </p:cBhvr>
                                      <p:to>
                                        <p:strVal val="visible"/>
                                      </p:to>
                                    </p:set>
                                    <p:animEffect transition="in" filter="wipe(right)">
                                      <p:cBhvr>
                                        <p:cTn id="116" dur="500"/>
                                        <p:tgtEl>
                                          <p:spTgt spid="103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autoUpdateAnimBg="0"/>
      <p:bldP spid="103429" grpId="0" animBg="1" autoUpdateAnimBg="0"/>
      <p:bldP spid="103430" grpId="0" animBg="1" autoUpdateAnimBg="0"/>
      <p:bldP spid="103431" grpId="0" animBg="1" autoUpdateAnimBg="0"/>
      <p:bldP spid="103432" grpId="0" animBg="1" autoUpdateAnimBg="0"/>
      <p:bldP spid="103433" grpId="0" autoUpdateAnimBg="0"/>
      <p:bldP spid="103434" grpId="0" autoUpdateAnimBg="0"/>
      <p:bldP spid="103435" grpId="0" autoUpdateAnimBg="0"/>
      <p:bldP spid="103436" grpId="0" autoUpdateAnimBg="0"/>
      <p:bldP spid="103437" grpId="0" autoUpdateAnimBg="0"/>
      <p:bldP spid="103440" grpId="0" animBg="1" autoUpdateAnimBg="0"/>
      <p:bldP spid="103441" grpId="0" autoUpdateAnimBg="0"/>
      <p:bldP spid="1034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de-DE" altLang="de-DE" sz="2400"/>
              <a:t>Kehlkopf von hinten</a:t>
            </a:r>
          </a:p>
        </p:txBody>
      </p:sp>
      <p:graphicFrame>
        <p:nvGraphicFramePr>
          <p:cNvPr id="104452" name="Object 4"/>
          <p:cNvGraphicFramePr>
            <a:graphicFrameLocks noChangeAspect="1"/>
          </p:cNvGraphicFramePr>
          <p:nvPr/>
        </p:nvGraphicFramePr>
        <p:xfrm>
          <a:off x="3651250" y="2160588"/>
          <a:ext cx="1841500" cy="3429000"/>
        </p:xfrm>
        <a:graphic>
          <a:graphicData uri="http://schemas.openxmlformats.org/presentationml/2006/ole">
            <mc:AlternateContent xmlns:mc="http://schemas.openxmlformats.org/markup-compatibility/2006">
              <mc:Choice xmlns:v="urn:schemas-microsoft-com:vml" Requires="v">
                <p:oleObj spid="_x0000_s104472" name="CorelPhotoPaint.Image.8" r:id="rId4" imgW="1841270" imgH="3428571" progId="CorelPhotoPaint.Image.8">
                  <p:embed/>
                </p:oleObj>
              </mc:Choice>
              <mc:Fallback>
                <p:oleObj name="CorelPhotoPaint.Image.8" r:id="rId4" imgW="1841270" imgH="3428571" progId="CorelPhotoPaint.Imag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0" y="2160588"/>
                        <a:ext cx="18415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4464" name="Group 16"/>
          <p:cNvGrpSpPr>
            <a:grpSpLocks/>
          </p:cNvGrpSpPr>
          <p:nvPr/>
        </p:nvGrpSpPr>
        <p:grpSpPr bwMode="auto">
          <a:xfrm>
            <a:off x="4724400" y="2122488"/>
            <a:ext cx="2438400" cy="396875"/>
            <a:chOff x="2976" y="1056"/>
            <a:chExt cx="1536" cy="250"/>
          </a:xfrm>
        </p:grpSpPr>
        <p:sp>
          <p:nvSpPr>
            <p:cNvPr id="104458" name="Line 10"/>
            <p:cNvSpPr>
              <a:spLocks noChangeShapeType="1"/>
            </p:cNvSpPr>
            <p:nvPr/>
          </p:nvSpPr>
          <p:spPr bwMode="auto">
            <a:xfrm>
              <a:off x="2976" y="1200"/>
              <a:ext cx="624" cy="0"/>
            </a:xfrm>
            <a:prstGeom prst="line">
              <a:avLst/>
            </a:prstGeom>
            <a:noFill/>
            <a:ln w="38100" cap="sq">
              <a:solidFill>
                <a:schemeClr val="accent2"/>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04453" name="Text Box 5"/>
            <p:cNvSpPr txBox="1">
              <a:spLocks noChangeArrowheads="1"/>
            </p:cNvSpPr>
            <p:nvPr/>
          </p:nvSpPr>
          <p:spPr bwMode="auto">
            <a:xfrm>
              <a:off x="3552" y="1056"/>
              <a:ext cx="960"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Kehldeckel</a:t>
              </a:r>
            </a:p>
          </p:txBody>
        </p:sp>
      </p:grpSp>
      <p:grpSp>
        <p:nvGrpSpPr>
          <p:cNvPr id="104465" name="Group 17"/>
          <p:cNvGrpSpPr>
            <a:grpSpLocks/>
          </p:cNvGrpSpPr>
          <p:nvPr/>
        </p:nvGrpSpPr>
        <p:grpSpPr bwMode="auto">
          <a:xfrm>
            <a:off x="4800600" y="2655888"/>
            <a:ext cx="2362200" cy="685800"/>
            <a:chOff x="3024" y="1392"/>
            <a:chExt cx="1488" cy="432"/>
          </a:xfrm>
        </p:grpSpPr>
        <p:sp>
          <p:nvSpPr>
            <p:cNvPr id="104459" name="Line 11"/>
            <p:cNvSpPr>
              <a:spLocks noChangeShapeType="1"/>
            </p:cNvSpPr>
            <p:nvPr/>
          </p:nvSpPr>
          <p:spPr bwMode="auto">
            <a:xfrm flipV="1">
              <a:off x="3024" y="1536"/>
              <a:ext cx="576" cy="288"/>
            </a:xfrm>
            <a:prstGeom prst="line">
              <a:avLst/>
            </a:prstGeom>
            <a:noFill/>
            <a:ln w="38100" cap="sq">
              <a:solidFill>
                <a:schemeClr val="accent2"/>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04454" name="Text Box 6"/>
            <p:cNvSpPr txBox="1">
              <a:spLocks noChangeArrowheads="1"/>
            </p:cNvSpPr>
            <p:nvPr/>
          </p:nvSpPr>
          <p:spPr bwMode="auto">
            <a:xfrm>
              <a:off x="3552" y="1392"/>
              <a:ext cx="960"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Stellknorpel</a:t>
              </a:r>
            </a:p>
          </p:txBody>
        </p:sp>
      </p:grpSp>
      <p:grpSp>
        <p:nvGrpSpPr>
          <p:cNvPr id="104463" name="Group 15"/>
          <p:cNvGrpSpPr>
            <a:grpSpLocks/>
          </p:cNvGrpSpPr>
          <p:nvPr/>
        </p:nvGrpSpPr>
        <p:grpSpPr bwMode="auto">
          <a:xfrm>
            <a:off x="2051050" y="3213100"/>
            <a:ext cx="2209800" cy="1311275"/>
            <a:chOff x="1296" y="1728"/>
            <a:chExt cx="1392" cy="826"/>
          </a:xfrm>
        </p:grpSpPr>
        <p:sp>
          <p:nvSpPr>
            <p:cNvPr id="104460" name="Line 12"/>
            <p:cNvSpPr>
              <a:spLocks noChangeShapeType="1"/>
            </p:cNvSpPr>
            <p:nvPr/>
          </p:nvSpPr>
          <p:spPr bwMode="auto">
            <a:xfrm flipH="1">
              <a:off x="2112" y="1968"/>
              <a:ext cx="576" cy="0"/>
            </a:xfrm>
            <a:prstGeom prst="line">
              <a:avLst/>
            </a:prstGeom>
            <a:noFill/>
            <a:ln w="38100" cap="sq">
              <a:solidFill>
                <a:schemeClr val="accent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4455" name="Text Box 7"/>
            <p:cNvSpPr txBox="1">
              <a:spLocks noChangeArrowheads="1"/>
            </p:cNvSpPr>
            <p:nvPr/>
          </p:nvSpPr>
          <p:spPr bwMode="auto">
            <a:xfrm>
              <a:off x="1296" y="1728"/>
              <a:ext cx="960" cy="826"/>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Muskel zum Zusammen-ziehen der Stellknorpel</a:t>
              </a:r>
            </a:p>
          </p:txBody>
        </p:sp>
      </p:grpSp>
      <p:grpSp>
        <p:nvGrpSpPr>
          <p:cNvPr id="104466" name="Group 18"/>
          <p:cNvGrpSpPr>
            <a:grpSpLocks/>
          </p:cNvGrpSpPr>
          <p:nvPr/>
        </p:nvGrpSpPr>
        <p:grpSpPr bwMode="auto">
          <a:xfrm>
            <a:off x="4800600" y="3798888"/>
            <a:ext cx="2438400" cy="1006475"/>
            <a:chOff x="3024" y="2112"/>
            <a:chExt cx="1536" cy="634"/>
          </a:xfrm>
        </p:grpSpPr>
        <p:sp>
          <p:nvSpPr>
            <p:cNvPr id="104461" name="Line 13"/>
            <p:cNvSpPr>
              <a:spLocks noChangeShapeType="1"/>
            </p:cNvSpPr>
            <p:nvPr/>
          </p:nvSpPr>
          <p:spPr bwMode="auto">
            <a:xfrm flipH="1" flipV="1">
              <a:off x="3024" y="2304"/>
              <a:ext cx="720" cy="240"/>
            </a:xfrm>
            <a:prstGeom prst="line">
              <a:avLst/>
            </a:prstGeom>
            <a:noFill/>
            <a:ln w="38100" cap="sq">
              <a:solidFill>
                <a:schemeClr val="accent2"/>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04457" name="Text Box 9"/>
            <p:cNvSpPr txBox="1">
              <a:spLocks noChangeArrowheads="1"/>
            </p:cNvSpPr>
            <p:nvPr/>
          </p:nvSpPr>
          <p:spPr bwMode="auto">
            <a:xfrm>
              <a:off x="3600" y="2112"/>
              <a:ext cx="960" cy="634"/>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Muskel zum Öffnen der Stimmritze</a:t>
              </a:r>
            </a:p>
          </p:txBody>
        </p:sp>
      </p:grpSp>
      <p:grpSp>
        <p:nvGrpSpPr>
          <p:cNvPr id="104467" name="Group 19"/>
          <p:cNvGrpSpPr>
            <a:grpSpLocks/>
          </p:cNvGrpSpPr>
          <p:nvPr/>
        </p:nvGrpSpPr>
        <p:grpSpPr bwMode="auto">
          <a:xfrm>
            <a:off x="3886200" y="4103688"/>
            <a:ext cx="1600200" cy="1235075"/>
            <a:chOff x="2448" y="2304"/>
            <a:chExt cx="1008" cy="778"/>
          </a:xfrm>
        </p:grpSpPr>
        <p:sp>
          <p:nvSpPr>
            <p:cNvPr id="104462" name="Line 14"/>
            <p:cNvSpPr>
              <a:spLocks noChangeShapeType="1"/>
            </p:cNvSpPr>
            <p:nvPr/>
          </p:nvSpPr>
          <p:spPr bwMode="auto">
            <a:xfrm>
              <a:off x="2880" y="2304"/>
              <a:ext cx="0" cy="576"/>
            </a:xfrm>
            <a:prstGeom prst="line">
              <a:avLst/>
            </a:prstGeom>
            <a:noFill/>
            <a:ln w="38100" cap="sq">
              <a:solidFill>
                <a:schemeClr val="accent2"/>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04456" name="Text Box 8"/>
            <p:cNvSpPr txBox="1">
              <a:spLocks noChangeArrowheads="1"/>
            </p:cNvSpPr>
            <p:nvPr/>
          </p:nvSpPr>
          <p:spPr bwMode="auto">
            <a:xfrm>
              <a:off x="2448" y="2832"/>
              <a:ext cx="1008"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Ringknorpel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4464"/>
                                        </p:tgtEl>
                                        <p:attrNameLst>
                                          <p:attrName>style.visibility</p:attrName>
                                        </p:attrNameLst>
                                      </p:cBhvr>
                                      <p:to>
                                        <p:strVal val="visible"/>
                                      </p:to>
                                    </p:set>
                                    <p:animEffect transition="in" filter="wipe(left)">
                                      <p:cBhvr>
                                        <p:cTn id="7" dur="500"/>
                                        <p:tgtEl>
                                          <p:spTgt spid="104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4465"/>
                                        </p:tgtEl>
                                        <p:attrNameLst>
                                          <p:attrName>style.visibility</p:attrName>
                                        </p:attrNameLst>
                                      </p:cBhvr>
                                      <p:to>
                                        <p:strVal val="visible"/>
                                      </p:to>
                                    </p:set>
                                    <p:animEffect transition="in" filter="wipe(left)">
                                      <p:cBhvr>
                                        <p:cTn id="12" dur="500"/>
                                        <p:tgtEl>
                                          <p:spTgt spid="1044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4463"/>
                                        </p:tgtEl>
                                        <p:attrNameLst>
                                          <p:attrName>style.visibility</p:attrName>
                                        </p:attrNameLst>
                                      </p:cBhvr>
                                      <p:to>
                                        <p:strVal val="visible"/>
                                      </p:to>
                                    </p:set>
                                    <p:animEffect transition="in" filter="wipe(right)">
                                      <p:cBhvr>
                                        <p:cTn id="17" dur="500"/>
                                        <p:tgtEl>
                                          <p:spTgt spid="1044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4466"/>
                                        </p:tgtEl>
                                        <p:attrNameLst>
                                          <p:attrName>style.visibility</p:attrName>
                                        </p:attrNameLst>
                                      </p:cBhvr>
                                      <p:to>
                                        <p:strVal val="visible"/>
                                      </p:to>
                                    </p:set>
                                    <p:animEffect transition="in" filter="wipe(left)">
                                      <p:cBhvr>
                                        <p:cTn id="22" dur="500"/>
                                        <p:tgtEl>
                                          <p:spTgt spid="1044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4467"/>
                                        </p:tgtEl>
                                        <p:attrNameLst>
                                          <p:attrName>style.visibility</p:attrName>
                                        </p:attrNameLst>
                                      </p:cBhvr>
                                      <p:to>
                                        <p:strVal val="visible"/>
                                      </p:to>
                                    </p:set>
                                    <p:animEffect transition="in" filter="wipe(up)">
                                      <p:cBhvr>
                                        <p:cTn id="27" dur="500"/>
                                        <p:tgtEl>
                                          <p:spTgt spid="104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de-DE" altLang="de-DE" sz="2400"/>
              <a:t>Kehlkopf von vorn und rechts</a:t>
            </a:r>
          </a:p>
        </p:txBody>
      </p:sp>
      <p:graphicFrame>
        <p:nvGraphicFramePr>
          <p:cNvPr id="105478" name="Object 6"/>
          <p:cNvGraphicFramePr>
            <a:graphicFrameLocks noChangeAspect="1"/>
          </p:cNvGraphicFramePr>
          <p:nvPr/>
        </p:nvGraphicFramePr>
        <p:xfrm>
          <a:off x="2743200" y="1828800"/>
          <a:ext cx="1473200" cy="3530600"/>
        </p:xfrm>
        <a:graphic>
          <a:graphicData uri="http://schemas.openxmlformats.org/presentationml/2006/ole">
            <mc:AlternateContent xmlns:mc="http://schemas.openxmlformats.org/markup-compatibility/2006">
              <mc:Choice xmlns:v="urn:schemas-microsoft-com:vml" Requires="v">
                <p:oleObj spid="_x0000_s105522" name="CorelPhotoPaint.Image.8" r:id="rId4" imgW="1473016" imgH="3530159" progId="CorelPhotoPaint.Image.8">
                  <p:embed/>
                </p:oleObj>
              </mc:Choice>
              <mc:Fallback>
                <p:oleObj name="CorelPhotoPaint.Image.8" r:id="rId4" imgW="1473016" imgH="3530159" progId="CorelPhotoPaint.Imag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828800"/>
                        <a:ext cx="14732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9" name="Object 7"/>
          <p:cNvGraphicFramePr>
            <a:graphicFrameLocks noChangeAspect="1"/>
          </p:cNvGraphicFramePr>
          <p:nvPr/>
        </p:nvGraphicFramePr>
        <p:xfrm>
          <a:off x="5105400" y="1828800"/>
          <a:ext cx="1308100" cy="3556000"/>
        </p:xfrm>
        <a:graphic>
          <a:graphicData uri="http://schemas.openxmlformats.org/presentationml/2006/ole">
            <mc:AlternateContent xmlns:mc="http://schemas.openxmlformats.org/markup-compatibility/2006">
              <mc:Choice xmlns:v="urn:schemas-microsoft-com:vml" Requires="v">
                <p:oleObj spid="_x0000_s105523" name="CorelPhotoPaint.Image.8" r:id="rId6" imgW="1307937" imgH="3555556" progId="CorelPhotoPaint.Image.8">
                  <p:embed/>
                </p:oleObj>
              </mc:Choice>
              <mc:Fallback>
                <p:oleObj name="CorelPhotoPaint.Image.8" r:id="rId6" imgW="1307937" imgH="3555556" progId="CorelPhotoPaint.Image.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828800"/>
                        <a:ext cx="130810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503" name="Line 31"/>
          <p:cNvSpPr>
            <a:spLocks noChangeShapeType="1"/>
          </p:cNvSpPr>
          <p:nvPr/>
        </p:nvSpPr>
        <p:spPr bwMode="auto">
          <a:xfrm flipH="1">
            <a:off x="3419475" y="1844675"/>
            <a:ext cx="792163" cy="360363"/>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5494" name="Group 22"/>
          <p:cNvGrpSpPr>
            <a:grpSpLocks/>
          </p:cNvGrpSpPr>
          <p:nvPr/>
        </p:nvGrpSpPr>
        <p:grpSpPr bwMode="auto">
          <a:xfrm>
            <a:off x="1524000" y="4419600"/>
            <a:ext cx="1828800" cy="396875"/>
            <a:chOff x="960" y="2784"/>
            <a:chExt cx="1152" cy="250"/>
          </a:xfrm>
        </p:grpSpPr>
        <p:sp>
          <p:nvSpPr>
            <p:cNvPr id="105491" name="Line 19"/>
            <p:cNvSpPr>
              <a:spLocks noChangeShapeType="1"/>
            </p:cNvSpPr>
            <p:nvPr/>
          </p:nvSpPr>
          <p:spPr bwMode="auto">
            <a:xfrm>
              <a:off x="1824" y="2880"/>
              <a:ext cx="288" cy="0"/>
            </a:xfrm>
            <a:prstGeom prst="line">
              <a:avLst/>
            </a:prstGeom>
            <a:noFill/>
            <a:ln>
              <a:noFill/>
            </a:ln>
            <a:effectLst>
              <a:outerShdw dist="107763" dir="189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chemeClr val="tx1"/>
                  </a:solidFill>
                  <a:round/>
                  <a:headEnd type="none" w="sm" len="sm"/>
                  <a:tailEnd type="none" w="sm" len="sm"/>
                </a14:hiddenLine>
              </a:ext>
            </a:extLst>
          </p:spPr>
          <p:txBody>
            <a:bodyPr>
              <a:spAutoFit/>
            </a:bodyPr>
            <a:lstStyle/>
            <a:p>
              <a:endParaRPr lang="de-DE"/>
            </a:p>
          </p:txBody>
        </p:sp>
        <p:sp>
          <p:nvSpPr>
            <p:cNvPr id="105480" name="Text Box 8"/>
            <p:cNvSpPr txBox="1">
              <a:spLocks noChangeArrowheads="1"/>
            </p:cNvSpPr>
            <p:nvPr/>
          </p:nvSpPr>
          <p:spPr bwMode="auto">
            <a:xfrm>
              <a:off x="960" y="2784"/>
              <a:ext cx="960"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Luftröhre</a:t>
              </a:r>
            </a:p>
          </p:txBody>
        </p:sp>
      </p:grpSp>
      <p:grpSp>
        <p:nvGrpSpPr>
          <p:cNvPr id="105513" name="Group 41"/>
          <p:cNvGrpSpPr>
            <a:grpSpLocks/>
          </p:cNvGrpSpPr>
          <p:nvPr/>
        </p:nvGrpSpPr>
        <p:grpSpPr bwMode="auto">
          <a:xfrm>
            <a:off x="762000" y="2895600"/>
            <a:ext cx="2438400" cy="533400"/>
            <a:chOff x="480" y="1824"/>
            <a:chExt cx="1536" cy="336"/>
          </a:xfrm>
        </p:grpSpPr>
        <p:sp>
          <p:nvSpPr>
            <p:cNvPr id="105504" name="Line 32"/>
            <p:cNvSpPr>
              <a:spLocks noChangeShapeType="1"/>
            </p:cNvSpPr>
            <p:nvPr/>
          </p:nvSpPr>
          <p:spPr bwMode="auto">
            <a:xfrm>
              <a:off x="1610" y="1933"/>
              <a:ext cx="363" cy="18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5493" name="Group 21"/>
            <p:cNvGrpSpPr>
              <a:grpSpLocks/>
            </p:cNvGrpSpPr>
            <p:nvPr/>
          </p:nvGrpSpPr>
          <p:grpSpPr bwMode="auto">
            <a:xfrm>
              <a:off x="480" y="1824"/>
              <a:ext cx="1536" cy="336"/>
              <a:chOff x="480" y="1824"/>
              <a:chExt cx="1536" cy="336"/>
            </a:xfrm>
          </p:grpSpPr>
          <p:sp>
            <p:nvSpPr>
              <p:cNvPr id="105490" name="Line 18"/>
              <p:cNvSpPr>
                <a:spLocks noChangeShapeType="1"/>
              </p:cNvSpPr>
              <p:nvPr/>
            </p:nvSpPr>
            <p:spPr bwMode="auto">
              <a:xfrm flipH="1" flipV="1">
                <a:off x="1536" y="1920"/>
                <a:ext cx="480" cy="240"/>
              </a:xfrm>
              <a:prstGeom prst="line">
                <a:avLst/>
              </a:prstGeom>
              <a:noFill/>
              <a:ln>
                <a:noFill/>
              </a:ln>
              <a:effectLst>
                <a:outerShdw dist="107763" dir="189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chemeClr val="tx1"/>
                    </a:solidFill>
                    <a:round/>
                    <a:headEnd type="none" w="sm" len="sm"/>
                    <a:tailEnd type="none" w="sm" len="sm"/>
                  </a14:hiddenLine>
                </a:ext>
              </a:extLst>
            </p:spPr>
            <p:txBody>
              <a:bodyPr>
                <a:spAutoFit/>
              </a:bodyPr>
              <a:lstStyle/>
              <a:p>
                <a:endParaRPr lang="de-DE"/>
              </a:p>
            </p:txBody>
          </p:sp>
          <p:sp>
            <p:nvSpPr>
              <p:cNvPr id="105481" name="Text Box 9"/>
              <p:cNvSpPr txBox="1">
                <a:spLocks noChangeArrowheads="1"/>
              </p:cNvSpPr>
              <p:nvPr/>
            </p:nvSpPr>
            <p:spPr bwMode="auto">
              <a:xfrm>
                <a:off x="480" y="1824"/>
                <a:ext cx="1104"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Schildknorpel</a:t>
                </a:r>
              </a:p>
            </p:txBody>
          </p:sp>
        </p:grpSp>
      </p:grpSp>
      <p:grpSp>
        <p:nvGrpSpPr>
          <p:cNvPr id="105510" name="Group 38"/>
          <p:cNvGrpSpPr>
            <a:grpSpLocks/>
          </p:cNvGrpSpPr>
          <p:nvPr/>
        </p:nvGrpSpPr>
        <p:grpSpPr bwMode="auto">
          <a:xfrm>
            <a:off x="5364163" y="2590800"/>
            <a:ext cx="2789237" cy="1311275"/>
            <a:chOff x="3379" y="1632"/>
            <a:chExt cx="1757" cy="826"/>
          </a:xfrm>
        </p:grpSpPr>
        <p:sp>
          <p:nvSpPr>
            <p:cNvPr id="105505" name="Line 33"/>
            <p:cNvSpPr>
              <a:spLocks noChangeShapeType="1"/>
            </p:cNvSpPr>
            <p:nvPr/>
          </p:nvSpPr>
          <p:spPr bwMode="auto">
            <a:xfrm flipH="1">
              <a:off x="3379" y="1933"/>
              <a:ext cx="816" cy="227"/>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5497" name="Group 25"/>
            <p:cNvGrpSpPr>
              <a:grpSpLocks/>
            </p:cNvGrpSpPr>
            <p:nvPr/>
          </p:nvGrpSpPr>
          <p:grpSpPr bwMode="auto">
            <a:xfrm>
              <a:off x="3408" y="1632"/>
              <a:ext cx="1728" cy="826"/>
              <a:chOff x="3408" y="1632"/>
              <a:chExt cx="1728" cy="826"/>
            </a:xfrm>
          </p:grpSpPr>
          <p:sp>
            <p:nvSpPr>
              <p:cNvPr id="105486" name="Line 14"/>
              <p:cNvSpPr>
                <a:spLocks noChangeShapeType="1"/>
              </p:cNvSpPr>
              <p:nvPr/>
            </p:nvSpPr>
            <p:spPr bwMode="auto">
              <a:xfrm flipV="1">
                <a:off x="3408" y="1872"/>
                <a:ext cx="816" cy="240"/>
              </a:xfrm>
              <a:prstGeom prst="line">
                <a:avLst/>
              </a:prstGeom>
              <a:noFill/>
              <a:ln>
                <a:noFill/>
              </a:ln>
              <a:effectLst>
                <a:outerShdw dist="107763" dir="189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chemeClr val="tx1"/>
                    </a:solidFill>
                    <a:round/>
                    <a:headEnd type="none" w="sm" len="sm"/>
                    <a:tailEnd type="none" w="sm" len="sm"/>
                  </a14:hiddenLine>
                </a:ext>
              </a:extLst>
            </p:spPr>
            <p:txBody>
              <a:bodyPr>
                <a:spAutoFit/>
              </a:bodyPr>
              <a:lstStyle/>
              <a:p>
                <a:endParaRPr lang="de-DE"/>
              </a:p>
            </p:txBody>
          </p:sp>
          <p:sp>
            <p:nvSpPr>
              <p:cNvPr id="105483" name="Text Box 11"/>
              <p:cNvSpPr txBox="1">
                <a:spLocks noChangeArrowheads="1"/>
              </p:cNvSpPr>
              <p:nvPr/>
            </p:nvSpPr>
            <p:spPr bwMode="auto">
              <a:xfrm>
                <a:off x="4176" y="1632"/>
                <a:ext cx="960" cy="826"/>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Muskel zum Zusammen-ziehen der Stellknorpel</a:t>
                </a:r>
              </a:p>
            </p:txBody>
          </p:sp>
        </p:grpSp>
      </p:grpSp>
      <p:grpSp>
        <p:nvGrpSpPr>
          <p:cNvPr id="105511" name="Group 39"/>
          <p:cNvGrpSpPr>
            <a:grpSpLocks/>
          </p:cNvGrpSpPr>
          <p:nvPr/>
        </p:nvGrpSpPr>
        <p:grpSpPr bwMode="auto">
          <a:xfrm>
            <a:off x="5508625" y="3716338"/>
            <a:ext cx="2749550" cy="1455737"/>
            <a:chOff x="3470" y="2341"/>
            <a:chExt cx="1732" cy="917"/>
          </a:xfrm>
        </p:grpSpPr>
        <p:sp>
          <p:nvSpPr>
            <p:cNvPr id="105506" name="Line 34"/>
            <p:cNvSpPr>
              <a:spLocks noChangeShapeType="1"/>
            </p:cNvSpPr>
            <p:nvPr/>
          </p:nvSpPr>
          <p:spPr bwMode="auto">
            <a:xfrm flipH="1" flipV="1">
              <a:off x="3742" y="2341"/>
              <a:ext cx="272" cy="499"/>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5507" name="Line 35"/>
            <p:cNvSpPr>
              <a:spLocks noChangeShapeType="1"/>
            </p:cNvSpPr>
            <p:nvPr/>
          </p:nvSpPr>
          <p:spPr bwMode="auto">
            <a:xfrm flipH="1" flipV="1">
              <a:off x="3470" y="2341"/>
              <a:ext cx="544" cy="499"/>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5498" name="Group 26"/>
            <p:cNvGrpSpPr>
              <a:grpSpLocks/>
            </p:cNvGrpSpPr>
            <p:nvPr/>
          </p:nvGrpSpPr>
          <p:grpSpPr bwMode="auto">
            <a:xfrm>
              <a:off x="3470" y="2432"/>
              <a:ext cx="1732" cy="826"/>
              <a:chOff x="3552" y="2304"/>
              <a:chExt cx="1536" cy="826"/>
            </a:xfrm>
          </p:grpSpPr>
          <p:sp>
            <p:nvSpPr>
              <p:cNvPr id="105487" name="Line 15"/>
              <p:cNvSpPr>
                <a:spLocks noChangeShapeType="1"/>
              </p:cNvSpPr>
              <p:nvPr/>
            </p:nvSpPr>
            <p:spPr bwMode="auto">
              <a:xfrm>
                <a:off x="3552" y="2448"/>
                <a:ext cx="528" cy="288"/>
              </a:xfrm>
              <a:prstGeom prst="line">
                <a:avLst/>
              </a:prstGeom>
              <a:noFill/>
              <a:ln>
                <a:noFill/>
              </a:ln>
              <a:effectLst>
                <a:outerShdw dist="107763" dir="189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chemeClr val="tx1"/>
                    </a:solidFill>
                    <a:round/>
                    <a:headEnd type="none" w="sm" len="sm"/>
                    <a:tailEnd type="none" w="sm" len="sm"/>
                  </a14:hiddenLine>
                </a:ext>
              </a:extLst>
            </p:spPr>
            <p:txBody>
              <a:bodyPr>
                <a:spAutoFit/>
              </a:bodyPr>
              <a:lstStyle/>
              <a:p>
                <a:endParaRPr lang="de-DE"/>
              </a:p>
            </p:txBody>
          </p:sp>
          <p:sp>
            <p:nvSpPr>
              <p:cNvPr id="105488" name="Line 16"/>
              <p:cNvSpPr>
                <a:spLocks noChangeShapeType="1"/>
              </p:cNvSpPr>
              <p:nvPr/>
            </p:nvSpPr>
            <p:spPr bwMode="auto">
              <a:xfrm>
                <a:off x="3696" y="2304"/>
                <a:ext cx="384" cy="432"/>
              </a:xfrm>
              <a:prstGeom prst="line">
                <a:avLst/>
              </a:prstGeom>
              <a:noFill/>
              <a:ln>
                <a:noFill/>
              </a:ln>
              <a:effectLst>
                <a:outerShdw dist="107763" dir="189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chemeClr val="tx1"/>
                    </a:solidFill>
                    <a:round/>
                    <a:headEnd type="none" w="sm" len="sm"/>
                    <a:tailEnd type="none" w="sm" len="sm"/>
                  </a14:hiddenLine>
                </a:ext>
              </a:extLst>
            </p:spPr>
            <p:txBody>
              <a:bodyPr>
                <a:spAutoFit/>
              </a:bodyPr>
              <a:lstStyle/>
              <a:p>
                <a:endParaRPr lang="de-DE"/>
              </a:p>
            </p:txBody>
          </p:sp>
          <p:sp>
            <p:nvSpPr>
              <p:cNvPr id="105484" name="Text Box 12"/>
              <p:cNvSpPr txBox="1">
                <a:spLocks noChangeArrowheads="1"/>
              </p:cNvSpPr>
              <p:nvPr/>
            </p:nvSpPr>
            <p:spPr bwMode="auto">
              <a:xfrm>
                <a:off x="4032" y="2496"/>
                <a:ext cx="1056" cy="634"/>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Muskel zur Spannung der Stimmlippen</a:t>
                </a:r>
              </a:p>
            </p:txBody>
          </p:sp>
        </p:grpSp>
      </p:grpSp>
      <p:grpSp>
        <p:nvGrpSpPr>
          <p:cNvPr id="105512" name="Group 40"/>
          <p:cNvGrpSpPr>
            <a:grpSpLocks/>
          </p:cNvGrpSpPr>
          <p:nvPr/>
        </p:nvGrpSpPr>
        <p:grpSpPr bwMode="auto">
          <a:xfrm>
            <a:off x="3810000" y="3860800"/>
            <a:ext cx="1524000" cy="1412875"/>
            <a:chOff x="2400" y="2432"/>
            <a:chExt cx="960" cy="890"/>
          </a:xfrm>
        </p:grpSpPr>
        <p:sp>
          <p:nvSpPr>
            <p:cNvPr id="105508" name="Line 36"/>
            <p:cNvSpPr>
              <a:spLocks noChangeShapeType="1"/>
            </p:cNvSpPr>
            <p:nvPr/>
          </p:nvSpPr>
          <p:spPr bwMode="auto">
            <a:xfrm flipV="1">
              <a:off x="2925" y="2432"/>
              <a:ext cx="409" cy="18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5495" name="Group 23"/>
            <p:cNvGrpSpPr>
              <a:grpSpLocks/>
            </p:cNvGrpSpPr>
            <p:nvPr/>
          </p:nvGrpSpPr>
          <p:grpSpPr bwMode="auto">
            <a:xfrm>
              <a:off x="2400" y="2448"/>
              <a:ext cx="960" cy="874"/>
              <a:chOff x="2400" y="2448"/>
              <a:chExt cx="960" cy="874"/>
            </a:xfrm>
          </p:grpSpPr>
          <p:sp>
            <p:nvSpPr>
              <p:cNvPr id="105489" name="Line 17"/>
              <p:cNvSpPr>
                <a:spLocks noChangeShapeType="1"/>
              </p:cNvSpPr>
              <p:nvPr/>
            </p:nvSpPr>
            <p:spPr bwMode="auto">
              <a:xfrm flipH="1">
                <a:off x="2880" y="2448"/>
                <a:ext cx="480" cy="288"/>
              </a:xfrm>
              <a:prstGeom prst="line">
                <a:avLst/>
              </a:prstGeom>
              <a:noFill/>
              <a:ln>
                <a:noFill/>
              </a:ln>
              <a:effectLst>
                <a:outerShdw dist="107763" dir="189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chemeClr val="tx1"/>
                    </a:solidFill>
                    <a:round/>
                    <a:headEnd type="none" w="sm" len="sm"/>
                    <a:tailEnd type="none" w="sm" len="sm"/>
                  </a14:hiddenLine>
                </a:ext>
              </a:extLst>
            </p:spPr>
            <p:txBody>
              <a:bodyPr>
                <a:spAutoFit/>
              </a:bodyPr>
              <a:lstStyle/>
              <a:p>
                <a:endParaRPr lang="de-DE"/>
              </a:p>
            </p:txBody>
          </p:sp>
          <p:sp>
            <p:nvSpPr>
              <p:cNvPr id="105485" name="Text Box 13"/>
              <p:cNvSpPr txBox="1">
                <a:spLocks noChangeArrowheads="1"/>
              </p:cNvSpPr>
              <p:nvPr/>
            </p:nvSpPr>
            <p:spPr bwMode="auto">
              <a:xfrm>
                <a:off x="2400" y="2688"/>
                <a:ext cx="960" cy="634"/>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Muskel zum Öffnen der Stimmritze</a:t>
                </a:r>
              </a:p>
            </p:txBody>
          </p:sp>
        </p:grpSp>
      </p:grpSp>
      <p:grpSp>
        <p:nvGrpSpPr>
          <p:cNvPr id="105509" name="Group 37"/>
          <p:cNvGrpSpPr>
            <a:grpSpLocks/>
          </p:cNvGrpSpPr>
          <p:nvPr/>
        </p:nvGrpSpPr>
        <p:grpSpPr bwMode="auto">
          <a:xfrm>
            <a:off x="3429000" y="1524000"/>
            <a:ext cx="2514600" cy="752475"/>
            <a:chOff x="2160" y="960"/>
            <a:chExt cx="1584" cy="474"/>
          </a:xfrm>
        </p:grpSpPr>
        <p:sp>
          <p:nvSpPr>
            <p:cNvPr id="105502" name="Line 30"/>
            <p:cNvSpPr>
              <a:spLocks noChangeShapeType="1"/>
            </p:cNvSpPr>
            <p:nvPr/>
          </p:nvSpPr>
          <p:spPr bwMode="auto">
            <a:xfrm>
              <a:off x="3424" y="1207"/>
              <a:ext cx="318" cy="227"/>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5500" name="Group 28"/>
            <p:cNvGrpSpPr>
              <a:grpSpLocks/>
            </p:cNvGrpSpPr>
            <p:nvPr/>
          </p:nvGrpSpPr>
          <p:grpSpPr bwMode="auto">
            <a:xfrm>
              <a:off x="2160" y="960"/>
              <a:ext cx="1584" cy="432"/>
              <a:chOff x="2160" y="960"/>
              <a:chExt cx="1584" cy="432"/>
            </a:xfrm>
          </p:grpSpPr>
          <p:sp>
            <p:nvSpPr>
              <p:cNvPr id="105492" name="Line 20"/>
              <p:cNvSpPr>
                <a:spLocks noChangeShapeType="1"/>
              </p:cNvSpPr>
              <p:nvPr/>
            </p:nvSpPr>
            <p:spPr bwMode="auto">
              <a:xfrm flipV="1">
                <a:off x="2160" y="1152"/>
                <a:ext cx="432" cy="240"/>
              </a:xfrm>
              <a:prstGeom prst="line">
                <a:avLst/>
              </a:prstGeom>
              <a:noFill/>
              <a:ln>
                <a:noFill/>
              </a:ln>
              <a:effectLst>
                <a:outerShdw dist="107763" dir="189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chemeClr val="tx1"/>
                    </a:solidFill>
                    <a:round/>
                    <a:headEnd type="none" w="sm" len="sm"/>
                    <a:tailEnd type="none" w="sm" len="sm"/>
                  </a14:hiddenLine>
                </a:ext>
              </a:extLst>
            </p:spPr>
            <p:txBody>
              <a:bodyPr>
                <a:spAutoFit/>
              </a:bodyPr>
              <a:lstStyle/>
              <a:p>
                <a:endParaRPr lang="de-DE"/>
              </a:p>
            </p:txBody>
          </p:sp>
          <p:sp>
            <p:nvSpPr>
              <p:cNvPr id="105499" name="Line 27"/>
              <p:cNvSpPr>
                <a:spLocks noChangeShapeType="1"/>
              </p:cNvSpPr>
              <p:nvPr/>
            </p:nvSpPr>
            <p:spPr bwMode="auto">
              <a:xfrm flipH="1" flipV="1">
                <a:off x="3312" y="1200"/>
                <a:ext cx="432" cy="192"/>
              </a:xfrm>
              <a:prstGeom prst="line">
                <a:avLst/>
              </a:prstGeom>
              <a:noFill/>
              <a:ln>
                <a:noFill/>
              </a:ln>
              <a:effectLst>
                <a:outerShdw dist="107763" dir="18900000" algn="ctr" rotWithShape="0">
                  <a:schemeClr val="bg2"/>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cap="sq">
                    <a:solidFill>
                      <a:schemeClr val="tx1"/>
                    </a:solidFill>
                    <a:round/>
                    <a:headEnd type="none" w="sm" len="sm"/>
                    <a:tailEnd type="none" w="sm" len="sm"/>
                  </a14:hiddenLine>
                </a:ext>
              </a:extLst>
            </p:spPr>
            <p:txBody>
              <a:bodyPr>
                <a:spAutoFit/>
              </a:bodyPr>
              <a:lstStyle/>
              <a:p>
                <a:endParaRPr lang="de-DE"/>
              </a:p>
            </p:txBody>
          </p:sp>
          <p:sp>
            <p:nvSpPr>
              <p:cNvPr id="105482" name="Text Box 10"/>
              <p:cNvSpPr txBox="1">
                <a:spLocks noChangeArrowheads="1"/>
              </p:cNvSpPr>
              <p:nvPr/>
            </p:nvSpPr>
            <p:spPr bwMode="auto">
              <a:xfrm>
                <a:off x="2544" y="960"/>
                <a:ext cx="960"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Zungenbein</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5509"/>
                                        </p:tgtEl>
                                        <p:attrNameLst>
                                          <p:attrName>style.visibility</p:attrName>
                                        </p:attrNameLst>
                                      </p:cBhvr>
                                      <p:to>
                                        <p:strVal val="visible"/>
                                      </p:to>
                                    </p:set>
                                    <p:animEffect transition="in" filter="wipe(down)">
                                      <p:cBhvr>
                                        <p:cTn id="7" dur="500"/>
                                        <p:tgtEl>
                                          <p:spTgt spid="105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05513"/>
                                        </p:tgtEl>
                                        <p:attrNameLst>
                                          <p:attrName>style.visibility</p:attrName>
                                        </p:attrNameLst>
                                      </p:cBhvr>
                                      <p:to>
                                        <p:strVal val="visible"/>
                                      </p:to>
                                    </p:set>
                                    <p:animEffect transition="in" filter="wipe(right)">
                                      <p:cBhvr>
                                        <p:cTn id="12" dur="500"/>
                                        <p:tgtEl>
                                          <p:spTgt spid="1055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5494"/>
                                        </p:tgtEl>
                                        <p:attrNameLst>
                                          <p:attrName>style.visibility</p:attrName>
                                        </p:attrNameLst>
                                      </p:cBhvr>
                                      <p:to>
                                        <p:strVal val="visible"/>
                                      </p:to>
                                    </p:set>
                                    <p:animEffect transition="in" filter="wipe(right)">
                                      <p:cBhvr>
                                        <p:cTn id="17" dur="500"/>
                                        <p:tgtEl>
                                          <p:spTgt spid="1054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5510"/>
                                        </p:tgtEl>
                                        <p:attrNameLst>
                                          <p:attrName>style.visibility</p:attrName>
                                        </p:attrNameLst>
                                      </p:cBhvr>
                                      <p:to>
                                        <p:strVal val="visible"/>
                                      </p:to>
                                    </p:set>
                                    <p:animEffect transition="in" filter="wipe(left)">
                                      <p:cBhvr>
                                        <p:cTn id="22" dur="500"/>
                                        <p:tgtEl>
                                          <p:spTgt spid="1055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5511"/>
                                        </p:tgtEl>
                                        <p:attrNameLst>
                                          <p:attrName>style.visibility</p:attrName>
                                        </p:attrNameLst>
                                      </p:cBhvr>
                                      <p:to>
                                        <p:strVal val="visible"/>
                                      </p:to>
                                    </p:set>
                                    <p:animEffect transition="in" filter="wipe(up)">
                                      <p:cBhvr>
                                        <p:cTn id="27" dur="500"/>
                                        <p:tgtEl>
                                          <p:spTgt spid="105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05512"/>
                                        </p:tgtEl>
                                        <p:attrNameLst>
                                          <p:attrName>style.visibility</p:attrName>
                                        </p:attrNameLst>
                                      </p:cBhvr>
                                      <p:to>
                                        <p:strVal val="visible"/>
                                      </p:to>
                                    </p:set>
                                    <p:animEffect transition="in" filter="wipe(up)">
                                      <p:cBhvr>
                                        <p:cTn id="32" dur="500"/>
                                        <p:tgtEl>
                                          <p:spTgt spid="105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50825" y="765175"/>
            <a:ext cx="8642350" cy="723900"/>
          </a:xfrm>
        </p:spPr>
        <p:txBody>
          <a:bodyPr/>
          <a:lstStyle/>
          <a:p>
            <a:r>
              <a:rPr lang="de-DE" altLang="de-DE"/>
              <a:t>Kehlkopfknorpel</a:t>
            </a:r>
          </a:p>
        </p:txBody>
      </p:sp>
      <p:pic>
        <p:nvPicPr>
          <p:cNvPr id="109571" name="Picture 3" descr="kehlkopf"/>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29000" y="1905000"/>
            <a:ext cx="2406650" cy="4114800"/>
          </a:xfrm>
          <a:prstGeom prst="rect">
            <a:avLst/>
          </a:prstGeom>
          <a:noFill/>
          <a:extLst>
            <a:ext uri="{909E8E84-426E-40DD-AFC4-6F175D3DCCD1}">
              <a14:hiddenFill xmlns:a14="http://schemas.microsoft.com/office/drawing/2010/main">
                <a:solidFill>
                  <a:srgbClr val="FFFFFF"/>
                </a:solidFill>
              </a14:hiddenFill>
            </a:ext>
          </a:extLst>
        </p:spPr>
      </p:pic>
      <p:grpSp>
        <p:nvGrpSpPr>
          <p:cNvPr id="109587" name="Group 19"/>
          <p:cNvGrpSpPr>
            <a:grpSpLocks/>
          </p:cNvGrpSpPr>
          <p:nvPr/>
        </p:nvGrpSpPr>
        <p:grpSpPr bwMode="auto">
          <a:xfrm>
            <a:off x="4953000" y="5486400"/>
            <a:ext cx="2590800" cy="396875"/>
            <a:chOff x="3120" y="3456"/>
            <a:chExt cx="1632" cy="250"/>
          </a:xfrm>
        </p:grpSpPr>
        <p:sp>
          <p:nvSpPr>
            <p:cNvPr id="109581" name="Line 13"/>
            <p:cNvSpPr>
              <a:spLocks noChangeShapeType="1"/>
            </p:cNvSpPr>
            <p:nvPr/>
          </p:nvSpPr>
          <p:spPr bwMode="auto">
            <a:xfrm>
              <a:off x="3120" y="3600"/>
              <a:ext cx="672" cy="0"/>
            </a:xfrm>
            <a:prstGeom prst="line">
              <a:avLst/>
            </a:prstGeom>
            <a:noFill/>
            <a:ln w="38100" cap="sq">
              <a:solidFill>
                <a:schemeClr val="tx1"/>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09577" name="Text Box 9"/>
            <p:cNvSpPr txBox="1">
              <a:spLocks noChangeArrowheads="1"/>
            </p:cNvSpPr>
            <p:nvPr/>
          </p:nvSpPr>
          <p:spPr bwMode="auto">
            <a:xfrm>
              <a:off x="3744" y="3456"/>
              <a:ext cx="1008"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Luftröhre</a:t>
              </a:r>
            </a:p>
          </p:txBody>
        </p:sp>
      </p:grpSp>
      <p:grpSp>
        <p:nvGrpSpPr>
          <p:cNvPr id="109586" name="Group 18"/>
          <p:cNvGrpSpPr>
            <a:grpSpLocks/>
          </p:cNvGrpSpPr>
          <p:nvPr/>
        </p:nvGrpSpPr>
        <p:grpSpPr bwMode="auto">
          <a:xfrm>
            <a:off x="5105400" y="4038600"/>
            <a:ext cx="2438400" cy="396875"/>
            <a:chOff x="3216" y="2544"/>
            <a:chExt cx="1536" cy="250"/>
          </a:xfrm>
        </p:grpSpPr>
        <p:sp>
          <p:nvSpPr>
            <p:cNvPr id="109580" name="Line 12"/>
            <p:cNvSpPr>
              <a:spLocks noChangeShapeType="1"/>
            </p:cNvSpPr>
            <p:nvPr/>
          </p:nvSpPr>
          <p:spPr bwMode="auto">
            <a:xfrm>
              <a:off x="3216" y="2640"/>
              <a:ext cx="576" cy="0"/>
            </a:xfrm>
            <a:prstGeom prst="line">
              <a:avLst/>
            </a:prstGeom>
            <a:noFill/>
            <a:ln w="38100" cap="sq">
              <a:solidFill>
                <a:schemeClr val="tx1"/>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09576" name="Text Box 8"/>
            <p:cNvSpPr txBox="1">
              <a:spLocks noChangeArrowheads="1"/>
            </p:cNvSpPr>
            <p:nvPr/>
          </p:nvSpPr>
          <p:spPr bwMode="auto">
            <a:xfrm>
              <a:off x="3744" y="2544"/>
              <a:ext cx="1008"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Stellknorpel</a:t>
              </a:r>
            </a:p>
          </p:txBody>
        </p:sp>
      </p:grpSp>
      <p:grpSp>
        <p:nvGrpSpPr>
          <p:cNvPr id="109585" name="Group 17"/>
          <p:cNvGrpSpPr>
            <a:grpSpLocks/>
          </p:cNvGrpSpPr>
          <p:nvPr/>
        </p:nvGrpSpPr>
        <p:grpSpPr bwMode="auto">
          <a:xfrm>
            <a:off x="1524000" y="4800600"/>
            <a:ext cx="3124200" cy="396875"/>
            <a:chOff x="960" y="3024"/>
            <a:chExt cx="1968" cy="250"/>
          </a:xfrm>
        </p:grpSpPr>
        <p:sp>
          <p:nvSpPr>
            <p:cNvPr id="109582" name="Line 14"/>
            <p:cNvSpPr>
              <a:spLocks noChangeShapeType="1"/>
            </p:cNvSpPr>
            <p:nvPr/>
          </p:nvSpPr>
          <p:spPr bwMode="auto">
            <a:xfrm flipH="1">
              <a:off x="1872" y="3168"/>
              <a:ext cx="1056" cy="0"/>
            </a:xfrm>
            <a:prstGeom prst="line">
              <a:avLst/>
            </a:prstGeom>
            <a:noFill/>
            <a:ln w="38100" cap="sq">
              <a:solidFill>
                <a:schemeClr val="tx1"/>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09578" name="Text Box 10"/>
            <p:cNvSpPr txBox="1">
              <a:spLocks noChangeArrowheads="1"/>
            </p:cNvSpPr>
            <p:nvPr/>
          </p:nvSpPr>
          <p:spPr bwMode="auto">
            <a:xfrm>
              <a:off x="960" y="3024"/>
              <a:ext cx="1008"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Ringknorpel</a:t>
              </a:r>
            </a:p>
          </p:txBody>
        </p:sp>
      </p:grpSp>
      <p:grpSp>
        <p:nvGrpSpPr>
          <p:cNvPr id="109584" name="Group 16"/>
          <p:cNvGrpSpPr>
            <a:grpSpLocks/>
          </p:cNvGrpSpPr>
          <p:nvPr/>
        </p:nvGrpSpPr>
        <p:grpSpPr bwMode="auto">
          <a:xfrm>
            <a:off x="1676400" y="3505200"/>
            <a:ext cx="2514600" cy="396875"/>
            <a:chOff x="1056" y="2208"/>
            <a:chExt cx="1584" cy="250"/>
          </a:xfrm>
        </p:grpSpPr>
        <p:sp>
          <p:nvSpPr>
            <p:cNvPr id="109583" name="Line 15"/>
            <p:cNvSpPr>
              <a:spLocks noChangeShapeType="1"/>
            </p:cNvSpPr>
            <p:nvPr/>
          </p:nvSpPr>
          <p:spPr bwMode="auto">
            <a:xfrm flipH="1">
              <a:off x="2160" y="2352"/>
              <a:ext cx="480" cy="0"/>
            </a:xfrm>
            <a:prstGeom prst="line">
              <a:avLst/>
            </a:prstGeom>
            <a:noFill/>
            <a:ln w="38100" cap="sq">
              <a:solidFill>
                <a:schemeClr val="tx1"/>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09579" name="Text Box 11"/>
            <p:cNvSpPr txBox="1">
              <a:spLocks noChangeArrowheads="1"/>
            </p:cNvSpPr>
            <p:nvPr/>
          </p:nvSpPr>
          <p:spPr bwMode="auto">
            <a:xfrm>
              <a:off x="1056" y="2208"/>
              <a:ext cx="1152" cy="250"/>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Schildknorpel</a:t>
              </a:r>
            </a:p>
          </p:txBody>
        </p:sp>
      </p:grpSp>
      <p:grpSp>
        <p:nvGrpSpPr>
          <p:cNvPr id="109589" name="Group 21"/>
          <p:cNvGrpSpPr>
            <a:grpSpLocks/>
          </p:cNvGrpSpPr>
          <p:nvPr/>
        </p:nvGrpSpPr>
        <p:grpSpPr bwMode="auto">
          <a:xfrm>
            <a:off x="5105400" y="1905000"/>
            <a:ext cx="2362200" cy="701675"/>
            <a:chOff x="3216" y="1200"/>
            <a:chExt cx="1488" cy="442"/>
          </a:xfrm>
        </p:grpSpPr>
        <p:sp>
          <p:nvSpPr>
            <p:cNvPr id="109588" name="Line 20"/>
            <p:cNvSpPr>
              <a:spLocks noChangeShapeType="1"/>
            </p:cNvSpPr>
            <p:nvPr/>
          </p:nvSpPr>
          <p:spPr bwMode="auto">
            <a:xfrm>
              <a:off x="3216" y="1440"/>
              <a:ext cx="528" cy="0"/>
            </a:xfrm>
            <a:prstGeom prst="line">
              <a:avLst/>
            </a:prstGeom>
            <a:noFill/>
            <a:ln w="38100" cap="sq">
              <a:solidFill>
                <a:schemeClr val="tx1"/>
              </a:solidFill>
              <a:round/>
              <a:headEnd type="none" w="sm" len="sm"/>
              <a:tailEnd type="none" w="sm" len="sm"/>
            </a:ln>
            <a:effectLst>
              <a:outerShdw dist="107763" dir="189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de-DE"/>
            </a:p>
          </p:txBody>
        </p:sp>
        <p:sp>
          <p:nvSpPr>
            <p:cNvPr id="109574" name="Text Box 6"/>
            <p:cNvSpPr txBox="1">
              <a:spLocks noChangeArrowheads="1"/>
            </p:cNvSpPr>
            <p:nvPr/>
          </p:nvSpPr>
          <p:spPr bwMode="auto">
            <a:xfrm>
              <a:off x="3696" y="1200"/>
              <a:ext cx="1008" cy="442"/>
            </a:xfrm>
            <a:prstGeom prst="rect">
              <a:avLst/>
            </a:prstGeom>
            <a:gradFill rotWithShape="1">
              <a:gsLst>
                <a:gs pos="0">
                  <a:srgbClr val="009999"/>
                </a:gs>
                <a:gs pos="100000">
                  <a:srgbClr val="00BEBA"/>
                </a:gs>
              </a:gsLst>
              <a:lin ang="5400000" scaled="1"/>
            </a:gradFill>
            <a:ln>
              <a:noFill/>
            </a:ln>
            <a:effectLst>
              <a:outerShdw dist="107763" dir="18900000" algn="ctr" rotWithShape="0">
                <a:schemeClr val="bg2"/>
              </a:outerShdw>
            </a:effectLst>
            <a:extLst>
              <a:ext uri="{91240B29-F687-4F45-9708-019B960494DF}">
                <a14:hiddenLine xmlns:a14="http://schemas.microsoft.com/office/drawing/2010/main" w="38100" cap="sq" algn="ctr">
                  <a:solidFill>
                    <a:schemeClr val="tx1"/>
                  </a:solidFill>
                  <a:miter lim="800000"/>
                  <a:headEnd type="none" w="sm" len="sm"/>
                  <a:tailEnd type="none" w="sm" len="sm"/>
                </a14:hiddenLine>
              </a:ext>
            </a:extLst>
          </p:spPr>
          <p:txBody>
            <a:bodyPr>
              <a:spAutoFit/>
            </a:bodyPr>
            <a:lstStyle/>
            <a:p>
              <a:pPr>
                <a:spcBef>
                  <a:spcPct val="50000"/>
                </a:spcBef>
              </a:pPr>
              <a:r>
                <a:rPr lang="de-DE" altLang="de-DE" sz="2000">
                  <a:solidFill>
                    <a:schemeClr val="accent1"/>
                  </a:solidFill>
                  <a:effectLst>
                    <a:outerShdw blurRad="38100" dist="38100" dir="2700000" algn="tl">
                      <a:srgbClr val="000000"/>
                    </a:outerShdw>
                  </a:effectLst>
                  <a:latin typeface="Tahoma" pitchFamily="34" charset="0"/>
                </a:rPr>
                <a:t>Kehldeckel (Epiglottis)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de-DE" altLang="de-DE"/>
              <a:t>Stimmlippen</a:t>
            </a:r>
          </a:p>
        </p:txBody>
      </p:sp>
      <p:sp>
        <p:nvSpPr>
          <p:cNvPr id="132099" name="Rectangle 3"/>
          <p:cNvSpPr>
            <a:spLocks noGrp="1" noChangeArrowheads="1"/>
          </p:cNvSpPr>
          <p:nvPr>
            <p:ph type="body" idx="1"/>
          </p:nvPr>
        </p:nvSpPr>
        <p:spPr>
          <a:xfrm>
            <a:off x="250825" y="1908175"/>
            <a:ext cx="8664575" cy="4187825"/>
          </a:xfrm>
        </p:spPr>
        <p:txBody>
          <a:bodyPr/>
          <a:lstStyle/>
          <a:p>
            <a:pPr marL="0" indent="0" algn="just">
              <a:buFont typeface="Wingdings 2" pitchFamily="18" charset="2"/>
              <a:buNone/>
            </a:pPr>
            <a:r>
              <a:rPr lang="de-DE" altLang="de-DE">
                <a:cs typeface="Times New Roman" pitchFamily="18" charset="0"/>
              </a:rPr>
              <a:t>Die </a:t>
            </a:r>
            <a:r>
              <a:rPr lang="de-DE" altLang="de-DE">
                <a:solidFill>
                  <a:schemeClr val="accent2"/>
                </a:solidFill>
                <a:cs typeface="Times New Roman" pitchFamily="18" charset="0"/>
              </a:rPr>
              <a:t>Stimmlippen</a:t>
            </a:r>
            <a:r>
              <a:rPr lang="de-DE" altLang="de-DE">
                <a:cs typeface="Times New Roman" pitchFamily="18" charset="0"/>
              </a:rPr>
              <a:t> (auch Stimmbänder oder Stimmfalten genannt) bestehen aus zwei Muskelfalten, die von einem gemeinsamen Ausgangspunkt an der Innenseite des vorderen Teils des </a:t>
            </a:r>
            <a:r>
              <a:rPr lang="de-DE" altLang="de-DE">
                <a:solidFill>
                  <a:schemeClr val="accent2"/>
                </a:solidFill>
                <a:cs typeface="Times New Roman" pitchFamily="18" charset="0"/>
              </a:rPr>
              <a:t>Schildknorpels</a:t>
            </a:r>
            <a:r>
              <a:rPr lang="de-DE" altLang="de-DE">
                <a:cs typeface="Times New Roman" pitchFamily="18" charset="0"/>
              </a:rPr>
              <a:t> (“Adamsapfel”) nach rückwärts bis zu den Vorderenden eines beweglichen pyramidenförmigen Knorpelpaares, die </a:t>
            </a:r>
            <a:r>
              <a:rPr lang="de-DE" altLang="de-DE">
                <a:solidFill>
                  <a:schemeClr val="accent2"/>
                </a:solidFill>
                <a:cs typeface="Times New Roman" pitchFamily="18" charset="0"/>
              </a:rPr>
              <a:t>Stellknorpel</a:t>
            </a:r>
            <a:r>
              <a:rPr lang="de-DE" altLang="de-DE">
                <a:cs typeface="Times New Roman" pitchFamily="18" charset="0"/>
              </a:rPr>
              <a:t>, verlaufen. Die Stimmlippen sind äußerst flexibel und können durch die Tätigkeit der mit ihnen verbundenen Knorpel und Muskeln verschiedene Gestalt annehmen.</a:t>
            </a:r>
            <a:endParaRPr lang="de-DE" altLang="de-DE"/>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c65d3f69b1b45976fc8ca0f2bbf04f89512bdd"/>
</p:tagLst>
</file>

<file path=ppt/theme/theme1.xml><?xml version="1.0" encoding="utf-8"?>
<a:theme xmlns:a="http://schemas.openxmlformats.org/drawingml/2006/main" name="Transkription">
  <a:themeElements>
    <a:clrScheme name="">
      <a:dk1>
        <a:srgbClr val="000000"/>
      </a:dk1>
      <a:lt1>
        <a:srgbClr val="FFFFFF"/>
      </a:lt1>
      <a:dk2>
        <a:srgbClr val="660033"/>
      </a:dk2>
      <a:lt2>
        <a:srgbClr val="969696"/>
      </a:lt2>
      <a:accent1>
        <a:srgbClr val="FFFFFF"/>
      </a:accent1>
      <a:accent2>
        <a:srgbClr val="CC3300"/>
      </a:accent2>
      <a:accent3>
        <a:srgbClr val="FFFFFF"/>
      </a:accent3>
      <a:accent4>
        <a:srgbClr val="000000"/>
      </a:accent4>
      <a:accent5>
        <a:srgbClr val="FFFFFF"/>
      </a:accent5>
      <a:accent6>
        <a:srgbClr val="B92D00"/>
      </a:accent6>
      <a:hlink>
        <a:srgbClr val="FF3300"/>
      </a:hlink>
      <a:folHlink>
        <a:srgbClr val="FF7C80"/>
      </a:folHlink>
    </a:clrScheme>
    <a:fontScheme name="Transkriptio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Transkrip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Transkrip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Transkrip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Phonetik</Template>
  <TotalTime>0</TotalTime>
  <Words>1509</Words>
  <Application>Microsoft Office PowerPoint</Application>
  <PresentationFormat>Bildschirmpräsentation (4:3)</PresentationFormat>
  <Paragraphs>153</Paragraphs>
  <Slides>32</Slides>
  <Notes>32</Notes>
  <HiddenSlides>0</HiddenSlides>
  <MMClips>3</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3</vt:i4>
      </vt:variant>
      <vt:variant>
        <vt:lpstr>Folientitel</vt:lpstr>
      </vt:variant>
      <vt:variant>
        <vt:i4>32</vt:i4>
      </vt:variant>
    </vt:vector>
  </HeadingPairs>
  <TitlesOfParts>
    <vt:vector size="43" baseType="lpstr">
      <vt:lpstr>Arial</vt:lpstr>
      <vt:lpstr>SILSophia IPA93</vt:lpstr>
      <vt:lpstr>Tahoma</vt:lpstr>
      <vt:lpstr>Times New Roman</vt:lpstr>
      <vt:lpstr>Wingdings</vt:lpstr>
      <vt:lpstr>Wingdings 2</vt:lpstr>
      <vt:lpstr>Wingdings 3</vt:lpstr>
      <vt:lpstr>Transkription</vt:lpstr>
      <vt:lpstr>CorelPhotoPaint.Image.9</vt:lpstr>
      <vt:lpstr>CorelPhotoPaint.Image.8</vt:lpstr>
      <vt:lpstr>Picture</vt:lpstr>
      <vt:lpstr>Einführung in die  Phonetik und Phonologie</vt:lpstr>
      <vt:lpstr>Phonation</vt:lpstr>
      <vt:lpstr>Phonation</vt:lpstr>
      <vt:lpstr>Phonation vs. Artikulation o. Luftstromerzeugung</vt:lpstr>
      <vt:lpstr>Anatomie des Stimmapparates</vt:lpstr>
      <vt:lpstr>Kehlkopf von hinten</vt:lpstr>
      <vt:lpstr>Kehlkopf von vorn und rechts</vt:lpstr>
      <vt:lpstr>Kehlkopfknorpel</vt:lpstr>
      <vt:lpstr>Stimmlippen</vt:lpstr>
      <vt:lpstr>Glottis</vt:lpstr>
      <vt:lpstr>Larynx "in vivo"</vt:lpstr>
      <vt:lpstr>Stellungen der Glottis: Atemstellung</vt:lpstr>
      <vt:lpstr>Stellungen der Glottis: Atemstellung</vt:lpstr>
      <vt:lpstr>Stellungen der Glottis: Atemstellung</vt:lpstr>
      <vt:lpstr>Stellungen der Glottis: Stimmstellung</vt:lpstr>
      <vt:lpstr>Phonation</vt:lpstr>
      <vt:lpstr>Phonation: Phase 1</vt:lpstr>
      <vt:lpstr>Phonation: Phase 2-4</vt:lpstr>
      <vt:lpstr>Phonation: Phase 5</vt:lpstr>
      <vt:lpstr>Phonation: Phase 9</vt:lpstr>
      <vt:lpstr>Phonation: Phase 9</vt:lpstr>
      <vt:lpstr>Phonation: Animation</vt:lpstr>
      <vt:lpstr>Phonation: Animation</vt:lpstr>
      <vt:lpstr>Stellungen der Glottis: Flüsterstellung</vt:lpstr>
      <vt:lpstr>Stellungen der Glottis: Flüsterstellung</vt:lpstr>
      <vt:lpstr>Stellungen der Glottis: Murmelstimme</vt:lpstr>
      <vt:lpstr>Stellungen der Glottis: Murmelstimme</vt:lpstr>
      <vt:lpstr>Stellungen der Glottis: Knarrstimme</vt:lpstr>
      <vt:lpstr>Stellungen der Glottis: Knarrstimme</vt:lpstr>
      <vt:lpstr>Stellungen der Glottis: Glottisverschluss</vt:lpstr>
      <vt:lpstr>Stellungen der Glottis: Glottisverschluss</vt:lpstr>
      <vt:lpstr>Stellungen der Glottis: Zusammenfassung</vt:lpstr>
    </vt:vector>
  </TitlesOfParts>
  <Company>Universität Bremen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Phonetik und Phonologie 5</dc:title>
  <dc:subject>Der Phonationsprozess</dc:subject>
  <dc:creator>Karl Heinz Wagner</dc:creator>
  <cp:lastModifiedBy>Karl Heinz Wagner</cp:lastModifiedBy>
  <cp:revision>89</cp:revision>
  <dcterms:created xsi:type="dcterms:W3CDTF">1999-04-14T06:21:57Z</dcterms:created>
  <dcterms:modified xsi:type="dcterms:W3CDTF">2019-11-16T10:52:19Z</dcterms:modified>
</cp:coreProperties>
</file>