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2" r:id="rId3"/>
    <p:sldId id="388" r:id="rId4"/>
    <p:sldId id="389" r:id="rId5"/>
    <p:sldId id="390" r:id="rId6"/>
    <p:sldId id="391" r:id="rId7"/>
    <p:sldId id="383" r:id="rId8"/>
    <p:sldId id="385" r:id="rId9"/>
    <p:sldId id="384" r:id="rId10"/>
    <p:sldId id="386" r:id="rId11"/>
    <p:sldId id="387" r:id="rId12"/>
    <p:sldId id="392" r:id="rId13"/>
    <p:sldId id="393" r:id="rId14"/>
    <p:sldId id="394" r:id="rId15"/>
    <p:sldId id="395" r:id="rId16"/>
    <p:sldId id="396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FFFEA8"/>
    <a:srgbClr val="FFFFCC"/>
    <a:srgbClr val="CC3300"/>
    <a:srgbClr val="FFCC99"/>
    <a:srgbClr val="FFFF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32" autoAdjust="0"/>
  </p:normalViewPr>
  <p:slideViewPr>
    <p:cSldViewPr>
      <p:cViewPr varScale="1">
        <p:scale>
          <a:sx n="105" d="100"/>
          <a:sy n="105" d="100"/>
        </p:scale>
        <p:origin x="-4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/>
              </a:defRPr>
            </a:lvl1pPr>
          </a:lstStyle>
          <a:p>
            <a:r>
              <a:rPr lang="de-DE" altLang="de-DE"/>
              <a:t>Karl Heinz Wagner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/>
              </a:defRPr>
            </a:lvl1pPr>
          </a:lstStyle>
          <a:p>
            <a:fld id="{796A568F-C9B4-44DC-979F-85E43878262E}" type="datetime1">
              <a:rPr lang="de-DE" altLang="de-DE"/>
              <a:pPr/>
              <a:t>18.01.2016</a:t>
            </a:fld>
            <a:endParaRPr lang="de-DE" altLang="de-DE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/>
              </a:defRPr>
            </a:lvl1pPr>
          </a:lstStyle>
          <a:p>
            <a:r>
              <a:rPr lang="de-DE" altLang="de-DE"/>
              <a:t>Phonetik und Phonologie: Phonation</a:t>
            </a:r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/>
              </a:defRPr>
            </a:lvl1pPr>
          </a:lstStyle>
          <a:p>
            <a:fld id="{E7A7C402-1F2B-4A4A-B937-006C4243E4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31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de-DE" alt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de-DE" altLang="de-DE"/>
          </a:p>
        </p:txBody>
      </p:sp>
      <p:sp>
        <p:nvSpPr>
          <p:cNvPr id="145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de-DE" alt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2FF8359C-C107-4462-A4D6-BAE960FE2B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79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8359C-C107-4462-A4D6-BAE960FE2BD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09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Hier klicken, um Master-Titelformat zu bearbeiten.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536575" indent="-536575">
              <a:defRPr>
                <a:effectLst/>
              </a:defRPr>
            </a:lvl1pPr>
          </a:lstStyle>
          <a:p>
            <a:pPr lvl="0"/>
            <a:r>
              <a:rPr lang="de-DE" altLang="de-DE" noProof="0" smtClean="0"/>
              <a:t>Hier klicken, um Master-Untertitelformat zu bearbeiten.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de-DE" altLang="de-DE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9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0050" y="765175"/>
            <a:ext cx="2165350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765175"/>
            <a:ext cx="6346825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20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61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94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752600"/>
            <a:ext cx="425608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752600"/>
            <a:ext cx="425608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754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17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653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22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12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6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5175"/>
            <a:ext cx="86423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klicken, um Master-Titelformat zu bearbeiten.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52600"/>
            <a:ext cx="86645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klicken, um Master-Textformat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de-DE" altLang="de-DE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endParaRPr lang="de-DE" altLang="de-DE"/>
          </a:p>
        </p:txBody>
      </p:sp>
      <p:pic>
        <p:nvPicPr>
          <p:cNvPr id="180230" name="Picture 6" descr="phonolog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888"/>
            <a:ext cx="367188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kh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-11113"/>
            <a:ext cx="85725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250825" y="765175"/>
            <a:ext cx="864235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bldLvl="4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02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02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02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02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0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°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18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8" name="Group 22"/>
          <p:cNvGrpSpPr>
            <a:grpSpLocks noChangeAspect="1"/>
          </p:cNvGrpSpPr>
          <p:nvPr/>
        </p:nvGrpSpPr>
        <p:grpSpPr bwMode="auto">
          <a:xfrm>
            <a:off x="5724525" y="2420938"/>
            <a:ext cx="3394075" cy="4437062"/>
            <a:chOff x="1344" y="384"/>
            <a:chExt cx="2880" cy="3840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84"/>
              <a:ext cx="2405" cy="3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10" name="Oval 14"/>
            <p:cNvSpPr>
              <a:spLocks noChangeAspect="1" noChangeArrowheads="1"/>
            </p:cNvSpPr>
            <p:nvPr/>
          </p:nvSpPr>
          <p:spPr bwMode="auto">
            <a:xfrm>
              <a:off x="3024" y="3120"/>
              <a:ext cx="1104" cy="110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1" name="Oval 15"/>
            <p:cNvSpPr>
              <a:spLocks noChangeAspect="1" noChangeArrowheads="1"/>
            </p:cNvSpPr>
            <p:nvPr/>
          </p:nvSpPr>
          <p:spPr bwMode="auto">
            <a:xfrm>
              <a:off x="2592" y="2496"/>
              <a:ext cx="816" cy="816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2" name="Oval 16"/>
            <p:cNvSpPr>
              <a:spLocks noChangeAspect="1" noChangeArrowheads="1"/>
            </p:cNvSpPr>
            <p:nvPr/>
          </p:nvSpPr>
          <p:spPr bwMode="auto">
            <a:xfrm>
              <a:off x="3408" y="1200"/>
              <a:ext cx="816" cy="816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Oval 17"/>
            <p:cNvSpPr>
              <a:spLocks noChangeAspect="1" noChangeArrowheads="1"/>
            </p:cNvSpPr>
            <p:nvPr/>
          </p:nvSpPr>
          <p:spPr bwMode="auto">
            <a:xfrm>
              <a:off x="1776" y="1344"/>
              <a:ext cx="1632" cy="72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5" name="AutoShape 19"/>
            <p:cNvSpPr>
              <a:spLocks noChangeAspect="1" noChangeArrowheads="1"/>
            </p:cNvSpPr>
            <p:nvPr/>
          </p:nvSpPr>
          <p:spPr bwMode="auto">
            <a:xfrm flipH="1">
              <a:off x="1344" y="2160"/>
              <a:ext cx="1392" cy="624"/>
            </a:xfrm>
            <a:prstGeom prst="wedgeRectCallout">
              <a:avLst>
                <a:gd name="adj1" fmla="val -45477"/>
                <a:gd name="adj2" fmla="val 69708"/>
              </a:avLst>
            </a:prstGeom>
            <a:solidFill>
              <a:schemeClr val="accent1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Phonations-</a:t>
              </a:r>
              <a:b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prozess</a:t>
              </a:r>
            </a:p>
          </p:txBody>
        </p:sp>
      </p:grpSp>
      <p:sp>
        <p:nvSpPr>
          <p:cNvPr id="4098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6550025" cy="1143000"/>
          </a:xfrm>
          <a:noFill/>
          <a:ln/>
        </p:spPr>
        <p:txBody>
          <a:bodyPr/>
          <a:lstStyle/>
          <a:p>
            <a:r>
              <a:rPr lang="de-DE" altLang="de-DE"/>
              <a:t>Einführung in die </a:t>
            </a:r>
            <a:br>
              <a:rPr lang="de-DE" altLang="de-DE"/>
            </a:br>
            <a:r>
              <a:rPr lang="de-DE" altLang="de-DE"/>
              <a:t>Phonetik und Phonologie</a:t>
            </a:r>
          </a:p>
        </p:txBody>
      </p:sp>
      <p:sp>
        <p:nvSpPr>
          <p:cNvPr id="4099" name="Rectangle 3"/>
          <p:cNvSpPr>
            <a:spLocks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Der Phonationsprozess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87450"/>
            <a:ext cx="77263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Text Box 5">
            <a:hlinkClick r:id="" action="ppaction://noaction">
              <a:snd r:embed="rId3" name="hindi3.wav"/>
            </a:hlinkClick>
          </p:cNvPr>
          <p:cNvSpPr txBox="1">
            <a:spLocks noChangeArrowheads="1"/>
          </p:cNvSpPr>
          <p:nvPr/>
        </p:nvSpPr>
        <p:spPr bwMode="auto">
          <a:xfrm>
            <a:off x="2159000" y="2159000"/>
            <a:ext cx="74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ILSophia IPA93" pitchFamily="2" charset="2"/>
              </a:rPr>
              <a:t>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87450"/>
            <a:ext cx="7731125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3" name="Text Box 5">
            <a:hlinkClick r:id="" action="ppaction://noaction">
              <a:snd r:embed="rId3" name="hindi4.wav"/>
            </a:hlinkClick>
          </p:cNvPr>
          <p:cNvSpPr txBox="1">
            <a:spLocks noChangeArrowheads="1"/>
          </p:cNvSpPr>
          <p:nvPr/>
        </p:nvSpPr>
        <p:spPr bwMode="auto">
          <a:xfrm>
            <a:off x="2159000" y="2159000"/>
            <a:ext cx="893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</a:t>
            </a:r>
            <a:r>
              <a:rPr lang="de-DE" altLang="de-DE" sz="32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ɦ</a:t>
            </a: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</a:t>
            </a:r>
          </a:p>
        </p:txBody>
      </p:sp>
      <p:grpSp>
        <p:nvGrpSpPr>
          <p:cNvPr id="171042" name="Group 34"/>
          <p:cNvGrpSpPr>
            <a:grpSpLocks/>
          </p:cNvGrpSpPr>
          <p:nvPr/>
        </p:nvGrpSpPr>
        <p:grpSpPr bwMode="auto">
          <a:xfrm>
            <a:off x="827088" y="1944688"/>
            <a:ext cx="7705725" cy="647700"/>
            <a:chOff x="521" y="1225"/>
            <a:chExt cx="4854" cy="408"/>
          </a:xfrm>
        </p:grpSpPr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>
              <a:off x="521" y="1633"/>
              <a:ext cx="4854" cy="0"/>
            </a:xfrm>
            <a:prstGeom prst="line">
              <a:avLst/>
            </a:prstGeom>
            <a:noFill/>
            <a:ln w="571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1034" name="Text Box 26"/>
            <p:cNvSpPr txBox="1">
              <a:spLocks noChangeArrowheads="1"/>
            </p:cNvSpPr>
            <p:nvPr/>
          </p:nvSpPr>
          <p:spPr bwMode="auto">
            <a:xfrm>
              <a:off x="521" y="1225"/>
              <a:ext cx="76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passiver</a:t>
              </a:r>
              <a:b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Artikulator</a:t>
              </a:r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27088" y="2665413"/>
            <a:ext cx="7720012" cy="620712"/>
            <a:chOff x="521" y="1679"/>
            <a:chExt cx="4863" cy="391"/>
          </a:xfrm>
        </p:grpSpPr>
        <p:grpSp>
          <p:nvGrpSpPr>
            <p:cNvPr id="171019" name="Group 11"/>
            <p:cNvGrpSpPr>
              <a:grpSpLocks/>
            </p:cNvGrpSpPr>
            <p:nvPr/>
          </p:nvGrpSpPr>
          <p:grpSpPr bwMode="auto">
            <a:xfrm>
              <a:off x="521" y="1679"/>
              <a:ext cx="4863" cy="272"/>
              <a:chOff x="521" y="1344"/>
              <a:chExt cx="4863" cy="272"/>
            </a:xfrm>
          </p:grpSpPr>
          <p:sp>
            <p:nvSpPr>
              <p:cNvPr id="171014" name="Line 6"/>
              <p:cNvSpPr>
                <a:spLocks noChangeShapeType="1"/>
              </p:cNvSpPr>
              <p:nvPr/>
            </p:nvSpPr>
            <p:spPr bwMode="auto">
              <a:xfrm>
                <a:off x="521" y="1344"/>
                <a:ext cx="1769" cy="0"/>
              </a:xfrm>
              <a:prstGeom prst="line">
                <a:avLst/>
              </a:prstGeom>
              <a:noFill/>
              <a:ln w="5715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15" name="Line 7"/>
              <p:cNvSpPr>
                <a:spLocks noChangeShapeType="1"/>
              </p:cNvSpPr>
              <p:nvPr/>
            </p:nvSpPr>
            <p:spPr bwMode="auto">
              <a:xfrm>
                <a:off x="2290" y="1344"/>
                <a:ext cx="953" cy="272"/>
              </a:xfrm>
              <a:prstGeom prst="line">
                <a:avLst/>
              </a:prstGeom>
              <a:noFill/>
              <a:ln w="5715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18" name="Line 10"/>
              <p:cNvSpPr>
                <a:spLocks noChangeShapeType="1"/>
              </p:cNvSpPr>
              <p:nvPr/>
            </p:nvSpPr>
            <p:spPr bwMode="auto">
              <a:xfrm>
                <a:off x="3252" y="1616"/>
                <a:ext cx="2132" cy="0"/>
              </a:xfrm>
              <a:prstGeom prst="line">
                <a:avLst/>
              </a:prstGeom>
              <a:noFill/>
              <a:ln w="5715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1035" name="Text Box 27"/>
            <p:cNvSpPr txBox="1">
              <a:spLocks noChangeArrowheads="1"/>
            </p:cNvSpPr>
            <p:nvPr/>
          </p:nvSpPr>
          <p:spPr bwMode="auto">
            <a:xfrm>
              <a:off x="521" y="1724"/>
              <a:ext cx="76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aktiver</a:t>
              </a:r>
              <a:b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Artikulator</a:t>
              </a:r>
            </a:p>
          </p:txBody>
        </p:sp>
      </p:grp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827088" y="3529013"/>
            <a:ext cx="2808287" cy="1268412"/>
            <a:chOff x="521" y="2223"/>
            <a:chExt cx="1769" cy="799"/>
          </a:xfrm>
        </p:grpSpPr>
        <p:grpSp>
          <p:nvGrpSpPr>
            <p:cNvPr id="171032" name="Group 24"/>
            <p:cNvGrpSpPr>
              <a:grpSpLocks/>
            </p:cNvGrpSpPr>
            <p:nvPr/>
          </p:nvGrpSpPr>
          <p:grpSpPr bwMode="auto">
            <a:xfrm>
              <a:off x="521" y="2223"/>
              <a:ext cx="1769" cy="353"/>
              <a:chOff x="521" y="1888"/>
              <a:chExt cx="1769" cy="353"/>
            </a:xfrm>
          </p:grpSpPr>
          <p:grpSp>
            <p:nvGrpSpPr>
              <p:cNvPr id="171022" name="Group 14"/>
              <p:cNvGrpSpPr>
                <a:grpSpLocks/>
              </p:cNvGrpSpPr>
              <p:nvPr/>
            </p:nvGrpSpPr>
            <p:grpSpPr bwMode="auto">
              <a:xfrm>
                <a:off x="521" y="1888"/>
                <a:ext cx="1769" cy="181"/>
                <a:chOff x="521" y="1888"/>
                <a:chExt cx="1769" cy="272"/>
              </a:xfrm>
            </p:grpSpPr>
            <p:sp>
              <p:nvSpPr>
                <p:cNvPr id="171020" name="Line 12"/>
                <p:cNvSpPr>
                  <a:spLocks noChangeShapeType="1"/>
                </p:cNvSpPr>
                <p:nvPr/>
              </p:nvSpPr>
              <p:spPr bwMode="auto">
                <a:xfrm>
                  <a:off x="521" y="1888"/>
                  <a:ext cx="1316" cy="0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21" name="Line 13"/>
                <p:cNvSpPr>
                  <a:spLocks noChangeShapeType="1"/>
                </p:cNvSpPr>
                <p:nvPr/>
              </p:nvSpPr>
              <p:spPr bwMode="auto">
                <a:xfrm>
                  <a:off x="1837" y="1888"/>
                  <a:ext cx="453" cy="272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1026" name="Group 18"/>
              <p:cNvGrpSpPr>
                <a:grpSpLocks/>
              </p:cNvGrpSpPr>
              <p:nvPr/>
            </p:nvGrpSpPr>
            <p:grpSpPr bwMode="auto">
              <a:xfrm flipV="1">
                <a:off x="521" y="2060"/>
                <a:ext cx="1769" cy="181"/>
                <a:chOff x="521" y="1888"/>
                <a:chExt cx="1769" cy="272"/>
              </a:xfrm>
            </p:grpSpPr>
            <p:sp>
              <p:nvSpPr>
                <p:cNvPr id="171027" name="Line 19"/>
                <p:cNvSpPr>
                  <a:spLocks noChangeShapeType="1"/>
                </p:cNvSpPr>
                <p:nvPr/>
              </p:nvSpPr>
              <p:spPr bwMode="auto">
                <a:xfrm>
                  <a:off x="521" y="1888"/>
                  <a:ext cx="1316" cy="0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28" name="Line 20"/>
                <p:cNvSpPr>
                  <a:spLocks noChangeShapeType="1"/>
                </p:cNvSpPr>
                <p:nvPr/>
              </p:nvSpPr>
              <p:spPr bwMode="auto">
                <a:xfrm>
                  <a:off x="1837" y="1888"/>
                  <a:ext cx="453" cy="272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71036" name="Text Box 28"/>
            <p:cNvSpPr txBox="1">
              <a:spLocks noChangeArrowheads="1"/>
            </p:cNvSpPr>
            <p:nvPr/>
          </p:nvSpPr>
          <p:spPr bwMode="auto">
            <a:xfrm>
              <a:off x="521" y="2676"/>
              <a:ext cx="95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Atemstellung</a:t>
              </a:r>
              <a:b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der Glottis</a:t>
              </a:r>
            </a:p>
          </p:txBody>
        </p:sp>
      </p:grpSp>
      <p:grpSp>
        <p:nvGrpSpPr>
          <p:cNvPr id="171045" name="Group 37"/>
          <p:cNvGrpSpPr>
            <a:grpSpLocks/>
          </p:cNvGrpSpPr>
          <p:nvPr/>
        </p:nvGrpSpPr>
        <p:grpSpPr bwMode="auto">
          <a:xfrm>
            <a:off x="3635375" y="3351213"/>
            <a:ext cx="5184775" cy="1446212"/>
            <a:chOff x="2290" y="2111"/>
            <a:chExt cx="3266" cy="911"/>
          </a:xfrm>
        </p:grpSpPr>
        <p:sp>
          <p:nvSpPr>
            <p:cNvPr id="171031" name="Freeform 23"/>
            <p:cNvSpPr>
              <a:spLocks/>
            </p:cNvSpPr>
            <p:nvPr/>
          </p:nvSpPr>
          <p:spPr bwMode="auto">
            <a:xfrm>
              <a:off x="2290" y="2111"/>
              <a:ext cx="3266" cy="436"/>
            </a:xfrm>
            <a:custGeom>
              <a:avLst/>
              <a:gdLst>
                <a:gd name="T0" fmla="*/ 0 w 3266"/>
                <a:gd name="T1" fmla="*/ 293 h 436"/>
                <a:gd name="T2" fmla="*/ 91 w 3266"/>
                <a:gd name="T3" fmla="*/ 203 h 436"/>
                <a:gd name="T4" fmla="*/ 136 w 3266"/>
                <a:gd name="T5" fmla="*/ 339 h 436"/>
                <a:gd name="T6" fmla="*/ 182 w 3266"/>
                <a:gd name="T7" fmla="*/ 203 h 436"/>
                <a:gd name="T8" fmla="*/ 272 w 3266"/>
                <a:gd name="T9" fmla="*/ 339 h 436"/>
                <a:gd name="T10" fmla="*/ 363 w 3266"/>
                <a:gd name="T11" fmla="*/ 203 h 436"/>
                <a:gd name="T12" fmla="*/ 454 w 3266"/>
                <a:gd name="T13" fmla="*/ 339 h 436"/>
                <a:gd name="T14" fmla="*/ 545 w 3266"/>
                <a:gd name="T15" fmla="*/ 203 h 436"/>
                <a:gd name="T16" fmla="*/ 635 w 3266"/>
                <a:gd name="T17" fmla="*/ 339 h 436"/>
                <a:gd name="T18" fmla="*/ 726 w 3266"/>
                <a:gd name="T19" fmla="*/ 157 h 436"/>
                <a:gd name="T20" fmla="*/ 817 w 3266"/>
                <a:gd name="T21" fmla="*/ 384 h 436"/>
                <a:gd name="T22" fmla="*/ 953 w 3266"/>
                <a:gd name="T23" fmla="*/ 66 h 436"/>
                <a:gd name="T24" fmla="*/ 1044 w 3266"/>
                <a:gd name="T25" fmla="*/ 429 h 436"/>
                <a:gd name="T26" fmla="*/ 1225 w 3266"/>
                <a:gd name="T27" fmla="*/ 66 h 436"/>
                <a:gd name="T28" fmla="*/ 1361 w 3266"/>
                <a:gd name="T29" fmla="*/ 384 h 436"/>
                <a:gd name="T30" fmla="*/ 1484 w 3266"/>
                <a:gd name="T31" fmla="*/ 47 h 436"/>
                <a:gd name="T32" fmla="*/ 1633 w 3266"/>
                <a:gd name="T33" fmla="*/ 384 h 436"/>
                <a:gd name="T34" fmla="*/ 1769 w 3266"/>
                <a:gd name="T35" fmla="*/ 66 h 436"/>
                <a:gd name="T36" fmla="*/ 1931 w 3266"/>
                <a:gd name="T37" fmla="*/ 408 h 436"/>
                <a:gd name="T38" fmla="*/ 2086 w 3266"/>
                <a:gd name="T39" fmla="*/ 21 h 436"/>
                <a:gd name="T40" fmla="*/ 2232 w 3266"/>
                <a:gd name="T41" fmla="*/ 433 h 436"/>
                <a:gd name="T42" fmla="*/ 2404 w 3266"/>
                <a:gd name="T43" fmla="*/ 4 h 436"/>
                <a:gd name="T44" fmla="*/ 2567 w 3266"/>
                <a:gd name="T45" fmla="*/ 408 h 436"/>
                <a:gd name="T46" fmla="*/ 2722 w 3266"/>
                <a:gd name="T47" fmla="*/ 4 h 436"/>
                <a:gd name="T48" fmla="*/ 2920 w 3266"/>
                <a:gd name="T49" fmla="*/ 416 h 436"/>
                <a:gd name="T50" fmla="*/ 3085 w 3266"/>
                <a:gd name="T51" fmla="*/ 21 h 436"/>
                <a:gd name="T52" fmla="*/ 3266 w 3266"/>
                <a:gd name="T53" fmla="*/ 38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6" h="436">
                  <a:moveTo>
                    <a:pt x="0" y="293"/>
                  </a:moveTo>
                  <a:cubicBezTo>
                    <a:pt x="34" y="244"/>
                    <a:pt x="68" y="195"/>
                    <a:pt x="91" y="203"/>
                  </a:cubicBezTo>
                  <a:cubicBezTo>
                    <a:pt x="114" y="211"/>
                    <a:pt x="121" y="339"/>
                    <a:pt x="136" y="339"/>
                  </a:cubicBezTo>
                  <a:cubicBezTo>
                    <a:pt x="151" y="339"/>
                    <a:pt x="159" y="203"/>
                    <a:pt x="182" y="203"/>
                  </a:cubicBezTo>
                  <a:cubicBezTo>
                    <a:pt x="205" y="203"/>
                    <a:pt x="242" y="339"/>
                    <a:pt x="272" y="339"/>
                  </a:cubicBezTo>
                  <a:cubicBezTo>
                    <a:pt x="302" y="339"/>
                    <a:pt x="333" y="203"/>
                    <a:pt x="363" y="203"/>
                  </a:cubicBezTo>
                  <a:cubicBezTo>
                    <a:pt x="393" y="203"/>
                    <a:pt x="424" y="339"/>
                    <a:pt x="454" y="339"/>
                  </a:cubicBezTo>
                  <a:cubicBezTo>
                    <a:pt x="484" y="339"/>
                    <a:pt x="515" y="203"/>
                    <a:pt x="545" y="203"/>
                  </a:cubicBezTo>
                  <a:cubicBezTo>
                    <a:pt x="575" y="203"/>
                    <a:pt x="605" y="347"/>
                    <a:pt x="635" y="339"/>
                  </a:cubicBezTo>
                  <a:cubicBezTo>
                    <a:pt x="665" y="331"/>
                    <a:pt x="696" y="150"/>
                    <a:pt x="726" y="157"/>
                  </a:cubicBezTo>
                  <a:cubicBezTo>
                    <a:pt x="756" y="164"/>
                    <a:pt x="779" y="399"/>
                    <a:pt x="817" y="384"/>
                  </a:cubicBezTo>
                  <a:cubicBezTo>
                    <a:pt x="855" y="369"/>
                    <a:pt x="915" y="59"/>
                    <a:pt x="953" y="66"/>
                  </a:cubicBezTo>
                  <a:cubicBezTo>
                    <a:pt x="991" y="73"/>
                    <a:pt x="999" y="429"/>
                    <a:pt x="1044" y="429"/>
                  </a:cubicBezTo>
                  <a:cubicBezTo>
                    <a:pt x="1089" y="429"/>
                    <a:pt x="1172" y="73"/>
                    <a:pt x="1225" y="66"/>
                  </a:cubicBezTo>
                  <a:cubicBezTo>
                    <a:pt x="1278" y="59"/>
                    <a:pt x="1318" y="387"/>
                    <a:pt x="1361" y="384"/>
                  </a:cubicBezTo>
                  <a:cubicBezTo>
                    <a:pt x="1404" y="381"/>
                    <a:pt x="1439" y="47"/>
                    <a:pt x="1484" y="47"/>
                  </a:cubicBezTo>
                  <a:cubicBezTo>
                    <a:pt x="1529" y="47"/>
                    <a:pt x="1586" y="381"/>
                    <a:pt x="1633" y="384"/>
                  </a:cubicBezTo>
                  <a:cubicBezTo>
                    <a:pt x="1680" y="387"/>
                    <a:pt x="1719" y="62"/>
                    <a:pt x="1769" y="66"/>
                  </a:cubicBezTo>
                  <a:cubicBezTo>
                    <a:pt x="1819" y="70"/>
                    <a:pt x="1878" y="415"/>
                    <a:pt x="1931" y="408"/>
                  </a:cubicBezTo>
                  <a:cubicBezTo>
                    <a:pt x="1984" y="401"/>
                    <a:pt x="2036" y="17"/>
                    <a:pt x="2086" y="21"/>
                  </a:cubicBezTo>
                  <a:cubicBezTo>
                    <a:pt x="2136" y="25"/>
                    <a:pt x="2179" y="436"/>
                    <a:pt x="2232" y="433"/>
                  </a:cubicBezTo>
                  <a:cubicBezTo>
                    <a:pt x="2285" y="430"/>
                    <a:pt x="2348" y="8"/>
                    <a:pt x="2404" y="4"/>
                  </a:cubicBezTo>
                  <a:cubicBezTo>
                    <a:pt x="2460" y="0"/>
                    <a:pt x="2514" y="408"/>
                    <a:pt x="2567" y="408"/>
                  </a:cubicBezTo>
                  <a:cubicBezTo>
                    <a:pt x="2620" y="408"/>
                    <a:pt x="2663" y="3"/>
                    <a:pt x="2722" y="4"/>
                  </a:cubicBezTo>
                  <a:cubicBezTo>
                    <a:pt x="2781" y="5"/>
                    <a:pt x="2860" y="413"/>
                    <a:pt x="2920" y="416"/>
                  </a:cubicBezTo>
                  <a:cubicBezTo>
                    <a:pt x="2980" y="419"/>
                    <a:pt x="3027" y="26"/>
                    <a:pt x="3085" y="21"/>
                  </a:cubicBezTo>
                  <a:cubicBezTo>
                    <a:pt x="3143" y="16"/>
                    <a:pt x="3205" y="202"/>
                    <a:pt x="3266" y="384"/>
                  </a:cubicBezTo>
                </a:path>
              </a:pathLst>
            </a:custGeom>
            <a:noFill/>
            <a:ln w="38100" cap="sq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1037" name="Text Box 29"/>
            <p:cNvSpPr txBox="1">
              <a:spLocks noChangeArrowheads="1"/>
            </p:cNvSpPr>
            <p:nvPr/>
          </p:nvSpPr>
          <p:spPr bwMode="auto">
            <a:xfrm>
              <a:off x="2880" y="2676"/>
              <a:ext cx="104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Stimmstellung</a:t>
              </a:r>
              <a:b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der Glottis</a:t>
              </a:r>
            </a:p>
          </p:txBody>
        </p:sp>
      </p:grpSp>
      <p:sp>
        <p:nvSpPr>
          <p:cNvPr id="171039" name="Text Box 31" descr="Pergament"/>
          <p:cNvSpPr txBox="1">
            <a:spLocks noChangeArrowheads="1"/>
          </p:cNvSpPr>
          <p:nvPr/>
        </p:nvSpPr>
        <p:spPr bwMode="auto">
          <a:xfrm>
            <a:off x="6372225" y="909638"/>
            <a:ext cx="2409825" cy="790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Nichtaspirierter</a:t>
            </a:r>
            <a:b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stimmloser Plosiv</a:t>
            </a:r>
          </a:p>
        </p:txBody>
      </p:sp>
      <p:grpSp>
        <p:nvGrpSpPr>
          <p:cNvPr id="171041" name="Group 33"/>
          <p:cNvGrpSpPr>
            <a:grpSpLocks/>
          </p:cNvGrpSpPr>
          <p:nvPr/>
        </p:nvGrpSpPr>
        <p:grpSpPr bwMode="auto">
          <a:xfrm>
            <a:off x="3635375" y="1484313"/>
            <a:ext cx="2043113" cy="4321175"/>
            <a:chOff x="2290" y="935"/>
            <a:chExt cx="1287" cy="2722"/>
          </a:xfrm>
        </p:grpSpPr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2290" y="935"/>
              <a:ext cx="0" cy="272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1040" name="Text Box 32"/>
            <p:cNvSpPr txBox="1">
              <a:spLocks noChangeArrowheads="1"/>
            </p:cNvSpPr>
            <p:nvPr/>
          </p:nvSpPr>
          <p:spPr bwMode="auto">
            <a:xfrm>
              <a:off x="2336" y="1071"/>
              <a:ext cx="12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Verschlusslösung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827088" y="1776413"/>
            <a:ext cx="150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passiver Artikulator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827088" y="2279650"/>
            <a:ext cx="1395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aktiver Artikulator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827088" y="2928938"/>
            <a:ext cx="1879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Atemstellung der Glottis</a:t>
            </a:r>
          </a:p>
        </p:txBody>
      </p:sp>
      <p:grpSp>
        <p:nvGrpSpPr>
          <p:cNvPr id="173087" name="Group 31"/>
          <p:cNvGrpSpPr>
            <a:grpSpLocks/>
          </p:cNvGrpSpPr>
          <p:nvPr/>
        </p:nvGrpSpPr>
        <p:grpSpPr bwMode="auto">
          <a:xfrm>
            <a:off x="827088" y="2060575"/>
            <a:ext cx="7993062" cy="1243013"/>
            <a:chOff x="521" y="1298"/>
            <a:chExt cx="5035" cy="783"/>
          </a:xfrm>
        </p:grpSpPr>
        <p:grpSp>
          <p:nvGrpSpPr>
            <p:cNvPr id="173084" name="Group 28"/>
            <p:cNvGrpSpPr>
              <a:grpSpLocks/>
            </p:cNvGrpSpPr>
            <p:nvPr/>
          </p:nvGrpSpPr>
          <p:grpSpPr bwMode="auto">
            <a:xfrm>
              <a:off x="521" y="1298"/>
              <a:ext cx="4863" cy="318"/>
              <a:chOff x="521" y="1633"/>
              <a:chExt cx="4863" cy="318"/>
            </a:xfrm>
          </p:grpSpPr>
          <p:sp>
            <p:nvSpPr>
              <p:cNvPr id="173060" name="Line 4"/>
              <p:cNvSpPr>
                <a:spLocks noChangeShapeType="1"/>
              </p:cNvSpPr>
              <p:nvPr/>
            </p:nvSpPr>
            <p:spPr bwMode="auto">
              <a:xfrm>
                <a:off x="521" y="1633"/>
                <a:ext cx="4854" cy="0"/>
              </a:xfrm>
              <a:prstGeom prst="line">
                <a:avLst/>
              </a:prstGeom>
              <a:noFill/>
              <a:ln w="5715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3063" name="Group 7"/>
              <p:cNvGrpSpPr>
                <a:grpSpLocks/>
              </p:cNvGrpSpPr>
              <p:nvPr/>
            </p:nvGrpSpPr>
            <p:grpSpPr bwMode="auto">
              <a:xfrm>
                <a:off x="521" y="1679"/>
                <a:ext cx="4863" cy="272"/>
                <a:chOff x="521" y="1344"/>
                <a:chExt cx="4863" cy="272"/>
              </a:xfrm>
            </p:grpSpPr>
            <p:sp>
              <p:nvSpPr>
                <p:cNvPr id="173064" name="Line 8"/>
                <p:cNvSpPr>
                  <a:spLocks noChangeShapeType="1"/>
                </p:cNvSpPr>
                <p:nvPr/>
              </p:nvSpPr>
              <p:spPr bwMode="auto">
                <a:xfrm>
                  <a:off x="521" y="1344"/>
                  <a:ext cx="1769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65" name="Line 9"/>
                <p:cNvSpPr>
                  <a:spLocks noChangeShapeType="1"/>
                </p:cNvSpPr>
                <p:nvPr/>
              </p:nvSpPr>
              <p:spPr bwMode="auto">
                <a:xfrm>
                  <a:off x="2290" y="1344"/>
                  <a:ext cx="953" cy="272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66" name="Line 10"/>
                <p:cNvSpPr>
                  <a:spLocks noChangeShapeType="1"/>
                </p:cNvSpPr>
                <p:nvPr/>
              </p:nvSpPr>
              <p:spPr bwMode="auto">
                <a:xfrm>
                  <a:off x="3252" y="1616"/>
                  <a:ext cx="2132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3085" name="Group 29"/>
            <p:cNvGrpSpPr>
              <a:grpSpLocks/>
            </p:cNvGrpSpPr>
            <p:nvPr/>
          </p:nvGrpSpPr>
          <p:grpSpPr bwMode="auto">
            <a:xfrm>
              <a:off x="521" y="1616"/>
              <a:ext cx="5035" cy="465"/>
              <a:chOff x="521" y="2111"/>
              <a:chExt cx="5035" cy="465"/>
            </a:xfrm>
          </p:grpSpPr>
          <p:grpSp>
            <p:nvGrpSpPr>
              <p:cNvPr id="173069" name="Group 13"/>
              <p:cNvGrpSpPr>
                <a:grpSpLocks/>
              </p:cNvGrpSpPr>
              <p:nvPr/>
            </p:nvGrpSpPr>
            <p:grpSpPr bwMode="auto">
              <a:xfrm>
                <a:off x="521" y="2223"/>
                <a:ext cx="1769" cy="353"/>
                <a:chOff x="521" y="1888"/>
                <a:chExt cx="1769" cy="353"/>
              </a:xfrm>
            </p:grpSpPr>
            <p:grpSp>
              <p:nvGrpSpPr>
                <p:cNvPr id="173070" name="Group 14"/>
                <p:cNvGrpSpPr>
                  <a:grpSpLocks/>
                </p:cNvGrpSpPr>
                <p:nvPr/>
              </p:nvGrpSpPr>
              <p:grpSpPr bwMode="auto">
                <a:xfrm>
                  <a:off x="521" y="1888"/>
                  <a:ext cx="1769" cy="181"/>
                  <a:chOff x="521" y="1888"/>
                  <a:chExt cx="1769" cy="272"/>
                </a:xfrm>
              </p:grpSpPr>
              <p:sp>
                <p:nvSpPr>
                  <p:cNvPr id="1730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888"/>
                    <a:ext cx="1316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307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1888"/>
                    <a:ext cx="453" cy="27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3073" name="Group 17"/>
                <p:cNvGrpSpPr>
                  <a:grpSpLocks/>
                </p:cNvGrpSpPr>
                <p:nvPr/>
              </p:nvGrpSpPr>
              <p:grpSpPr bwMode="auto">
                <a:xfrm flipV="1">
                  <a:off x="521" y="2060"/>
                  <a:ext cx="1769" cy="181"/>
                  <a:chOff x="521" y="1888"/>
                  <a:chExt cx="1769" cy="272"/>
                </a:xfrm>
              </p:grpSpPr>
              <p:sp>
                <p:nvSpPr>
                  <p:cNvPr id="17307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888"/>
                    <a:ext cx="1316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307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1888"/>
                    <a:ext cx="453" cy="27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73078" name="Freeform 22"/>
              <p:cNvSpPr>
                <a:spLocks/>
              </p:cNvSpPr>
              <p:nvPr/>
            </p:nvSpPr>
            <p:spPr bwMode="auto">
              <a:xfrm>
                <a:off x="2290" y="2111"/>
                <a:ext cx="3266" cy="436"/>
              </a:xfrm>
              <a:custGeom>
                <a:avLst/>
                <a:gdLst>
                  <a:gd name="T0" fmla="*/ 0 w 3266"/>
                  <a:gd name="T1" fmla="*/ 293 h 436"/>
                  <a:gd name="T2" fmla="*/ 91 w 3266"/>
                  <a:gd name="T3" fmla="*/ 203 h 436"/>
                  <a:gd name="T4" fmla="*/ 136 w 3266"/>
                  <a:gd name="T5" fmla="*/ 339 h 436"/>
                  <a:gd name="T6" fmla="*/ 182 w 3266"/>
                  <a:gd name="T7" fmla="*/ 203 h 436"/>
                  <a:gd name="T8" fmla="*/ 272 w 3266"/>
                  <a:gd name="T9" fmla="*/ 339 h 436"/>
                  <a:gd name="T10" fmla="*/ 363 w 3266"/>
                  <a:gd name="T11" fmla="*/ 203 h 436"/>
                  <a:gd name="T12" fmla="*/ 454 w 3266"/>
                  <a:gd name="T13" fmla="*/ 339 h 436"/>
                  <a:gd name="T14" fmla="*/ 545 w 3266"/>
                  <a:gd name="T15" fmla="*/ 203 h 436"/>
                  <a:gd name="T16" fmla="*/ 635 w 3266"/>
                  <a:gd name="T17" fmla="*/ 339 h 436"/>
                  <a:gd name="T18" fmla="*/ 726 w 3266"/>
                  <a:gd name="T19" fmla="*/ 157 h 436"/>
                  <a:gd name="T20" fmla="*/ 817 w 3266"/>
                  <a:gd name="T21" fmla="*/ 384 h 436"/>
                  <a:gd name="T22" fmla="*/ 953 w 3266"/>
                  <a:gd name="T23" fmla="*/ 66 h 436"/>
                  <a:gd name="T24" fmla="*/ 1044 w 3266"/>
                  <a:gd name="T25" fmla="*/ 429 h 436"/>
                  <a:gd name="T26" fmla="*/ 1225 w 3266"/>
                  <a:gd name="T27" fmla="*/ 66 h 436"/>
                  <a:gd name="T28" fmla="*/ 1361 w 3266"/>
                  <a:gd name="T29" fmla="*/ 384 h 436"/>
                  <a:gd name="T30" fmla="*/ 1484 w 3266"/>
                  <a:gd name="T31" fmla="*/ 47 h 436"/>
                  <a:gd name="T32" fmla="*/ 1633 w 3266"/>
                  <a:gd name="T33" fmla="*/ 384 h 436"/>
                  <a:gd name="T34" fmla="*/ 1769 w 3266"/>
                  <a:gd name="T35" fmla="*/ 66 h 436"/>
                  <a:gd name="T36" fmla="*/ 1931 w 3266"/>
                  <a:gd name="T37" fmla="*/ 408 h 436"/>
                  <a:gd name="T38" fmla="*/ 2086 w 3266"/>
                  <a:gd name="T39" fmla="*/ 21 h 436"/>
                  <a:gd name="T40" fmla="*/ 2232 w 3266"/>
                  <a:gd name="T41" fmla="*/ 433 h 436"/>
                  <a:gd name="T42" fmla="*/ 2404 w 3266"/>
                  <a:gd name="T43" fmla="*/ 4 h 436"/>
                  <a:gd name="T44" fmla="*/ 2567 w 3266"/>
                  <a:gd name="T45" fmla="*/ 408 h 436"/>
                  <a:gd name="T46" fmla="*/ 2722 w 3266"/>
                  <a:gd name="T47" fmla="*/ 4 h 436"/>
                  <a:gd name="T48" fmla="*/ 2920 w 3266"/>
                  <a:gd name="T49" fmla="*/ 416 h 436"/>
                  <a:gd name="T50" fmla="*/ 3085 w 3266"/>
                  <a:gd name="T51" fmla="*/ 21 h 436"/>
                  <a:gd name="T52" fmla="*/ 3266 w 3266"/>
                  <a:gd name="T53" fmla="*/ 38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66" h="436">
                    <a:moveTo>
                      <a:pt x="0" y="293"/>
                    </a:moveTo>
                    <a:cubicBezTo>
                      <a:pt x="34" y="244"/>
                      <a:pt x="68" y="195"/>
                      <a:pt x="91" y="203"/>
                    </a:cubicBezTo>
                    <a:cubicBezTo>
                      <a:pt x="114" y="211"/>
                      <a:pt x="121" y="339"/>
                      <a:pt x="136" y="339"/>
                    </a:cubicBezTo>
                    <a:cubicBezTo>
                      <a:pt x="151" y="339"/>
                      <a:pt x="159" y="203"/>
                      <a:pt x="182" y="203"/>
                    </a:cubicBezTo>
                    <a:cubicBezTo>
                      <a:pt x="205" y="203"/>
                      <a:pt x="242" y="339"/>
                      <a:pt x="272" y="339"/>
                    </a:cubicBezTo>
                    <a:cubicBezTo>
                      <a:pt x="302" y="339"/>
                      <a:pt x="333" y="203"/>
                      <a:pt x="363" y="203"/>
                    </a:cubicBezTo>
                    <a:cubicBezTo>
                      <a:pt x="393" y="203"/>
                      <a:pt x="424" y="339"/>
                      <a:pt x="454" y="339"/>
                    </a:cubicBezTo>
                    <a:cubicBezTo>
                      <a:pt x="484" y="339"/>
                      <a:pt x="515" y="203"/>
                      <a:pt x="545" y="203"/>
                    </a:cubicBezTo>
                    <a:cubicBezTo>
                      <a:pt x="575" y="203"/>
                      <a:pt x="605" y="347"/>
                      <a:pt x="635" y="339"/>
                    </a:cubicBezTo>
                    <a:cubicBezTo>
                      <a:pt x="665" y="331"/>
                      <a:pt x="696" y="150"/>
                      <a:pt x="726" y="157"/>
                    </a:cubicBezTo>
                    <a:cubicBezTo>
                      <a:pt x="756" y="164"/>
                      <a:pt x="779" y="399"/>
                      <a:pt x="817" y="384"/>
                    </a:cubicBezTo>
                    <a:cubicBezTo>
                      <a:pt x="855" y="369"/>
                      <a:pt x="915" y="59"/>
                      <a:pt x="953" y="66"/>
                    </a:cubicBezTo>
                    <a:cubicBezTo>
                      <a:pt x="991" y="73"/>
                      <a:pt x="999" y="429"/>
                      <a:pt x="1044" y="429"/>
                    </a:cubicBezTo>
                    <a:cubicBezTo>
                      <a:pt x="1089" y="429"/>
                      <a:pt x="1172" y="73"/>
                      <a:pt x="1225" y="66"/>
                    </a:cubicBezTo>
                    <a:cubicBezTo>
                      <a:pt x="1278" y="59"/>
                      <a:pt x="1318" y="387"/>
                      <a:pt x="1361" y="384"/>
                    </a:cubicBezTo>
                    <a:cubicBezTo>
                      <a:pt x="1404" y="381"/>
                      <a:pt x="1439" y="47"/>
                      <a:pt x="1484" y="47"/>
                    </a:cubicBezTo>
                    <a:cubicBezTo>
                      <a:pt x="1529" y="47"/>
                      <a:pt x="1586" y="381"/>
                      <a:pt x="1633" y="384"/>
                    </a:cubicBezTo>
                    <a:cubicBezTo>
                      <a:pt x="1680" y="387"/>
                      <a:pt x="1719" y="62"/>
                      <a:pt x="1769" y="66"/>
                    </a:cubicBezTo>
                    <a:cubicBezTo>
                      <a:pt x="1819" y="70"/>
                      <a:pt x="1878" y="415"/>
                      <a:pt x="1931" y="408"/>
                    </a:cubicBezTo>
                    <a:cubicBezTo>
                      <a:pt x="1984" y="401"/>
                      <a:pt x="2036" y="17"/>
                      <a:pt x="2086" y="21"/>
                    </a:cubicBezTo>
                    <a:cubicBezTo>
                      <a:pt x="2136" y="25"/>
                      <a:pt x="2179" y="436"/>
                      <a:pt x="2232" y="433"/>
                    </a:cubicBezTo>
                    <a:cubicBezTo>
                      <a:pt x="2285" y="430"/>
                      <a:pt x="2348" y="8"/>
                      <a:pt x="2404" y="4"/>
                    </a:cubicBezTo>
                    <a:cubicBezTo>
                      <a:pt x="2460" y="0"/>
                      <a:pt x="2514" y="408"/>
                      <a:pt x="2567" y="408"/>
                    </a:cubicBezTo>
                    <a:cubicBezTo>
                      <a:pt x="2620" y="408"/>
                      <a:pt x="2663" y="3"/>
                      <a:pt x="2722" y="4"/>
                    </a:cubicBezTo>
                    <a:cubicBezTo>
                      <a:pt x="2781" y="5"/>
                      <a:pt x="2860" y="413"/>
                      <a:pt x="2920" y="416"/>
                    </a:cubicBezTo>
                    <a:cubicBezTo>
                      <a:pt x="2980" y="419"/>
                      <a:pt x="3027" y="26"/>
                      <a:pt x="3085" y="21"/>
                    </a:cubicBezTo>
                    <a:cubicBezTo>
                      <a:pt x="3143" y="16"/>
                      <a:pt x="3205" y="202"/>
                      <a:pt x="3266" y="384"/>
                    </a:cubicBezTo>
                  </a:path>
                </a:pathLst>
              </a:custGeom>
              <a:noFill/>
              <a:ln w="38100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4787900" y="3287713"/>
            <a:ext cx="1968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Stimmstellung der Glottis</a:t>
            </a:r>
          </a:p>
        </p:txBody>
      </p:sp>
      <p:sp>
        <p:nvSpPr>
          <p:cNvPr id="173080" name="Text Box 24" descr="Pergament"/>
          <p:cNvSpPr txBox="1">
            <a:spLocks noChangeArrowheads="1"/>
          </p:cNvSpPr>
          <p:nvPr/>
        </p:nvSpPr>
        <p:spPr bwMode="auto">
          <a:xfrm>
            <a:off x="6516688" y="838200"/>
            <a:ext cx="2409825" cy="790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Nichtaspirierter</a:t>
            </a:r>
            <a:b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stimmloser Plosiv</a:t>
            </a:r>
          </a:p>
        </p:txBody>
      </p:sp>
      <p:pic>
        <p:nvPicPr>
          <p:cNvPr id="173088" name="Picture 3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600" y="4114800"/>
            <a:ext cx="6470650" cy="1674813"/>
          </a:xfrm>
          <a:noFill/>
          <a:ln/>
          <a:extLst>
            <a:ext uri="{91240B29-F687-4F45-9708-019B960494DF}">
              <a14:hiddenLine xmlns:a14="http://schemas.microsoft.com/office/drawing/2010/main" w="381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90" name="Text Box 34">
            <a:hlinkClick r:id="" action="ppaction://noaction">
              <a:snd r:embed="rId4" name="hindi1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744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ILSophia IPA93" pitchFamily="2" charset="2"/>
              </a:rPr>
              <a:t>pal</a:t>
            </a:r>
          </a:p>
        </p:txBody>
      </p:sp>
      <p:grpSp>
        <p:nvGrpSpPr>
          <p:cNvPr id="173081" name="Group 25"/>
          <p:cNvGrpSpPr>
            <a:grpSpLocks/>
          </p:cNvGrpSpPr>
          <p:nvPr/>
        </p:nvGrpSpPr>
        <p:grpSpPr bwMode="auto">
          <a:xfrm>
            <a:off x="3635375" y="1484313"/>
            <a:ext cx="1408113" cy="4321175"/>
            <a:chOff x="2290" y="935"/>
            <a:chExt cx="887" cy="2722"/>
          </a:xfrm>
        </p:grpSpPr>
        <p:sp>
          <p:nvSpPr>
            <p:cNvPr id="173082" name="Line 26"/>
            <p:cNvSpPr>
              <a:spLocks noChangeShapeType="1"/>
            </p:cNvSpPr>
            <p:nvPr/>
          </p:nvSpPr>
          <p:spPr bwMode="auto">
            <a:xfrm>
              <a:off x="2290" y="935"/>
              <a:ext cx="0" cy="272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3083" name="Text Box 27"/>
            <p:cNvSpPr txBox="1">
              <a:spLocks noChangeArrowheads="1"/>
            </p:cNvSpPr>
            <p:nvPr/>
          </p:nvSpPr>
          <p:spPr bwMode="auto">
            <a:xfrm>
              <a:off x="2336" y="1103"/>
              <a:ext cx="84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Verschlusslösung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827088" y="1776413"/>
            <a:ext cx="150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passiver Artikulator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827088" y="2279650"/>
            <a:ext cx="1395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aktiver Artikulator</a:t>
            </a:r>
          </a:p>
        </p:txBody>
      </p:sp>
      <p:sp>
        <p:nvSpPr>
          <p:cNvPr id="176151" name="Text Box 23" descr="Pergament"/>
          <p:cNvSpPr txBox="1">
            <a:spLocks noChangeArrowheads="1"/>
          </p:cNvSpPr>
          <p:nvPr/>
        </p:nvSpPr>
        <p:spPr bwMode="auto">
          <a:xfrm>
            <a:off x="6780213" y="838200"/>
            <a:ext cx="2112962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aspirierter</a:t>
            </a:r>
            <a:b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stimmloser Plosiv</a:t>
            </a:r>
          </a:p>
        </p:txBody>
      </p:sp>
      <p:pic>
        <p:nvPicPr>
          <p:cNvPr id="176158" name="Picture 30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75" y="3821113"/>
            <a:ext cx="6502400" cy="1703387"/>
          </a:xfrm>
          <a:noFill/>
          <a:ln/>
          <a:extLst>
            <a:ext uri="{91240B29-F687-4F45-9708-019B960494DF}">
              <a14:hiddenLine xmlns:a14="http://schemas.microsoft.com/office/drawing/2010/main" w="381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60" name="Text Box 32">
            <a:hlinkClick r:id="" action="ppaction://noaction">
              <a:snd r:embed="rId5" name="hindi2.wav"/>
            </a:hlinkClick>
          </p:cNvPr>
          <p:cNvSpPr txBox="1">
            <a:spLocks noChangeArrowheads="1"/>
          </p:cNvSpPr>
          <p:nvPr/>
        </p:nvSpPr>
        <p:spPr bwMode="auto">
          <a:xfrm>
            <a:off x="2498279" y="3933825"/>
            <a:ext cx="880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pʰal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176169" name="Group 41"/>
          <p:cNvGrpSpPr>
            <a:grpSpLocks/>
          </p:cNvGrpSpPr>
          <p:nvPr/>
        </p:nvGrpSpPr>
        <p:grpSpPr bwMode="auto">
          <a:xfrm>
            <a:off x="827088" y="2060575"/>
            <a:ext cx="8256587" cy="1509713"/>
            <a:chOff x="521" y="1298"/>
            <a:chExt cx="5201" cy="951"/>
          </a:xfrm>
        </p:grpSpPr>
        <p:grpSp>
          <p:nvGrpSpPr>
            <p:cNvPr id="176135" name="Group 7"/>
            <p:cNvGrpSpPr>
              <a:grpSpLocks/>
            </p:cNvGrpSpPr>
            <p:nvPr/>
          </p:nvGrpSpPr>
          <p:grpSpPr bwMode="auto">
            <a:xfrm>
              <a:off x="521" y="1298"/>
              <a:ext cx="4863" cy="318"/>
              <a:chOff x="521" y="1633"/>
              <a:chExt cx="4863" cy="318"/>
            </a:xfrm>
          </p:grpSpPr>
          <p:sp>
            <p:nvSpPr>
              <p:cNvPr id="176136" name="Line 8"/>
              <p:cNvSpPr>
                <a:spLocks noChangeShapeType="1"/>
              </p:cNvSpPr>
              <p:nvPr/>
            </p:nvSpPr>
            <p:spPr bwMode="auto">
              <a:xfrm>
                <a:off x="521" y="1633"/>
                <a:ext cx="4854" cy="0"/>
              </a:xfrm>
              <a:prstGeom prst="line">
                <a:avLst/>
              </a:prstGeom>
              <a:noFill/>
              <a:ln w="5715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6137" name="Group 9"/>
              <p:cNvGrpSpPr>
                <a:grpSpLocks/>
              </p:cNvGrpSpPr>
              <p:nvPr/>
            </p:nvGrpSpPr>
            <p:grpSpPr bwMode="auto">
              <a:xfrm>
                <a:off x="521" y="1679"/>
                <a:ext cx="4863" cy="272"/>
                <a:chOff x="521" y="1344"/>
                <a:chExt cx="4863" cy="272"/>
              </a:xfrm>
            </p:grpSpPr>
            <p:sp>
              <p:nvSpPr>
                <p:cNvPr id="176138" name="Line 10"/>
                <p:cNvSpPr>
                  <a:spLocks noChangeShapeType="1"/>
                </p:cNvSpPr>
                <p:nvPr/>
              </p:nvSpPr>
              <p:spPr bwMode="auto">
                <a:xfrm>
                  <a:off x="521" y="1344"/>
                  <a:ext cx="1769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39" name="Line 11"/>
                <p:cNvSpPr>
                  <a:spLocks noChangeShapeType="1"/>
                </p:cNvSpPr>
                <p:nvPr/>
              </p:nvSpPr>
              <p:spPr bwMode="auto">
                <a:xfrm>
                  <a:off x="2290" y="1344"/>
                  <a:ext cx="953" cy="272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40" name="Line 12"/>
                <p:cNvSpPr>
                  <a:spLocks noChangeShapeType="1"/>
                </p:cNvSpPr>
                <p:nvPr/>
              </p:nvSpPr>
              <p:spPr bwMode="auto">
                <a:xfrm>
                  <a:off x="3252" y="1616"/>
                  <a:ext cx="2132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6168" name="Group 40"/>
            <p:cNvGrpSpPr>
              <a:grpSpLocks/>
            </p:cNvGrpSpPr>
            <p:nvPr/>
          </p:nvGrpSpPr>
          <p:grpSpPr bwMode="auto">
            <a:xfrm>
              <a:off x="521" y="1661"/>
              <a:ext cx="5201" cy="588"/>
              <a:chOff x="521" y="1661"/>
              <a:chExt cx="5201" cy="588"/>
            </a:xfrm>
          </p:grpSpPr>
          <p:sp>
            <p:nvSpPr>
              <p:cNvPr id="176133" name="Text Box 5"/>
              <p:cNvSpPr txBox="1">
                <a:spLocks noChangeArrowheads="1"/>
              </p:cNvSpPr>
              <p:nvPr/>
            </p:nvSpPr>
            <p:spPr bwMode="auto">
              <a:xfrm>
                <a:off x="1537" y="1842"/>
                <a:ext cx="1366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altLang="de-DE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Atemstellung der Glottis</a:t>
                </a:r>
              </a:p>
            </p:txBody>
          </p:sp>
          <p:sp>
            <p:nvSpPr>
              <p:cNvPr id="176150" name="Text Box 22"/>
              <p:cNvSpPr txBox="1">
                <a:spLocks noChangeArrowheads="1"/>
              </p:cNvSpPr>
              <p:nvPr/>
            </p:nvSpPr>
            <p:spPr bwMode="auto">
              <a:xfrm>
                <a:off x="3833" y="2115"/>
                <a:ext cx="1439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altLang="de-DE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Stimmstellung der Glottis</a:t>
                </a:r>
              </a:p>
            </p:txBody>
          </p:sp>
          <p:grpSp>
            <p:nvGrpSpPr>
              <p:cNvPr id="176167" name="Group 39"/>
              <p:cNvGrpSpPr>
                <a:grpSpLocks/>
              </p:cNvGrpSpPr>
              <p:nvPr/>
            </p:nvGrpSpPr>
            <p:grpSpPr bwMode="auto">
              <a:xfrm>
                <a:off x="521" y="1661"/>
                <a:ext cx="5201" cy="453"/>
                <a:chOff x="521" y="1661"/>
                <a:chExt cx="5201" cy="453"/>
              </a:xfrm>
            </p:grpSpPr>
            <p:sp>
              <p:nvSpPr>
                <p:cNvPr id="176149" name="Freeform 21"/>
                <p:cNvSpPr>
                  <a:spLocks/>
                </p:cNvSpPr>
                <p:nvPr/>
              </p:nvSpPr>
              <p:spPr bwMode="auto">
                <a:xfrm>
                  <a:off x="3288" y="1661"/>
                  <a:ext cx="2434" cy="413"/>
                </a:xfrm>
                <a:custGeom>
                  <a:avLst/>
                  <a:gdLst>
                    <a:gd name="T0" fmla="*/ 0 w 2842"/>
                    <a:gd name="T1" fmla="*/ 277 h 413"/>
                    <a:gd name="T2" fmla="*/ 91 w 2842"/>
                    <a:gd name="T3" fmla="*/ 187 h 413"/>
                    <a:gd name="T4" fmla="*/ 136 w 2842"/>
                    <a:gd name="T5" fmla="*/ 323 h 413"/>
                    <a:gd name="T6" fmla="*/ 182 w 2842"/>
                    <a:gd name="T7" fmla="*/ 187 h 413"/>
                    <a:gd name="T8" fmla="*/ 272 w 2842"/>
                    <a:gd name="T9" fmla="*/ 323 h 413"/>
                    <a:gd name="T10" fmla="*/ 363 w 2842"/>
                    <a:gd name="T11" fmla="*/ 187 h 413"/>
                    <a:gd name="T12" fmla="*/ 454 w 2842"/>
                    <a:gd name="T13" fmla="*/ 323 h 413"/>
                    <a:gd name="T14" fmla="*/ 545 w 2842"/>
                    <a:gd name="T15" fmla="*/ 187 h 413"/>
                    <a:gd name="T16" fmla="*/ 635 w 2842"/>
                    <a:gd name="T17" fmla="*/ 323 h 413"/>
                    <a:gd name="T18" fmla="*/ 726 w 2842"/>
                    <a:gd name="T19" fmla="*/ 141 h 413"/>
                    <a:gd name="T20" fmla="*/ 817 w 2842"/>
                    <a:gd name="T21" fmla="*/ 368 h 413"/>
                    <a:gd name="T22" fmla="*/ 953 w 2842"/>
                    <a:gd name="T23" fmla="*/ 50 h 413"/>
                    <a:gd name="T24" fmla="*/ 1044 w 2842"/>
                    <a:gd name="T25" fmla="*/ 413 h 413"/>
                    <a:gd name="T26" fmla="*/ 1225 w 2842"/>
                    <a:gd name="T27" fmla="*/ 50 h 413"/>
                    <a:gd name="T28" fmla="*/ 1361 w 2842"/>
                    <a:gd name="T29" fmla="*/ 368 h 413"/>
                    <a:gd name="T30" fmla="*/ 1484 w 2842"/>
                    <a:gd name="T31" fmla="*/ 31 h 413"/>
                    <a:gd name="T32" fmla="*/ 1633 w 2842"/>
                    <a:gd name="T33" fmla="*/ 368 h 413"/>
                    <a:gd name="T34" fmla="*/ 1769 w 2842"/>
                    <a:gd name="T35" fmla="*/ 50 h 413"/>
                    <a:gd name="T36" fmla="*/ 1931 w 2842"/>
                    <a:gd name="T37" fmla="*/ 392 h 413"/>
                    <a:gd name="T38" fmla="*/ 2086 w 2842"/>
                    <a:gd name="T39" fmla="*/ 5 h 413"/>
                    <a:gd name="T40" fmla="*/ 2258 w 2842"/>
                    <a:gd name="T41" fmla="*/ 380 h 413"/>
                    <a:gd name="T42" fmla="*/ 2387 w 2842"/>
                    <a:gd name="T43" fmla="*/ 1 h 413"/>
                    <a:gd name="T44" fmla="*/ 2490 w 2842"/>
                    <a:gd name="T45" fmla="*/ 371 h 413"/>
                    <a:gd name="T46" fmla="*/ 2705 w 2842"/>
                    <a:gd name="T47" fmla="*/ 27 h 413"/>
                    <a:gd name="T48" fmla="*/ 2842 w 2842"/>
                    <a:gd name="T49" fmla="*/ 36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42" h="413">
                      <a:moveTo>
                        <a:pt x="0" y="277"/>
                      </a:moveTo>
                      <a:cubicBezTo>
                        <a:pt x="34" y="228"/>
                        <a:pt x="68" y="179"/>
                        <a:pt x="91" y="187"/>
                      </a:cubicBezTo>
                      <a:cubicBezTo>
                        <a:pt x="114" y="195"/>
                        <a:pt x="121" y="323"/>
                        <a:pt x="136" y="323"/>
                      </a:cubicBezTo>
                      <a:cubicBezTo>
                        <a:pt x="151" y="323"/>
                        <a:pt x="159" y="187"/>
                        <a:pt x="182" y="187"/>
                      </a:cubicBezTo>
                      <a:cubicBezTo>
                        <a:pt x="205" y="187"/>
                        <a:pt x="242" y="323"/>
                        <a:pt x="272" y="323"/>
                      </a:cubicBezTo>
                      <a:cubicBezTo>
                        <a:pt x="302" y="323"/>
                        <a:pt x="333" y="187"/>
                        <a:pt x="363" y="187"/>
                      </a:cubicBezTo>
                      <a:cubicBezTo>
                        <a:pt x="393" y="187"/>
                        <a:pt x="424" y="323"/>
                        <a:pt x="454" y="323"/>
                      </a:cubicBezTo>
                      <a:cubicBezTo>
                        <a:pt x="484" y="323"/>
                        <a:pt x="515" y="187"/>
                        <a:pt x="545" y="187"/>
                      </a:cubicBezTo>
                      <a:cubicBezTo>
                        <a:pt x="575" y="187"/>
                        <a:pt x="605" y="331"/>
                        <a:pt x="635" y="323"/>
                      </a:cubicBezTo>
                      <a:cubicBezTo>
                        <a:pt x="665" y="315"/>
                        <a:pt x="696" y="134"/>
                        <a:pt x="726" y="141"/>
                      </a:cubicBezTo>
                      <a:cubicBezTo>
                        <a:pt x="756" y="148"/>
                        <a:pt x="779" y="383"/>
                        <a:pt x="817" y="368"/>
                      </a:cubicBezTo>
                      <a:cubicBezTo>
                        <a:pt x="855" y="353"/>
                        <a:pt x="915" y="43"/>
                        <a:pt x="953" y="50"/>
                      </a:cubicBezTo>
                      <a:cubicBezTo>
                        <a:pt x="991" y="57"/>
                        <a:pt x="999" y="413"/>
                        <a:pt x="1044" y="413"/>
                      </a:cubicBezTo>
                      <a:cubicBezTo>
                        <a:pt x="1089" y="413"/>
                        <a:pt x="1172" y="57"/>
                        <a:pt x="1225" y="50"/>
                      </a:cubicBezTo>
                      <a:cubicBezTo>
                        <a:pt x="1278" y="43"/>
                        <a:pt x="1318" y="371"/>
                        <a:pt x="1361" y="368"/>
                      </a:cubicBezTo>
                      <a:cubicBezTo>
                        <a:pt x="1404" y="365"/>
                        <a:pt x="1439" y="31"/>
                        <a:pt x="1484" y="31"/>
                      </a:cubicBezTo>
                      <a:cubicBezTo>
                        <a:pt x="1529" y="31"/>
                        <a:pt x="1586" y="365"/>
                        <a:pt x="1633" y="368"/>
                      </a:cubicBezTo>
                      <a:cubicBezTo>
                        <a:pt x="1680" y="371"/>
                        <a:pt x="1719" y="46"/>
                        <a:pt x="1769" y="50"/>
                      </a:cubicBezTo>
                      <a:cubicBezTo>
                        <a:pt x="1819" y="54"/>
                        <a:pt x="1878" y="399"/>
                        <a:pt x="1931" y="392"/>
                      </a:cubicBezTo>
                      <a:cubicBezTo>
                        <a:pt x="1984" y="385"/>
                        <a:pt x="2032" y="7"/>
                        <a:pt x="2086" y="5"/>
                      </a:cubicBezTo>
                      <a:cubicBezTo>
                        <a:pt x="2140" y="3"/>
                        <a:pt x="2208" y="381"/>
                        <a:pt x="2258" y="380"/>
                      </a:cubicBezTo>
                      <a:cubicBezTo>
                        <a:pt x="2308" y="379"/>
                        <a:pt x="2348" y="2"/>
                        <a:pt x="2387" y="1"/>
                      </a:cubicBezTo>
                      <a:cubicBezTo>
                        <a:pt x="2426" y="0"/>
                        <a:pt x="2437" y="367"/>
                        <a:pt x="2490" y="371"/>
                      </a:cubicBezTo>
                      <a:cubicBezTo>
                        <a:pt x="2543" y="375"/>
                        <a:pt x="2646" y="28"/>
                        <a:pt x="2705" y="27"/>
                      </a:cubicBezTo>
                      <a:cubicBezTo>
                        <a:pt x="2764" y="26"/>
                        <a:pt x="2814" y="293"/>
                        <a:pt x="2842" y="363"/>
                      </a:cubicBezTo>
                    </a:path>
                  </a:pathLst>
                </a:custGeom>
                <a:noFill/>
                <a:ln w="38100" cap="sq" cmpd="sng">
                  <a:solidFill>
                    <a:srgbClr val="FF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6166" name="Group 38"/>
                <p:cNvGrpSpPr>
                  <a:grpSpLocks/>
                </p:cNvGrpSpPr>
                <p:nvPr/>
              </p:nvGrpSpPr>
              <p:grpSpPr bwMode="auto">
                <a:xfrm>
                  <a:off x="521" y="1752"/>
                  <a:ext cx="2767" cy="362"/>
                  <a:chOff x="521" y="1752"/>
                  <a:chExt cx="2631" cy="362"/>
                </a:xfrm>
              </p:grpSpPr>
              <p:grpSp>
                <p:nvGrpSpPr>
                  <p:cNvPr id="17616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521" y="1752"/>
                    <a:ext cx="2631" cy="181"/>
                    <a:chOff x="521" y="1752"/>
                    <a:chExt cx="2631" cy="181"/>
                  </a:xfrm>
                </p:grpSpPr>
                <p:sp>
                  <p:nvSpPr>
                    <p:cNvPr id="17614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52"/>
                      <a:ext cx="2178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14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1752"/>
                      <a:ext cx="453" cy="18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6163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521" y="1933"/>
                    <a:ext cx="2631" cy="181"/>
                    <a:chOff x="521" y="1752"/>
                    <a:chExt cx="2631" cy="181"/>
                  </a:xfrm>
                </p:grpSpPr>
                <p:sp>
                  <p:nvSpPr>
                    <p:cNvPr id="17616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752"/>
                      <a:ext cx="2178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16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1752"/>
                      <a:ext cx="453" cy="18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</p:grpSp>
      <p:grpSp>
        <p:nvGrpSpPr>
          <p:cNvPr id="176152" name="Group 24"/>
          <p:cNvGrpSpPr>
            <a:grpSpLocks/>
          </p:cNvGrpSpPr>
          <p:nvPr/>
        </p:nvGrpSpPr>
        <p:grpSpPr bwMode="auto">
          <a:xfrm>
            <a:off x="3635375" y="1484313"/>
            <a:ext cx="1408113" cy="4321175"/>
            <a:chOff x="2290" y="935"/>
            <a:chExt cx="887" cy="2722"/>
          </a:xfrm>
        </p:grpSpPr>
        <p:sp>
          <p:nvSpPr>
            <p:cNvPr id="176153" name="Line 25"/>
            <p:cNvSpPr>
              <a:spLocks noChangeShapeType="1"/>
            </p:cNvSpPr>
            <p:nvPr/>
          </p:nvSpPr>
          <p:spPr bwMode="auto">
            <a:xfrm>
              <a:off x="2290" y="935"/>
              <a:ext cx="0" cy="272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54" name="Text Box 26"/>
            <p:cNvSpPr txBox="1">
              <a:spLocks noChangeArrowheads="1"/>
            </p:cNvSpPr>
            <p:nvPr/>
          </p:nvSpPr>
          <p:spPr bwMode="auto">
            <a:xfrm>
              <a:off x="2336" y="1103"/>
              <a:ext cx="84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Verschlusslösung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827088" y="1776413"/>
            <a:ext cx="17446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passiver Artikulator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827088" y="2279650"/>
            <a:ext cx="1624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aktiver Artikulator</a:t>
            </a:r>
          </a:p>
        </p:txBody>
      </p:sp>
      <p:sp>
        <p:nvSpPr>
          <p:cNvPr id="177157" name="Text Box 5" descr="Pergament"/>
          <p:cNvSpPr txBox="1">
            <a:spLocks noChangeArrowheads="1"/>
          </p:cNvSpPr>
          <p:nvPr/>
        </p:nvSpPr>
        <p:spPr bwMode="auto">
          <a:xfrm>
            <a:off x="6575425" y="838200"/>
            <a:ext cx="2244725" cy="790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nicht-aspirierter</a:t>
            </a:r>
            <a:b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stimmhafter Plosiv</a:t>
            </a:r>
          </a:p>
        </p:txBody>
      </p:sp>
      <p:pic>
        <p:nvPicPr>
          <p:cNvPr id="177183" name="Picture 3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040188"/>
            <a:ext cx="6491288" cy="1703387"/>
          </a:xfrm>
          <a:noFill/>
          <a:ln/>
          <a:extLst>
            <a:ext uri="{91240B29-F687-4F45-9708-019B960494DF}">
              <a14:hiddenLine xmlns:a14="http://schemas.microsoft.com/office/drawing/2010/main" w="381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85" name="Text Box 33">
            <a:hlinkClick r:id="" action="ppaction://noaction">
              <a:snd r:embed="rId4" name="hindi3.wav"/>
            </a:hlinkClick>
          </p:cNvPr>
          <p:cNvSpPr txBox="1">
            <a:spLocks noChangeArrowheads="1"/>
          </p:cNvSpPr>
          <p:nvPr/>
        </p:nvSpPr>
        <p:spPr bwMode="auto">
          <a:xfrm>
            <a:off x="1835150" y="4149725"/>
            <a:ext cx="74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177194" name="Group 42"/>
          <p:cNvGrpSpPr>
            <a:grpSpLocks/>
          </p:cNvGrpSpPr>
          <p:nvPr/>
        </p:nvGrpSpPr>
        <p:grpSpPr bwMode="auto">
          <a:xfrm>
            <a:off x="814388" y="2060575"/>
            <a:ext cx="7789862" cy="1587500"/>
            <a:chOff x="513" y="1298"/>
            <a:chExt cx="4907" cy="1000"/>
          </a:xfrm>
        </p:grpSpPr>
        <p:grpSp>
          <p:nvGrpSpPr>
            <p:cNvPr id="177164" name="Group 12"/>
            <p:cNvGrpSpPr>
              <a:grpSpLocks/>
            </p:cNvGrpSpPr>
            <p:nvPr/>
          </p:nvGrpSpPr>
          <p:grpSpPr bwMode="auto">
            <a:xfrm>
              <a:off x="521" y="1298"/>
              <a:ext cx="4863" cy="318"/>
              <a:chOff x="521" y="1633"/>
              <a:chExt cx="4863" cy="318"/>
            </a:xfrm>
          </p:grpSpPr>
          <p:sp>
            <p:nvSpPr>
              <p:cNvPr id="177165" name="Line 13"/>
              <p:cNvSpPr>
                <a:spLocks noChangeShapeType="1"/>
              </p:cNvSpPr>
              <p:nvPr/>
            </p:nvSpPr>
            <p:spPr bwMode="auto">
              <a:xfrm>
                <a:off x="521" y="1633"/>
                <a:ext cx="4854" cy="0"/>
              </a:xfrm>
              <a:prstGeom prst="line">
                <a:avLst/>
              </a:prstGeom>
              <a:noFill/>
              <a:ln w="5715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7166" name="Group 14"/>
              <p:cNvGrpSpPr>
                <a:grpSpLocks/>
              </p:cNvGrpSpPr>
              <p:nvPr/>
            </p:nvGrpSpPr>
            <p:grpSpPr bwMode="auto">
              <a:xfrm>
                <a:off x="521" y="1679"/>
                <a:ext cx="4863" cy="272"/>
                <a:chOff x="521" y="1344"/>
                <a:chExt cx="4863" cy="272"/>
              </a:xfrm>
            </p:grpSpPr>
            <p:sp>
              <p:nvSpPr>
                <p:cNvPr id="177167" name="Line 15"/>
                <p:cNvSpPr>
                  <a:spLocks noChangeShapeType="1"/>
                </p:cNvSpPr>
                <p:nvPr/>
              </p:nvSpPr>
              <p:spPr bwMode="auto">
                <a:xfrm>
                  <a:off x="521" y="1344"/>
                  <a:ext cx="1769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68" name="Line 16"/>
                <p:cNvSpPr>
                  <a:spLocks noChangeShapeType="1"/>
                </p:cNvSpPr>
                <p:nvPr/>
              </p:nvSpPr>
              <p:spPr bwMode="auto">
                <a:xfrm>
                  <a:off x="2290" y="1344"/>
                  <a:ext cx="953" cy="272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69" name="Line 17"/>
                <p:cNvSpPr>
                  <a:spLocks noChangeShapeType="1"/>
                </p:cNvSpPr>
                <p:nvPr/>
              </p:nvSpPr>
              <p:spPr bwMode="auto">
                <a:xfrm>
                  <a:off x="3252" y="1616"/>
                  <a:ext cx="2132" cy="0"/>
                </a:xfrm>
                <a:prstGeom prst="line">
                  <a:avLst/>
                </a:prstGeom>
                <a:noFill/>
                <a:ln w="57150" cap="sq">
                  <a:solidFill>
                    <a:srgbClr val="0066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7193" name="Group 41"/>
            <p:cNvGrpSpPr>
              <a:grpSpLocks/>
            </p:cNvGrpSpPr>
            <p:nvPr/>
          </p:nvGrpSpPr>
          <p:grpSpPr bwMode="auto">
            <a:xfrm>
              <a:off x="513" y="1706"/>
              <a:ext cx="4907" cy="592"/>
              <a:chOff x="513" y="1706"/>
              <a:chExt cx="4907" cy="592"/>
            </a:xfrm>
          </p:grpSpPr>
          <p:sp>
            <p:nvSpPr>
              <p:cNvPr id="177171" name="Text Box 19"/>
              <p:cNvSpPr txBox="1">
                <a:spLocks noChangeArrowheads="1"/>
              </p:cNvSpPr>
              <p:nvPr/>
            </p:nvSpPr>
            <p:spPr bwMode="auto">
              <a:xfrm>
                <a:off x="513" y="1842"/>
                <a:ext cx="77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altLang="de-DE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Atemstellung </a:t>
                </a:r>
                <a:br>
                  <a:rPr lang="de-DE" altLang="de-DE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</a:br>
                <a:r>
                  <a:rPr lang="de-DE" altLang="de-DE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der Glottis</a:t>
                </a:r>
              </a:p>
            </p:txBody>
          </p:sp>
          <p:sp>
            <p:nvSpPr>
              <p:cNvPr id="177172" name="Text Box 20"/>
              <p:cNvSpPr txBox="1">
                <a:spLocks noChangeArrowheads="1"/>
              </p:cNvSpPr>
              <p:nvPr/>
            </p:nvSpPr>
            <p:spPr bwMode="auto">
              <a:xfrm>
                <a:off x="2971" y="2144"/>
                <a:ext cx="16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altLang="de-DE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Stimmstellung der Glottis</a:t>
                </a:r>
              </a:p>
            </p:txBody>
          </p:sp>
          <p:grpSp>
            <p:nvGrpSpPr>
              <p:cNvPr id="177192" name="Group 40"/>
              <p:cNvGrpSpPr>
                <a:grpSpLocks/>
              </p:cNvGrpSpPr>
              <p:nvPr/>
            </p:nvGrpSpPr>
            <p:grpSpPr bwMode="auto">
              <a:xfrm>
                <a:off x="521" y="1706"/>
                <a:ext cx="4899" cy="454"/>
                <a:chOff x="521" y="1706"/>
                <a:chExt cx="4899" cy="454"/>
              </a:xfrm>
            </p:grpSpPr>
            <p:sp>
              <p:nvSpPr>
                <p:cNvPr id="177174" name="Freeform 22"/>
                <p:cNvSpPr>
                  <a:spLocks/>
                </p:cNvSpPr>
                <p:nvPr/>
              </p:nvSpPr>
              <p:spPr bwMode="auto">
                <a:xfrm>
                  <a:off x="2290" y="1706"/>
                  <a:ext cx="3130" cy="413"/>
                </a:xfrm>
                <a:custGeom>
                  <a:avLst/>
                  <a:gdLst>
                    <a:gd name="T0" fmla="*/ 0 w 2842"/>
                    <a:gd name="T1" fmla="*/ 277 h 413"/>
                    <a:gd name="T2" fmla="*/ 91 w 2842"/>
                    <a:gd name="T3" fmla="*/ 187 h 413"/>
                    <a:gd name="T4" fmla="*/ 136 w 2842"/>
                    <a:gd name="T5" fmla="*/ 323 h 413"/>
                    <a:gd name="T6" fmla="*/ 182 w 2842"/>
                    <a:gd name="T7" fmla="*/ 187 h 413"/>
                    <a:gd name="T8" fmla="*/ 272 w 2842"/>
                    <a:gd name="T9" fmla="*/ 323 h 413"/>
                    <a:gd name="T10" fmla="*/ 363 w 2842"/>
                    <a:gd name="T11" fmla="*/ 187 h 413"/>
                    <a:gd name="T12" fmla="*/ 454 w 2842"/>
                    <a:gd name="T13" fmla="*/ 323 h 413"/>
                    <a:gd name="T14" fmla="*/ 545 w 2842"/>
                    <a:gd name="T15" fmla="*/ 187 h 413"/>
                    <a:gd name="T16" fmla="*/ 635 w 2842"/>
                    <a:gd name="T17" fmla="*/ 323 h 413"/>
                    <a:gd name="T18" fmla="*/ 726 w 2842"/>
                    <a:gd name="T19" fmla="*/ 141 h 413"/>
                    <a:gd name="T20" fmla="*/ 817 w 2842"/>
                    <a:gd name="T21" fmla="*/ 368 h 413"/>
                    <a:gd name="T22" fmla="*/ 953 w 2842"/>
                    <a:gd name="T23" fmla="*/ 50 h 413"/>
                    <a:gd name="T24" fmla="*/ 1044 w 2842"/>
                    <a:gd name="T25" fmla="*/ 413 h 413"/>
                    <a:gd name="T26" fmla="*/ 1225 w 2842"/>
                    <a:gd name="T27" fmla="*/ 50 h 413"/>
                    <a:gd name="T28" fmla="*/ 1361 w 2842"/>
                    <a:gd name="T29" fmla="*/ 368 h 413"/>
                    <a:gd name="T30" fmla="*/ 1484 w 2842"/>
                    <a:gd name="T31" fmla="*/ 31 h 413"/>
                    <a:gd name="T32" fmla="*/ 1633 w 2842"/>
                    <a:gd name="T33" fmla="*/ 368 h 413"/>
                    <a:gd name="T34" fmla="*/ 1769 w 2842"/>
                    <a:gd name="T35" fmla="*/ 50 h 413"/>
                    <a:gd name="T36" fmla="*/ 1931 w 2842"/>
                    <a:gd name="T37" fmla="*/ 392 h 413"/>
                    <a:gd name="T38" fmla="*/ 2086 w 2842"/>
                    <a:gd name="T39" fmla="*/ 5 h 413"/>
                    <a:gd name="T40" fmla="*/ 2258 w 2842"/>
                    <a:gd name="T41" fmla="*/ 380 h 413"/>
                    <a:gd name="T42" fmla="*/ 2387 w 2842"/>
                    <a:gd name="T43" fmla="*/ 1 h 413"/>
                    <a:gd name="T44" fmla="*/ 2490 w 2842"/>
                    <a:gd name="T45" fmla="*/ 371 h 413"/>
                    <a:gd name="T46" fmla="*/ 2705 w 2842"/>
                    <a:gd name="T47" fmla="*/ 27 h 413"/>
                    <a:gd name="T48" fmla="*/ 2842 w 2842"/>
                    <a:gd name="T49" fmla="*/ 36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42" h="413">
                      <a:moveTo>
                        <a:pt x="0" y="277"/>
                      </a:moveTo>
                      <a:cubicBezTo>
                        <a:pt x="34" y="228"/>
                        <a:pt x="68" y="179"/>
                        <a:pt x="91" y="187"/>
                      </a:cubicBezTo>
                      <a:cubicBezTo>
                        <a:pt x="114" y="195"/>
                        <a:pt x="121" y="323"/>
                        <a:pt x="136" y="323"/>
                      </a:cubicBezTo>
                      <a:cubicBezTo>
                        <a:pt x="151" y="323"/>
                        <a:pt x="159" y="187"/>
                        <a:pt x="182" y="187"/>
                      </a:cubicBezTo>
                      <a:cubicBezTo>
                        <a:pt x="205" y="187"/>
                        <a:pt x="242" y="323"/>
                        <a:pt x="272" y="323"/>
                      </a:cubicBezTo>
                      <a:cubicBezTo>
                        <a:pt x="302" y="323"/>
                        <a:pt x="333" y="187"/>
                        <a:pt x="363" y="187"/>
                      </a:cubicBezTo>
                      <a:cubicBezTo>
                        <a:pt x="393" y="187"/>
                        <a:pt x="424" y="323"/>
                        <a:pt x="454" y="323"/>
                      </a:cubicBezTo>
                      <a:cubicBezTo>
                        <a:pt x="484" y="323"/>
                        <a:pt x="515" y="187"/>
                        <a:pt x="545" y="187"/>
                      </a:cubicBezTo>
                      <a:cubicBezTo>
                        <a:pt x="575" y="187"/>
                        <a:pt x="605" y="331"/>
                        <a:pt x="635" y="323"/>
                      </a:cubicBezTo>
                      <a:cubicBezTo>
                        <a:pt x="665" y="315"/>
                        <a:pt x="696" y="134"/>
                        <a:pt x="726" y="141"/>
                      </a:cubicBezTo>
                      <a:cubicBezTo>
                        <a:pt x="756" y="148"/>
                        <a:pt x="779" y="383"/>
                        <a:pt x="817" y="368"/>
                      </a:cubicBezTo>
                      <a:cubicBezTo>
                        <a:pt x="855" y="353"/>
                        <a:pt x="915" y="43"/>
                        <a:pt x="953" y="50"/>
                      </a:cubicBezTo>
                      <a:cubicBezTo>
                        <a:pt x="991" y="57"/>
                        <a:pt x="999" y="413"/>
                        <a:pt x="1044" y="413"/>
                      </a:cubicBezTo>
                      <a:cubicBezTo>
                        <a:pt x="1089" y="413"/>
                        <a:pt x="1172" y="57"/>
                        <a:pt x="1225" y="50"/>
                      </a:cubicBezTo>
                      <a:cubicBezTo>
                        <a:pt x="1278" y="43"/>
                        <a:pt x="1318" y="371"/>
                        <a:pt x="1361" y="368"/>
                      </a:cubicBezTo>
                      <a:cubicBezTo>
                        <a:pt x="1404" y="365"/>
                        <a:pt x="1439" y="31"/>
                        <a:pt x="1484" y="31"/>
                      </a:cubicBezTo>
                      <a:cubicBezTo>
                        <a:pt x="1529" y="31"/>
                        <a:pt x="1586" y="365"/>
                        <a:pt x="1633" y="368"/>
                      </a:cubicBezTo>
                      <a:cubicBezTo>
                        <a:pt x="1680" y="371"/>
                        <a:pt x="1719" y="46"/>
                        <a:pt x="1769" y="50"/>
                      </a:cubicBezTo>
                      <a:cubicBezTo>
                        <a:pt x="1819" y="54"/>
                        <a:pt x="1878" y="399"/>
                        <a:pt x="1931" y="392"/>
                      </a:cubicBezTo>
                      <a:cubicBezTo>
                        <a:pt x="1984" y="385"/>
                        <a:pt x="2032" y="7"/>
                        <a:pt x="2086" y="5"/>
                      </a:cubicBezTo>
                      <a:cubicBezTo>
                        <a:pt x="2140" y="3"/>
                        <a:pt x="2208" y="381"/>
                        <a:pt x="2258" y="380"/>
                      </a:cubicBezTo>
                      <a:cubicBezTo>
                        <a:pt x="2308" y="379"/>
                        <a:pt x="2348" y="2"/>
                        <a:pt x="2387" y="1"/>
                      </a:cubicBezTo>
                      <a:cubicBezTo>
                        <a:pt x="2426" y="0"/>
                        <a:pt x="2437" y="367"/>
                        <a:pt x="2490" y="371"/>
                      </a:cubicBezTo>
                      <a:cubicBezTo>
                        <a:pt x="2543" y="375"/>
                        <a:pt x="2646" y="28"/>
                        <a:pt x="2705" y="27"/>
                      </a:cubicBezTo>
                      <a:cubicBezTo>
                        <a:pt x="2764" y="26"/>
                        <a:pt x="2814" y="293"/>
                        <a:pt x="2842" y="363"/>
                      </a:cubicBezTo>
                    </a:path>
                  </a:pathLst>
                </a:custGeom>
                <a:noFill/>
                <a:ln w="38100" cap="sq" cmpd="sng">
                  <a:solidFill>
                    <a:srgbClr val="FF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7190" name="Group 38"/>
                <p:cNvGrpSpPr>
                  <a:grpSpLocks/>
                </p:cNvGrpSpPr>
                <p:nvPr/>
              </p:nvGrpSpPr>
              <p:grpSpPr bwMode="auto">
                <a:xfrm>
                  <a:off x="521" y="1797"/>
                  <a:ext cx="998" cy="363"/>
                  <a:chOff x="884" y="1797"/>
                  <a:chExt cx="1179" cy="363"/>
                </a:xfrm>
              </p:grpSpPr>
              <p:grpSp>
                <p:nvGrpSpPr>
                  <p:cNvPr id="17718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884" y="1797"/>
                    <a:ext cx="1179" cy="181"/>
                    <a:chOff x="884" y="1797"/>
                    <a:chExt cx="1179" cy="181"/>
                  </a:xfrm>
                </p:grpSpPr>
                <p:sp>
                  <p:nvSpPr>
                    <p:cNvPr id="17717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" y="1797"/>
                      <a:ext cx="726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17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1797"/>
                      <a:ext cx="453" cy="18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7187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884" y="1979"/>
                    <a:ext cx="1179" cy="181"/>
                    <a:chOff x="884" y="1797"/>
                    <a:chExt cx="1179" cy="181"/>
                  </a:xfrm>
                </p:grpSpPr>
                <p:sp>
                  <p:nvSpPr>
                    <p:cNvPr id="177188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" y="1797"/>
                      <a:ext cx="726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18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1797"/>
                      <a:ext cx="453" cy="18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33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77191" name="Freeform 39"/>
                <p:cNvSpPr>
                  <a:spLocks/>
                </p:cNvSpPr>
                <p:nvPr/>
              </p:nvSpPr>
              <p:spPr bwMode="auto">
                <a:xfrm>
                  <a:off x="1519" y="1888"/>
                  <a:ext cx="771" cy="151"/>
                </a:xfrm>
                <a:custGeom>
                  <a:avLst/>
                  <a:gdLst>
                    <a:gd name="T0" fmla="*/ 0 w 771"/>
                    <a:gd name="T1" fmla="*/ 91 h 151"/>
                    <a:gd name="T2" fmla="*/ 46 w 771"/>
                    <a:gd name="T3" fmla="*/ 45 h 151"/>
                    <a:gd name="T4" fmla="*/ 136 w 771"/>
                    <a:gd name="T5" fmla="*/ 136 h 151"/>
                    <a:gd name="T6" fmla="*/ 182 w 771"/>
                    <a:gd name="T7" fmla="*/ 45 h 151"/>
                    <a:gd name="T8" fmla="*/ 272 w 771"/>
                    <a:gd name="T9" fmla="*/ 136 h 151"/>
                    <a:gd name="T10" fmla="*/ 318 w 771"/>
                    <a:gd name="T11" fmla="*/ 45 h 151"/>
                    <a:gd name="T12" fmla="*/ 408 w 771"/>
                    <a:gd name="T13" fmla="*/ 136 h 151"/>
                    <a:gd name="T14" fmla="*/ 499 w 771"/>
                    <a:gd name="T15" fmla="*/ 0 h 151"/>
                    <a:gd name="T16" fmla="*/ 590 w 771"/>
                    <a:gd name="T17" fmla="*/ 136 h 151"/>
                    <a:gd name="T18" fmla="*/ 635 w 771"/>
                    <a:gd name="T19" fmla="*/ 0 h 151"/>
                    <a:gd name="T20" fmla="*/ 681 w 771"/>
                    <a:gd name="T21" fmla="*/ 136 h 151"/>
                    <a:gd name="T22" fmla="*/ 771 w 771"/>
                    <a:gd name="T23" fmla="*/ 9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1" h="151">
                      <a:moveTo>
                        <a:pt x="0" y="91"/>
                      </a:moveTo>
                      <a:cubicBezTo>
                        <a:pt x="11" y="64"/>
                        <a:pt x="23" y="38"/>
                        <a:pt x="46" y="45"/>
                      </a:cubicBezTo>
                      <a:cubicBezTo>
                        <a:pt x="69" y="52"/>
                        <a:pt x="113" y="136"/>
                        <a:pt x="136" y="136"/>
                      </a:cubicBezTo>
                      <a:cubicBezTo>
                        <a:pt x="159" y="136"/>
                        <a:pt x="159" y="45"/>
                        <a:pt x="182" y="45"/>
                      </a:cubicBezTo>
                      <a:cubicBezTo>
                        <a:pt x="205" y="45"/>
                        <a:pt x="249" y="136"/>
                        <a:pt x="272" y="136"/>
                      </a:cubicBezTo>
                      <a:cubicBezTo>
                        <a:pt x="295" y="136"/>
                        <a:pt x="295" y="45"/>
                        <a:pt x="318" y="45"/>
                      </a:cubicBezTo>
                      <a:cubicBezTo>
                        <a:pt x="341" y="45"/>
                        <a:pt x="378" y="143"/>
                        <a:pt x="408" y="136"/>
                      </a:cubicBezTo>
                      <a:cubicBezTo>
                        <a:pt x="438" y="129"/>
                        <a:pt x="469" y="0"/>
                        <a:pt x="499" y="0"/>
                      </a:cubicBezTo>
                      <a:cubicBezTo>
                        <a:pt x="529" y="0"/>
                        <a:pt x="567" y="136"/>
                        <a:pt x="590" y="136"/>
                      </a:cubicBezTo>
                      <a:cubicBezTo>
                        <a:pt x="613" y="136"/>
                        <a:pt x="620" y="0"/>
                        <a:pt x="635" y="0"/>
                      </a:cubicBezTo>
                      <a:cubicBezTo>
                        <a:pt x="650" y="0"/>
                        <a:pt x="658" y="121"/>
                        <a:pt x="681" y="136"/>
                      </a:cubicBezTo>
                      <a:cubicBezTo>
                        <a:pt x="704" y="151"/>
                        <a:pt x="737" y="121"/>
                        <a:pt x="771" y="91"/>
                      </a:cubicBezTo>
                    </a:path>
                  </a:pathLst>
                </a:custGeom>
                <a:noFill/>
                <a:ln w="38100" cap="sq" cmpd="sng">
                  <a:solidFill>
                    <a:srgbClr val="FF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7158" name="Group 6"/>
          <p:cNvGrpSpPr>
            <a:grpSpLocks/>
          </p:cNvGrpSpPr>
          <p:nvPr/>
        </p:nvGrpSpPr>
        <p:grpSpPr bwMode="auto">
          <a:xfrm>
            <a:off x="3635375" y="1484313"/>
            <a:ext cx="1606550" cy="4321175"/>
            <a:chOff x="2290" y="935"/>
            <a:chExt cx="1012" cy="2722"/>
          </a:xfrm>
        </p:grpSpPr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>
              <a:off x="2290" y="935"/>
              <a:ext cx="0" cy="272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60" name="Text Box 8"/>
            <p:cNvSpPr txBox="1">
              <a:spLocks noChangeArrowheads="1"/>
            </p:cNvSpPr>
            <p:nvPr/>
          </p:nvSpPr>
          <p:spPr bwMode="auto">
            <a:xfrm>
              <a:off x="2336" y="1103"/>
              <a:ext cx="96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Verschlusslösung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827088" y="1776413"/>
            <a:ext cx="150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passiver Artikulator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827088" y="2279650"/>
            <a:ext cx="1395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aktiver Artikulator</a:t>
            </a:r>
          </a:p>
        </p:txBody>
      </p:sp>
      <p:sp>
        <p:nvSpPr>
          <p:cNvPr id="178181" name="Text Box 5" descr="Pergament"/>
          <p:cNvSpPr txBox="1">
            <a:spLocks noChangeArrowheads="1"/>
          </p:cNvSpPr>
          <p:nvPr/>
        </p:nvSpPr>
        <p:spPr bwMode="auto">
          <a:xfrm>
            <a:off x="6648450" y="838200"/>
            <a:ext cx="2244725" cy="790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aspirierter</a:t>
            </a:r>
            <a:b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de-DE" altLang="de-DE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stimmhafter Plosiv</a:t>
            </a:r>
          </a:p>
        </p:txBody>
      </p:sp>
      <p:pic>
        <p:nvPicPr>
          <p:cNvPr id="178208" name="Picture 3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425" y="3673475"/>
            <a:ext cx="6500813" cy="1693863"/>
          </a:xfrm>
          <a:noFill/>
          <a:ln/>
          <a:extLst>
            <a:ext uri="{91240B29-F687-4F45-9708-019B960494DF}">
              <a14:hiddenLine xmlns:a14="http://schemas.microsoft.com/office/drawing/2010/main" w="381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210" name="Text Box 34">
            <a:hlinkClick r:id="" action="ppaction://noaction">
              <a:snd r:embed="rId4" name="hindi4.wav"/>
            </a:hlinkClick>
          </p:cNvPr>
          <p:cNvSpPr txBox="1">
            <a:spLocks noChangeArrowheads="1"/>
          </p:cNvSpPr>
          <p:nvPr/>
        </p:nvSpPr>
        <p:spPr bwMode="auto">
          <a:xfrm>
            <a:off x="2124075" y="3789363"/>
            <a:ext cx="893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</a:t>
            </a:r>
            <a:r>
              <a:rPr lang="de-DE" altLang="de-DE" sz="32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ɦ</a:t>
            </a: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178224" name="Group 48"/>
          <p:cNvGrpSpPr>
            <a:grpSpLocks/>
          </p:cNvGrpSpPr>
          <p:nvPr/>
        </p:nvGrpSpPr>
        <p:grpSpPr bwMode="auto">
          <a:xfrm>
            <a:off x="814388" y="2060575"/>
            <a:ext cx="7789862" cy="1585913"/>
            <a:chOff x="513" y="1298"/>
            <a:chExt cx="4907" cy="999"/>
          </a:xfrm>
        </p:grpSpPr>
        <p:grpSp>
          <p:nvGrpSpPr>
            <p:cNvPr id="178223" name="Group 47"/>
            <p:cNvGrpSpPr>
              <a:grpSpLocks/>
            </p:cNvGrpSpPr>
            <p:nvPr/>
          </p:nvGrpSpPr>
          <p:grpSpPr bwMode="auto">
            <a:xfrm>
              <a:off x="513" y="1298"/>
              <a:ext cx="4907" cy="999"/>
              <a:chOff x="513" y="1298"/>
              <a:chExt cx="4907" cy="999"/>
            </a:xfrm>
          </p:grpSpPr>
          <p:grpSp>
            <p:nvGrpSpPr>
              <p:cNvPr id="178188" name="Group 12"/>
              <p:cNvGrpSpPr>
                <a:grpSpLocks/>
              </p:cNvGrpSpPr>
              <p:nvPr/>
            </p:nvGrpSpPr>
            <p:grpSpPr bwMode="auto">
              <a:xfrm>
                <a:off x="521" y="1298"/>
                <a:ext cx="4863" cy="318"/>
                <a:chOff x="521" y="1633"/>
                <a:chExt cx="4863" cy="318"/>
              </a:xfrm>
            </p:grpSpPr>
            <p:sp>
              <p:nvSpPr>
                <p:cNvPr id="178189" name="Line 13"/>
                <p:cNvSpPr>
                  <a:spLocks noChangeShapeType="1"/>
                </p:cNvSpPr>
                <p:nvPr/>
              </p:nvSpPr>
              <p:spPr bwMode="auto">
                <a:xfrm>
                  <a:off x="521" y="1633"/>
                  <a:ext cx="4854" cy="0"/>
                </a:xfrm>
                <a:prstGeom prst="line">
                  <a:avLst/>
                </a:prstGeom>
                <a:noFill/>
                <a:ln w="57150" cap="sq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8190" name="Group 14"/>
                <p:cNvGrpSpPr>
                  <a:grpSpLocks/>
                </p:cNvGrpSpPr>
                <p:nvPr/>
              </p:nvGrpSpPr>
              <p:grpSpPr bwMode="auto">
                <a:xfrm>
                  <a:off x="521" y="1679"/>
                  <a:ext cx="4863" cy="272"/>
                  <a:chOff x="521" y="1344"/>
                  <a:chExt cx="4863" cy="272"/>
                </a:xfrm>
              </p:grpSpPr>
              <p:sp>
                <p:nvSpPr>
                  <p:cNvPr id="17819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344"/>
                    <a:ext cx="1769" cy="0"/>
                  </a:xfrm>
                  <a:prstGeom prst="line">
                    <a:avLst/>
                  </a:prstGeom>
                  <a:noFill/>
                  <a:ln w="57150" cap="sq">
                    <a:solidFill>
                      <a:srgbClr val="0066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819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344"/>
                    <a:ext cx="953" cy="272"/>
                  </a:xfrm>
                  <a:prstGeom prst="line">
                    <a:avLst/>
                  </a:prstGeom>
                  <a:noFill/>
                  <a:ln w="57150" cap="sq">
                    <a:solidFill>
                      <a:srgbClr val="0066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819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52" y="1616"/>
                    <a:ext cx="2132" cy="0"/>
                  </a:xfrm>
                  <a:prstGeom prst="line">
                    <a:avLst/>
                  </a:prstGeom>
                  <a:noFill/>
                  <a:ln w="57150" cap="sq">
                    <a:solidFill>
                      <a:srgbClr val="0066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78222" name="Group 46"/>
              <p:cNvGrpSpPr>
                <a:grpSpLocks/>
              </p:cNvGrpSpPr>
              <p:nvPr/>
            </p:nvGrpSpPr>
            <p:grpSpPr bwMode="auto">
              <a:xfrm>
                <a:off x="513" y="1706"/>
                <a:ext cx="4907" cy="591"/>
                <a:chOff x="513" y="1706"/>
                <a:chExt cx="4907" cy="591"/>
              </a:xfrm>
            </p:grpSpPr>
            <p:sp>
              <p:nvSpPr>
                <p:cNvPr id="1781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13" y="1842"/>
                  <a:ext cx="676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de-DE" altLang="de-DE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Atemstellung </a:t>
                  </a:r>
                  <a:br>
                    <a:rPr lang="de-DE" altLang="de-DE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</a:br>
                  <a:r>
                    <a:rPr lang="de-DE" altLang="de-DE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der Glottis</a:t>
                  </a:r>
                </a:p>
              </p:txBody>
            </p:sp>
            <p:sp>
              <p:nvSpPr>
                <p:cNvPr id="178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77" y="2143"/>
                  <a:ext cx="1417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de-DE" altLang="de-DE" sz="16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Stimmstellung der Glottis</a:t>
                  </a:r>
                </a:p>
              </p:txBody>
            </p:sp>
            <p:grpSp>
              <p:nvGrpSpPr>
                <p:cNvPr id="178197" name="Group 21"/>
                <p:cNvGrpSpPr>
                  <a:grpSpLocks/>
                </p:cNvGrpSpPr>
                <p:nvPr/>
              </p:nvGrpSpPr>
              <p:grpSpPr bwMode="auto">
                <a:xfrm>
                  <a:off x="521" y="1706"/>
                  <a:ext cx="4899" cy="454"/>
                  <a:chOff x="521" y="1706"/>
                  <a:chExt cx="4899" cy="454"/>
                </a:xfrm>
              </p:grpSpPr>
              <p:sp>
                <p:nvSpPr>
                  <p:cNvPr id="178198" name="Freeform 22"/>
                  <p:cNvSpPr>
                    <a:spLocks/>
                  </p:cNvSpPr>
                  <p:nvPr/>
                </p:nvSpPr>
                <p:spPr bwMode="auto">
                  <a:xfrm>
                    <a:off x="2290" y="1706"/>
                    <a:ext cx="3130" cy="413"/>
                  </a:xfrm>
                  <a:custGeom>
                    <a:avLst/>
                    <a:gdLst>
                      <a:gd name="T0" fmla="*/ 0 w 2842"/>
                      <a:gd name="T1" fmla="*/ 277 h 413"/>
                      <a:gd name="T2" fmla="*/ 91 w 2842"/>
                      <a:gd name="T3" fmla="*/ 187 h 413"/>
                      <a:gd name="T4" fmla="*/ 136 w 2842"/>
                      <a:gd name="T5" fmla="*/ 323 h 413"/>
                      <a:gd name="T6" fmla="*/ 182 w 2842"/>
                      <a:gd name="T7" fmla="*/ 187 h 413"/>
                      <a:gd name="T8" fmla="*/ 272 w 2842"/>
                      <a:gd name="T9" fmla="*/ 323 h 413"/>
                      <a:gd name="T10" fmla="*/ 363 w 2842"/>
                      <a:gd name="T11" fmla="*/ 187 h 413"/>
                      <a:gd name="T12" fmla="*/ 454 w 2842"/>
                      <a:gd name="T13" fmla="*/ 323 h 413"/>
                      <a:gd name="T14" fmla="*/ 545 w 2842"/>
                      <a:gd name="T15" fmla="*/ 187 h 413"/>
                      <a:gd name="T16" fmla="*/ 635 w 2842"/>
                      <a:gd name="T17" fmla="*/ 323 h 413"/>
                      <a:gd name="T18" fmla="*/ 726 w 2842"/>
                      <a:gd name="T19" fmla="*/ 141 h 413"/>
                      <a:gd name="T20" fmla="*/ 817 w 2842"/>
                      <a:gd name="T21" fmla="*/ 368 h 413"/>
                      <a:gd name="T22" fmla="*/ 953 w 2842"/>
                      <a:gd name="T23" fmla="*/ 50 h 413"/>
                      <a:gd name="T24" fmla="*/ 1044 w 2842"/>
                      <a:gd name="T25" fmla="*/ 413 h 413"/>
                      <a:gd name="T26" fmla="*/ 1225 w 2842"/>
                      <a:gd name="T27" fmla="*/ 50 h 413"/>
                      <a:gd name="T28" fmla="*/ 1361 w 2842"/>
                      <a:gd name="T29" fmla="*/ 368 h 413"/>
                      <a:gd name="T30" fmla="*/ 1484 w 2842"/>
                      <a:gd name="T31" fmla="*/ 31 h 413"/>
                      <a:gd name="T32" fmla="*/ 1633 w 2842"/>
                      <a:gd name="T33" fmla="*/ 368 h 413"/>
                      <a:gd name="T34" fmla="*/ 1769 w 2842"/>
                      <a:gd name="T35" fmla="*/ 50 h 413"/>
                      <a:gd name="T36" fmla="*/ 1931 w 2842"/>
                      <a:gd name="T37" fmla="*/ 392 h 413"/>
                      <a:gd name="T38" fmla="*/ 2086 w 2842"/>
                      <a:gd name="T39" fmla="*/ 5 h 413"/>
                      <a:gd name="T40" fmla="*/ 2258 w 2842"/>
                      <a:gd name="T41" fmla="*/ 380 h 413"/>
                      <a:gd name="T42" fmla="*/ 2387 w 2842"/>
                      <a:gd name="T43" fmla="*/ 1 h 413"/>
                      <a:gd name="T44" fmla="*/ 2490 w 2842"/>
                      <a:gd name="T45" fmla="*/ 371 h 413"/>
                      <a:gd name="T46" fmla="*/ 2705 w 2842"/>
                      <a:gd name="T47" fmla="*/ 27 h 413"/>
                      <a:gd name="T48" fmla="*/ 2842 w 2842"/>
                      <a:gd name="T49" fmla="*/ 363 h 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842" h="413">
                        <a:moveTo>
                          <a:pt x="0" y="277"/>
                        </a:moveTo>
                        <a:cubicBezTo>
                          <a:pt x="34" y="228"/>
                          <a:pt x="68" y="179"/>
                          <a:pt x="91" y="187"/>
                        </a:cubicBezTo>
                        <a:cubicBezTo>
                          <a:pt x="114" y="195"/>
                          <a:pt x="121" y="323"/>
                          <a:pt x="136" y="323"/>
                        </a:cubicBezTo>
                        <a:cubicBezTo>
                          <a:pt x="151" y="323"/>
                          <a:pt x="159" y="187"/>
                          <a:pt x="182" y="187"/>
                        </a:cubicBezTo>
                        <a:cubicBezTo>
                          <a:pt x="205" y="187"/>
                          <a:pt x="242" y="323"/>
                          <a:pt x="272" y="323"/>
                        </a:cubicBezTo>
                        <a:cubicBezTo>
                          <a:pt x="302" y="323"/>
                          <a:pt x="333" y="187"/>
                          <a:pt x="363" y="187"/>
                        </a:cubicBezTo>
                        <a:cubicBezTo>
                          <a:pt x="393" y="187"/>
                          <a:pt x="424" y="323"/>
                          <a:pt x="454" y="323"/>
                        </a:cubicBezTo>
                        <a:cubicBezTo>
                          <a:pt x="484" y="323"/>
                          <a:pt x="515" y="187"/>
                          <a:pt x="545" y="187"/>
                        </a:cubicBezTo>
                        <a:cubicBezTo>
                          <a:pt x="575" y="187"/>
                          <a:pt x="605" y="331"/>
                          <a:pt x="635" y="323"/>
                        </a:cubicBezTo>
                        <a:cubicBezTo>
                          <a:pt x="665" y="315"/>
                          <a:pt x="696" y="134"/>
                          <a:pt x="726" y="141"/>
                        </a:cubicBezTo>
                        <a:cubicBezTo>
                          <a:pt x="756" y="148"/>
                          <a:pt x="779" y="383"/>
                          <a:pt x="817" y="368"/>
                        </a:cubicBezTo>
                        <a:cubicBezTo>
                          <a:pt x="855" y="353"/>
                          <a:pt x="915" y="43"/>
                          <a:pt x="953" y="50"/>
                        </a:cubicBezTo>
                        <a:cubicBezTo>
                          <a:pt x="991" y="57"/>
                          <a:pt x="999" y="413"/>
                          <a:pt x="1044" y="413"/>
                        </a:cubicBezTo>
                        <a:cubicBezTo>
                          <a:pt x="1089" y="413"/>
                          <a:pt x="1172" y="57"/>
                          <a:pt x="1225" y="50"/>
                        </a:cubicBezTo>
                        <a:cubicBezTo>
                          <a:pt x="1278" y="43"/>
                          <a:pt x="1318" y="371"/>
                          <a:pt x="1361" y="368"/>
                        </a:cubicBezTo>
                        <a:cubicBezTo>
                          <a:pt x="1404" y="365"/>
                          <a:pt x="1439" y="31"/>
                          <a:pt x="1484" y="31"/>
                        </a:cubicBezTo>
                        <a:cubicBezTo>
                          <a:pt x="1529" y="31"/>
                          <a:pt x="1586" y="365"/>
                          <a:pt x="1633" y="368"/>
                        </a:cubicBezTo>
                        <a:cubicBezTo>
                          <a:pt x="1680" y="371"/>
                          <a:pt x="1719" y="46"/>
                          <a:pt x="1769" y="50"/>
                        </a:cubicBezTo>
                        <a:cubicBezTo>
                          <a:pt x="1819" y="54"/>
                          <a:pt x="1878" y="399"/>
                          <a:pt x="1931" y="392"/>
                        </a:cubicBezTo>
                        <a:cubicBezTo>
                          <a:pt x="1984" y="385"/>
                          <a:pt x="2032" y="7"/>
                          <a:pt x="2086" y="5"/>
                        </a:cubicBezTo>
                        <a:cubicBezTo>
                          <a:pt x="2140" y="3"/>
                          <a:pt x="2208" y="381"/>
                          <a:pt x="2258" y="380"/>
                        </a:cubicBezTo>
                        <a:cubicBezTo>
                          <a:pt x="2308" y="379"/>
                          <a:pt x="2348" y="2"/>
                          <a:pt x="2387" y="1"/>
                        </a:cubicBezTo>
                        <a:cubicBezTo>
                          <a:pt x="2426" y="0"/>
                          <a:pt x="2437" y="367"/>
                          <a:pt x="2490" y="371"/>
                        </a:cubicBezTo>
                        <a:cubicBezTo>
                          <a:pt x="2543" y="375"/>
                          <a:pt x="2646" y="28"/>
                          <a:pt x="2705" y="27"/>
                        </a:cubicBezTo>
                        <a:cubicBezTo>
                          <a:pt x="2764" y="26"/>
                          <a:pt x="2814" y="293"/>
                          <a:pt x="2842" y="363"/>
                        </a:cubicBezTo>
                      </a:path>
                    </a:pathLst>
                  </a:custGeom>
                  <a:noFill/>
                  <a:ln w="38100" cap="sq" cmpd="sng">
                    <a:solidFill>
                      <a:srgbClr val="FF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7819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21" y="1797"/>
                    <a:ext cx="998" cy="363"/>
                    <a:chOff x="884" y="1797"/>
                    <a:chExt cx="1179" cy="363"/>
                  </a:xfrm>
                </p:grpSpPr>
                <p:grpSp>
                  <p:nvGrpSpPr>
                    <p:cNvPr id="17820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4" y="1797"/>
                      <a:ext cx="1179" cy="181"/>
                      <a:chOff x="884" y="1797"/>
                      <a:chExt cx="1179" cy="181"/>
                    </a:xfrm>
                  </p:grpSpPr>
                  <p:sp>
                    <p:nvSpPr>
                      <p:cNvPr id="178201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" y="1797"/>
                        <a:ext cx="726" cy="0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8202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0" y="1797"/>
                        <a:ext cx="453" cy="181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78203" name="Group 2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884" y="1979"/>
                      <a:ext cx="1179" cy="181"/>
                      <a:chOff x="884" y="1797"/>
                      <a:chExt cx="1179" cy="181"/>
                    </a:xfrm>
                  </p:grpSpPr>
                  <p:sp>
                    <p:nvSpPr>
                      <p:cNvPr id="17820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" y="1797"/>
                        <a:ext cx="726" cy="0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8205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0" y="1797"/>
                        <a:ext cx="453" cy="181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78206" name="Freeform 30"/>
                  <p:cNvSpPr>
                    <a:spLocks/>
                  </p:cNvSpPr>
                  <p:nvPr/>
                </p:nvSpPr>
                <p:spPr bwMode="auto">
                  <a:xfrm>
                    <a:off x="1519" y="1888"/>
                    <a:ext cx="771" cy="151"/>
                  </a:xfrm>
                  <a:custGeom>
                    <a:avLst/>
                    <a:gdLst>
                      <a:gd name="T0" fmla="*/ 0 w 771"/>
                      <a:gd name="T1" fmla="*/ 91 h 151"/>
                      <a:gd name="T2" fmla="*/ 46 w 771"/>
                      <a:gd name="T3" fmla="*/ 45 h 151"/>
                      <a:gd name="T4" fmla="*/ 136 w 771"/>
                      <a:gd name="T5" fmla="*/ 136 h 151"/>
                      <a:gd name="T6" fmla="*/ 182 w 771"/>
                      <a:gd name="T7" fmla="*/ 45 h 151"/>
                      <a:gd name="T8" fmla="*/ 272 w 771"/>
                      <a:gd name="T9" fmla="*/ 136 h 151"/>
                      <a:gd name="T10" fmla="*/ 318 w 771"/>
                      <a:gd name="T11" fmla="*/ 45 h 151"/>
                      <a:gd name="T12" fmla="*/ 408 w 771"/>
                      <a:gd name="T13" fmla="*/ 136 h 151"/>
                      <a:gd name="T14" fmla="*/ 499 w 771"/>
                      <a:gd name="T15" fmla="*/ 0 h 151"/>
                      <a:gd name="T16" fmla="*/ 590 w 771"/>
                      <a:gd name="T17" fmla="*/ 136 h 151"/>
                      <a:gd name="T18" fmla="*/ 635 w 771"/>
                      <a:gd name="T19" fmla="*/ 0 h 151"/>
                      <a:gd name="T20" fmla="*/ 681 w 771"/>
                      <a:gd name="T21" fmla="*/ 136 h 151"/>
                      <a:gd name="T22" fmla="*/ 771 w 771"/>
                      <a:gd name="T23" fmla="*/ 91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71" h="151">
                        <a:moveTo>
                          <a:pt x="0" y="91"/>
                        </a:moveTo>
                        <a:cubicBezTo>
                          <a:pt x="11" y="64"/>
                          <a:pt x="23" y="38"/>
                          <a:pt x="46" y="45"/>
                        </a:cubicBezTo>
                        <a:cubicBezTo>
                          <a:pt x="69" y="52"/>
                          <a:pt x="113" y="136"/>
                          <a:pt x="136" y="136"/>
                        </a:cubicBezTo>
                        <a:cubicBezTo>
                          <a:pt x="159" y="136"/>
                          <a:pt x="159" y="45"/>
                          <a:pt x="182" y="45"/>
                        </a:cubicBezTo>
                        <a:cubicBezTo>
                          <a:pt x="205" y="45"/>
                          <a:pt x="249" y="136"/>
                          <a:pt x="272" y="136"/>
                        </a:cubicBezTo>
                        <a:cubicBezTo>
                          <a:pt x="295" y="136"/>
                          <a:pt x="295" y="45"/>
                          <a:pt x="318" y="45"/>
                        </a:cubicBezTo>
                        <a:cubicBezTo>
                          <a:pt x="341" y="45"/>
                          <a:pt x="378" y="143"/>
                          <a:pt x="408" y="136"/>
                        </a:cubicBezTo>
                        <a:cubicBezTo>
                          <a:pt x="438" y="129"/>
                          <a:pt x="469" y="0"/>
                          <a:pt x="499" y="0"/>
                        </a:cubicBezTo>
                        <a:cubicBezTo>
                          <a:pt x="529" y="0"/>
                          <a:pt x="567" y="136"/>
                          <a:pt x="590" y="136"/>
                        </a:cubicBezTo>
                        <a:cubicBezTo>
                          <a:pt x="613" y="136"/>
                          <a:pt x="620" y="0"/>
                          <a:pt x="635" y="0"/>
                        </a:cubicBezTo>
                        <a:cubicBezTo>
                          <a:pt x="650" y="0"/>
                          <a:pt x="658" y="121"/>
                          <a:pt x="681" y="136"/>
                        </a:cubicBezTo>
                        <a:cubicBezTo>
                          <a:pt x="704" y="151"/>
                          <a:pt x="737" y="121"/>
                          <a:pt x="771" y="91"/>
                        </a:cubicBezTo>
                      </a:path>
                    </a:pathLst>
                  </a:custGeom>
                  <a:noFill/>
                  <a:ln w="38100" cap="sq" cmpd="sng">
                    <a:solidFill>
                      <a:srgbClr val="FF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8220" name="Group 44"/>
                <p:cNvGrpSpPr>
                  <a:grpSpLocks/>
                </p:cNvGrpSpPr>
                <p:nvPr/>
              </p:nvGrpSpPr>
              <p:grpSpPr bwMode="auto">
                <a:xfrm>
                  <a:off x="2290" y="1842"/>
                  <a:ext cx="862" cy="227"/>
                  <a:chOff x="2290" y="1842"/>
                  <a:chExt cx="862" cy="227"/>
                </a:xfrm>
              </p:grpSpPr>
              <p:grpSp>
                <p:nvGrpSpPr>
                  <p:cNvPr id="1782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90" y="1842"/>
                    <a:ext cx="862" cy="91"/>
                    <a:chOff x="2290" y="1842"/>
                    <a:chExt cx="862" cy="91"/>
                  </a:xfrm>
                </p:grpSpPr>
                <p:sp>
                  <p:nvSpPr>
                    <p:cNvPr id="17821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0" y="1842"/>
                      <a:ext cx="136" cy="9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21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6" y="1842"/>
                      <a:ext cx="590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214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1842"/>
                      <a:ext cx="136" cy="9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8216" name="Group 40"/>
                  <p:cNvGrpSpPr>
                    <a:grpSpLocks/>
                  </p:cNvGrpSpPr>
                  <p:nvPr/>
                </p:nvGrpSpPr>
                <p:grpSpPr bwMode="auto">
                  <a:xfrm flipV="1">
                    <a:off x="2290" y="1978"/>
                    <a:ext cx="862" cy="91"/>
                    <a:chOff x="2290" y="1842"/>
                    <a:chExt cx="862" cy="91"/>
                  </a:xfrm>
                </p:grpSpPr>
                <p:sp>
                  <p:nvSpPr>
                    <p:cNvPr id="17821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0" y="1842"/>
                      <a:ext cx="136" cy="9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218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6" y="1842"/>
                      <a:ext cx="590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21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1842"/>
                      <a:ext cx="136" cy="91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9999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178221" name="Text Box 45"/>
            <p:cNvSpPr txBox="1">
              <a:spLocks noChangeArrowheads="1"/>
            </p:cNvSpPr>
            <p:nvPr/>
          </p:nvSpPr>
          <p:spPr bwMode="auto">
            <a:xfrm>
              <a:off x="2336" y="2114"/>
              <a:ext cx="8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Murmelstimme</a:t>
              </a:r>
            </a:p>
          </p:txBody>
        </p:sp>
      </p:grpSp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3635375" y="1484313"/>
            <a:ext cx="1408113" cy="4321175"/>
            <a:chOff x="2290" y="935"/>
            <a:chExt cx="887" cy="2722"/>
          </a:xfrm>
        </p:grpSpPr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>
              <a:off x="2290" y="935"/>
              <a:ext cx="0" cy="272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2336" y="1103"/>
              <a:ext cx="84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Verschlusslösung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Töne im Standard Chinesisch</a:t>
            </a:r>
          </a:p>
        </p:txBody>
      </p:sp>
      <p:pic>
        <p:nvPicPr>
          <p:cNvPr id="155656" name="Picture 8" descr="ma4">
            <a:hlinkClick r:id="" action="ppaction://noaction">
              <a:snd r:embed="rId2" name="ma4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5229225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7" name="Picture 9" descr="ma2">
            <a:hlinkClick r:id="" action="ppaction://noaction">
              <a:snd r:embed="rId4" name="ma2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165475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8" name="Picture 10" descr="ma3">
            <a:hlinkClick r:id="" action="ppaction://noaction">
              <a:snd r:embed="rId6" name="ma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197350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5" descr="ma1">
            <a:hlinkClick r:id="" action="ppaction://noaction">
              <a:snd r:embed="rId8" name="ma1.wav"/>
            </a:hlinkClick>
          </p:cNvPr>
          <p:cNvPicPr>
            <a:picLocks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2062163"/>
            <a:ext cx="622300" cy="6111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9" name="Picture 11" descr="lowfallri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184650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60" name="Picture 12" descr="hig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133600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61" name="Picture 13" descr="highf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10175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62" name="Picture 14" descr="highr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159125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5410200" y="2133600"/>
            <a:ext cx="106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Mutter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5421313" y="3181350"/>
            <a:ext cx="81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Hanf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5429250" y="4229100"/>
            <a:ext cx="88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Pferd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5429250" y="527685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schelten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726362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7" name="Picture 5" descr="ma1">
            <a:hlinkClick r:id="" action="ppaction://noaction">
              <a:snd r:embed="rId3" name="ma1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81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8" name="Picture 6" descr="hi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7311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" name="Picture 5" descr="ma2">
            <a:hlinkClick r:id="" action="ppaction://noaction">
              <a:snd r:embed="rId3" name="ma2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highr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125538"/>
            <a:ext cx="7726362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5" name="Picture 5" descr="ma3">
            <a:hlinkClick r:id="" action="ppaction://noaction">
              <a:snd r:embed="rId3" name="ma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lowfallr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8713"/>
            <a:ext cx="7723187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9" name="Picture 5" descr="ma4">
            <a:hlinkClick r:id="" action="ppaction://noaction">
              <a:snd r:embed="rId3" name="ma4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highf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47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Voice Onset Time (VOT)</a:t>
            </a:r>
            <a:br>
              <a:rPr lang="de-DE" altLang="de-DE"/>
            </a:br>
            <a:r>
              <a:rPr lang="de-DE" altLang="de-DE"/>
              <a:t>Stimmton – Aspiration (Hindi) </a:t>
            </a:r>
          </a:p>
        </p:txBody>
      </p:sp>
      <p:sp>
        <p:nvSpPr>
          <p:cNvPr id="158725" name="Text Box 5">
            <a:hlinkClick r:id="" action="ppaction://noaction">
              <a:snd r:embed="rId2" name="hindi1.wav"/>
            </a:hlinkClick>
          </p:cNvPr>
          <p:cNvSpPr txBox="1">
            <a:spLocks noChangeArrowheads="1"/>
          </p:cNvSpPr>
          <p:nvPr/>
        </p:nvSpPr>
        <p:spPr bwMode="auto">
          <a:xfrm>
            <a:off x="1108075" y="1916113"/>
            <a:ext cx="744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8726" name="Text Box 6">
            <a:hlinkClick r:id="" action="ppaction://noaction">
              <a:snd r:embed="rId3" name="hindi2.wav"/>
            </a:hlinkClick>
          </p:cNvPr>
          <p:cNvSpPr txBox="1">
            <a:spLocks noChangeArrowheads="1"/>
          </p:cNvSpPr>
          <p:nvPr/>
        </p:nvSpPr>
        <p:spPr bwMode="auto">
          <a:xfrm>
            <a:off x="1121916" y="2922588"/>
            <a:ext cx="880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pʰal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8727" name="Text Box 7">
            <a:hlinkClick r:id="" action="ppaction://noaction">
              <a:snd r:embed="rId4" name="hindi3.wav"/>
            </a:hlinkClick>
          </p:cNvPr>
          <p:cNvSpPr txBox="1">
            <a:spLocks noChangeArrowheads="1"/>
          </p:cNvSpPr>
          <p:nvPr/>
        </p:nvSpPr>
        <p:spPr bwMode="auto">
          <a:xfrm>
            <a:off x="1108075" y="3929063"/>
            <a:ext cx="741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8728" name="Text Box 8">
            <a:hlinkClick r:id="" action="ppaction://noaction">
              <a:snd r:embed="rId5" name="hindi4.wav"/>
            </a:hlinkClick>
          </p:cNvPr>
          <p:cNvSpPr txBox="1">
            <a:spLocks noChangeArrowheads="1"/>
          </p:cNvSpPr>
          <p:nvPr/>
        </p:nvSpPr>
        <p:spPr bwMode="auto">
          <a:xfrm>
            <a:off x="1117977" y="4937125"/>
            <a:ext cx="873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</a:t>
            </a:r>
            <a:r>
              <a:rPr lang="de-DE" altLang="de-DE" sz="3200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ɦ</a:t>
            </a: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651375" y="1916113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sich kümmern um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4686300" y="2963863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Messerklinge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664075" y="4011613"/>
            <a:ext cx="82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Haar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4654550" y="5059363"/>
            <a:ext cx="80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Stirn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87450"/>
            <a:ext cx="7712075" cy="4954588"/>
          </a:xfrm>
          <a:noFill/>
          <a:ln/>
          <a:extLst>
            <a:ext uri="{91240B29-F687-4F45-9708-019B960494DF}">
              <a14:hiddenLine xmlns:a14="http://schemas.microsoft.com/office/drawing/2010/main" w="381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00" name="Text Box 8">
            <a:hlinkClick r:id="" action="ppaction://noaction">
              <a:snd r:embed="rId3" name="hindi1.wav"/>
            </a:hlinkClick>
          </p:cNvPr>
          <p:cNvSpPr txBox="1">
            <a:spLocks noChangeArrowheads="1"/>
          </p:cNvSpPr>
          <p:nvPr/>
        </p:nvSpPr>
        <p:spPr bwMode="auto">
          <a:xfrm>
            <a:off x="2159000" y="2159000"/>
            <a:ext cx="744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87450"/>
            <a:ext cx="7737475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9" name="Text Box 11">
            <a:hlinkClick r:id="" action="ppaction://noaction">
              <a:snd r:embed="rId3" name="hindi2.wav"/>
            </a:hlinkClick>
          </p:cNvPr>
          <p:cNvSpPr txBox="1">
            <a:spLocks noChangeArrowheads="1"/>
          </p:cNvSpPr>
          <p:nvPr/>
        </p:nvSpPr>
        <p:spPr bwMode="auto">
          <a:xfrm>
            <a:off x="2172841" y="2159000"/>
            <a:ext cx="880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pʰal</a:t>
            </a:r>
            <a:endParaRPr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a33b737a8e08426c9c983687e9882261410e7"/>
</p:tagLst>
</file>

<file path=ppt/theme/theme1.xml><?xml version="1.0" encoding="utf-8"?>
<a:theme xmlns:a="http://schemas.openxmlformats.org/drawingml/2006/main" name="Transkription">
  <a:themeElements>
    <a:clrScheme name="">
      <a:dk1>
        <a:srgbClr val="000000"/>
      </a:dk1>
      <a:lt1>
        <a:srgbClr val="FFFFFF"/>
      </a:lt1>
      <a:dk2>
        <a:srgbClr val="660033"/>
      </a:dk2>
      <a:lt2>
        <a:srgbClr val="969696"/>
      </a:lt2>
      <a:accent1>
        <a:srgbClr val="FFFFFF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2D00"/>
      </a:accent6>
      <a:hlink>
        <a:srgbClr val="FF3300"/>
      </a:hlink>
      <a:folHlink>
        <a:srgbClr val="FF7C80"/>
      </a:folHlink>
    </a:clrScheme>
    <a:fontScheme name="Transkrip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Transkrip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krip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krip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Phonetik</Template>
  <TotalTime>0</TotalTime>
  <Words>105</Words>
  <Application>Microsoft Office PowerPoint</Application>
  <PresentationFormat>Bildschirmpräsentation (4:3)</PresentationFormat>
  <Paragraphs>62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Wingdings 2</vt:lpstr>
      <vt:lpstr>Wingdings 3</vt:lpstr>
      <vt:lpstr>Wingdings</vt:lpstr>
      <vt:lpstr>SILSophia IPA93</vt:lpstr>
      <vt:lpstr>Verdana</vt:lpstr>
      <vt:lpstr>Tahoma</vt:lpstr>
      <vt:lpstr>Transkription</vt:lpstr>
      <vt:lpstr>Einführung in die  Phonetik und Phonologie</vt:lpstr>
      <vt:lpstr>Töne im Standard Chinesisch</vt:lpstr>
      <vt:lpstr>PowerPoint-Präsentation</vt:lpstr>
      <vt:lpstr>PowerPoint-Präsentation</vt:lpstr>
      <vt:lpstr>PowerPoint-Präsentation</vt:lpstr>
      <vt:lpstr>PowerPoint-Präsentation</vt:lpstr>
      <vt:lpstr>Voice Onset Time (VOT) Stimmton – Aspiration (Hindi) </vt:lpstr>
      <vt:lpstr>PowerPoint-Präsentation</vt:lpstr>
      <vt:lpstr>PowerPoint-Präsentation</vt:lpstr>
      <vt:lpstr>PowerPoint-Präsentation</vt:lpstr>
      <vt:lpstr>PowerPoint-Präsentation</vt:lpstr>
      <vt:lpstr>Voice Onset Time</vt:lpstr>
      <vt:lpstr>Voice Onset Time</vt:lpstr>
      <vt:lpstr>Voice Onset Time</vt:lpstr>
      <vt:lpstr>Voice Onset Time</vt:lpstr>
      <vt:lpstr>Voice Onset Time</vt:lpstr>
    </vt:vector>
  </TitlesOfParts>
  <Company>Universität Bremen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 Phonetik und Phonologie</dc:title>
  <dc:subject>Der Phonationsprozess</dc:subject>
  <dc:creator>Karl Heinz Wagner</dc:creator>
  <cp:lastModifiedBy>Karl Heinz Wagner</cp:lastModifiedBy>
  <cp:revision>12</cp:revision>
  <dcterms:created xsi:type="dcterms:W3CDTF">2003-11-09T16:19:24Z</dcterms:created>
  <dcterms:modified xsi:type="dcterms:W3CDTF">2016-01-18T19:54:14Z</dcterms:modified>
</cp:coreProperties>
</file>