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  <p:sldMasterId id="2147483783" r:id="rId2"/>
    <p:sldMasterId id="2147483841" r:id="rId3"/>
    <p:sldMasterId id="2147483853" r:id="rId4"/>
  </p:sldMasterIdLst>
  <p:notesMasterIdLst>
    <p:notesMasterId r:id="rId39"/>
  </p:notesMasterIdLst>
  <p:sldIdLst>
    <p:sldId id="256" r:id="rId5"/>
    <p:sldId id="292" r:id="rId6"/>
    <p:sldId id="294" r:id="rId7"/>
    <p:sldId id="295" r:id="rId8"/>
    <p:sldId id="296" r:id="rId9"/>
    <p:sldId id="298" r:id="rId10"/>
    <p:sldId id="299" r:id="rId11"/>
    <p:sldId id="300" r:id="rId12"/>
    <p:sldId id="301" r:id="rId13"/>
    <p:sldId id="293" r:id="rId14"/>
    <p:sldId id="324" r:id="rId15"/>
    <p:sldId id="326" r:id="rId16"/>
    <p:sldId id="303" r:id="rId17"/>
    <p:sldId id="265" r:id="rId18"/>
    <p:sldId id="306" r:id="rId19"/>
    <p:sldId id="305" r:id="rId20"/>
    <p:sldId id="307" r:id="rId21"/>
    <p:sldId id="308" r:id="rId22"/>
    <p:sldId id="341" r:id="rId23"/>
    <p:sldId id="312" r:id="rId24"/>
    <p:sldId id="314" r:id="rId25"/>
    <p:sldId id="342" r:id="rId26"/>
    <p:sldId id="311" r:id="rId27"/>
    <p:sldId id="339" r:id="rId28"/>
    <p:sldId id="338" r:id="rId29"/>
    <p:sldId id="315" r:id="rId30"/>
    <p:sldId id="316" r:id="rId31"/>
    <p:sldId id="317" r:id="rId32"/>
    <p:sldId id="340" r:id="rId33"/>
    <p:sldId id="319" r:id="rId34"/>
    <p:sldId id="320" r:id="rId35"/>
    <p:sldId id="321" r:id="rId36"/>
    <p:sldId id="332" r:id="rId37"/>
    <p:sldId id="260" r:id="rId3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808080"/>
    <a:srgbClr val="292929"/>
    <a:srgbClr val="1C1C1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9" autoAdjust="0"/>
    <p:restoredTop sz="94575" autoAdjust="0"/>
  </p:normalViewPr>
  <p:slideViewPr>
    <p:cSldViewPr>
      <p:cViewPr>
        <p:scale>
          <a:sx n="66" d="100"/>
          <a:sy n="66" d="100"/>
        </p:scale>
        <p:origin x="-148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AD93111-1DE0-4EA4-94FC-3D0C1385CD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889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317500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0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2C318-CE2D-4873-A97D-7B9182FF0D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00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B1987-2427-4317-998B-18495B8D35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124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375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375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D805A-DC69-4C9C-A6C7-B15A2FD659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187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DBE84-92F5-4FA3-9829-6DE5884D4492}" type="datetimeFigureOut">
              <a:rPr lang="en-US"/>
              <a:pPr>
                <a:defRPr/>
              </a:pPr>
              <a:t>6/27/2013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FD3E3-B1F3-4693-8381-AF34455B3A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726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63405-0B1F-4B61-B753-A2901D93A90B}" type="datetimeFigureOut">
              <a:rPr lang="en-US"/>
              <a:pPr>
                <a:defRPr/>
              </a:pPr>
              <a:t>6/27/2013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882AF-CF7B-402D-9196-9D8AE18E46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170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3B378-D1AA-435E-B323-F6210E4AF7DD}" type="datetimeFigureOut">
              <a:rPr lang="en-US"/>
              <a:pPr>
                <a:defRPr/>
              </a:pPr>
              <a:t>6/27/2013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7C1FF-D922-4BA2-AF1F-19006F5F44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020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85546-0363-4EC2-A269-3BF1B5C7D5FF}" type="datetimeFigureOut">
              <a:rPr lang="en-US"/>
              <a:pPr>
                <a:defRPr/>
              </a:pPr>
              <a:t>6/27/2013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6E0DC-AC34-4460-8211-7DDB168245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095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098C3-CD9E-41B2-910D-1FC4866C21F7}" type="datetimeFigureOut">
              <a:rPr lang="en-US"/>
              <a:pPr>
                <a:defRPr/>
              </a:pPr>
              <a:t>6/27/2013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8864A-F12F-444A-8E27-2D19F4C43D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66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C7C17-D6A6-4AA8-B802-CC3D0BFE7EB0}" type="datetimeFigureOut">
              <a:rPr lang="en-US"/>
              <a:pPr>
                <a:defRPr/>
              </a:pPr>
              <a:t>6/27/2013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2CAE0-E2A0-4685-A391-0958967D3B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581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B9EA2-9E6B-4E35-83D6-3D15D8CC31EA}" type="datetimeFigureOut">
              <a:rPr lang="en-US"/>
              <a:pPr>
                <a:defRPr/>
              </a:pPr>
              <a:t>6/27/2013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58F06-A69E-444C-B3F4-89C8DC31EA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78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DF906-AC66-4631-B3FA-67935B3C7400}" type="datetimeFigureOut">
              <a:rPr lang="en-US"/>
              <a:pPr>
                <a:defRPr/>
              </a:pPr>
              <a:t>6/27/2013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5EEAC-F0EC-4A27-BDF8-4FF6C4E0D6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971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0081C-4AB4-4B46-9A88-79EC7E81F0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6738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58400-4173-4491-A3E9-53E252947F06}" type="datetimeFigureOut">
              <a:rPr lang="en-US"/>
              <a:pPr>
                <a:defRPr/>
              </a:pPr>
              <a:t>6/27/2013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ED5B-162C-4BBD-8A99-FAEF21A21E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157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3AA95-9290-4225-99C6-655C239E9731}" type="datetimeFigureOut">
              <a:rPr lang="en-US"/>
              <a:pPr>
                <a:defRPr/>
              </a:pPr>
              <a:t>6/27/2013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9A22-3F52-4AB2-BA31-43388AAE2A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7491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052F1-B744-47D8-B54F-3645446F4E6B}" type="datetimeFigureOut">
              <a:rPr lang="en-US"/>
              <a:pPr>
                <a:defRPr/>
              </a:pPr>
              <a:t>6/27/2013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386F3-3AB5-435A-8EB9-4E4FF4CD35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651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317500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0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2C318-CE2D-4873-A97D-7B9182FF0D3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6308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0081C-4AB4-4B46-9A88-79EC7E81F02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4275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FD50E-789E-4772-9A01-D349D736CEB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18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412875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412875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91606-962B-4859-94F2-7A3FB9DE1BF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2877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65F57-89ED-4A59-96D1-9AE6A1AB7E5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6019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30480-509A-45BA-A8EB-CCF736037BC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6460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EF046-5302-4EFE-8C6D-E8ECC77529A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43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FD50E-789E-4772-9A01-D349D736CE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1816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BC9EA-1666-4AFB-AB44-C2BF7179A13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2030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20B32-EF51-4458-ACF5-AF8530BD14B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3437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B1987-2427-4317-998B-18495B8D352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8675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375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375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D805A-DC69-4C9C-A6C7-B15A2FD6592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4990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45088E-0EBD-4CD1-B6AD-C5E765B5C7B7}" type="datetimeFigureOut">
              <a:rPr lang="en-US"/>
              <a:pPr/>
              <a:t>6/27/2013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264CAA-9FD8-4278-96D9-4CB8C3A554B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B44BF-4CEE-4425-A551-BAE2B4A07178}" type="datetimeFigureOut">
              <a:rPr lang="en-US"/>
              <a:pPr/>
              <a:t>6/27/2013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856A08-45A5-4349-A450-7420C05419D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9BE0DA-FA70-42A5-AB9D-9414155B8465}" type="datetimeFigureOut">
              <a:rPr lang="en-US"/>
              <a:pPr/>
              <a:t>6/27/2013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ABCC4-B9FB-4304-B089-CE07C8E7950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016F7-AC08-42F2-A424-9280FF37FD2E}" type="datetimeFigureOut">
              <a:rPr lang="en-US"/>
              <a:pPr/>
              <a:t>6/27/2013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EE4E80-EAD9-425C-8554-311CD4F6D0B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D41676-1993-4513-B56B-ADAB51D6637F}" type="datetimeFigureOut">
              <a:rPr lang="en-US"/>
              <a:pPr/>
              <a:t>6/27/2013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428C2-58E8-4E78-AE5D-C8A3D9AF55F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E2E36-85C5-4702-AB41-36A88E46E510}" type="datetimeFigureOut">
              <a:rPr lang="en-US"/>
              <a:pPr/>
              <a:t>6/27/2013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8C5068-3B72-4E64-8237-700CB66F2D9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412875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412875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91606-962B-4859-94F2-7A3FB9DE1B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564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5ACAD-9AC2-4C40-A637-37A8AB560738}" type="datetimeFigureOut">
              <a:rPr lang="en-US"/>
              <a:pPr/>
              <a:t>6/27/2013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3EE82-359D-46F2-84F7-AC05DF1290B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3566FD-2424-4DD0-A532-A162EB43480D}" type="datetimeFigureOut">
              <a:rPr lang="en-US"/>
              <a:pPr/>
              <a:t>6/27/2013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65A9AE-64E6-4BF9-BB00-77AFE3A741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4E424A-6270-4256-9048-EE04BEF054FF}" type="datetimeFigureOut">
              <a:rPr lang="en-US"/>
              <a:pPr/>
              <a:t>6/27/2013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44BD79-8F07-4C10-AC2F-951F3E5DDE3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DCE504-6B3A-4AF7-B3BC-9AC804318E7F}" type="datetimeFigureOut">
              <a:rPr lang="en-US"/>
              <a:pPr/>
              <a:t>6/27/2013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8132A3-5A05-44CA-87D2-71232F8165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0DF33A-657F-4BEA-A71D-46D16830F656}" type="datetimeFigureOut">
              <a:rPr lang="en-US"/>
              <a:pPr/>
              <a:t>6/27/2013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CD2DB-FFFD-48EF-84EF-CAC66A9153B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65F57-89ED-4A59-96D1-9AE6A1AB7E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53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30480-509A-45BA-A8EB-CCF736037B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78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EF046-5302-4EFE-8C6D-E8ECC77529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115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BC9EA-1666-4AFB-AB44-C2BF7179A1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81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20B32-EF51-4458-ACF5-AF8530BD14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49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412875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05251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AB90D5-BD90-4584-AF0A-E22D713C7F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C905C002-ABB6-41A3-AAAE-39C9680BFF77}" type="datetimeFigureOut">
              <a:rPr lang="en-US"/>
              <a:pPr>
                <a:defRPr/>
              </a:pPr>
              <a:t>6/27/2013</a:t>
            </a:fld>
            <a:endParaRPr lang="en-GB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133BA918-A932-4812-A21C-19575AC15C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412875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05251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96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AB90D5-BD90-4584-AF0A-E22D713C7FA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12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0D910301-08CE-4194-8771-1EE5D548BE2A}" type="datetimeFigureOut">
              <a:rPr lang="en-US" smtClean="0"/>
              <a:pPr/>
              <a:t>6/27/2013</a:t>
            </a:fld>
            <a:endParaRPr lang="en-GB" smtClean="0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endParaRPr lang="en-US" smtClean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1FF37FC6-053A-41CB-91FA-A2B464415042}" type="slidenum">
              <a:rPr lang="en-GB" smtClean="0"/>
              <a:pPr/>
              <a:t>‹#›</a:t>
            </a:fld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685800" y="1700213"/>
            <a:ext cx="7772400" cy="1371600"/>
          </a:xfrm>
        </p:spPr>
        <p:txBody>
          <a:bodyPr/>
          <a:lstStyle/>
          <a:p>
            <a:pPr eaLnBrk="1" hangingPunct="1"/>
            <a:r>
              <a:rPr lang="en-GB" sz="3200" dirty="0" smtClean="0"/>
              <a:t>Connecting /t/ in Maltese numerals: synchrony and </a:t>
            </a:r>
            <a:r>
              <a:rPr lang="en-GB" sz="3200" dirty="0" err="1" smtClean="0"/>
              <a:t>diachrony</a:t>
            </a:r>
            <a:endParaRPr lang="en-GB" sz="3200" i="1" dirty="0" smtClean="0"/>
          </a:p>
        </p:txBody>
      </p:sp>
      <p:sp>
        <p:nvSpPr>
          <p:cNvPr id="4099" name="Text Box 24"/>
          <p:cNvSpPr txBox="1">
            <a:spLocks noChangeArrowheads="1"/>
          </p:cNvSpPr>
          <p:nvPr/>
        </p:nvSpPr>
        <p:spPr bwMode="auto">
          <a:xfrm>
            <a:off x="2843213" y="188913"/>
            <a:ext cx="61928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sz="1400" dirty="0" smtClean="0"/>
              <a:t>4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 International Conference on Maltese Linguistics</a:t>
            </a:r>
          </a:p>
          <a:p>
            <a:pPr algn="r" eaLnBrk="1" hangingPunct="1">
              <a:spcBef>
                <a:spcPct val="50000"/>
              </a:spcBef>
            </a:pPr>
            <a:r>
              <a:rPr lang="en-GB" sz="1400" dirty="0" err="1" smtClean="0"/>
              <a:t>Université</a:t>
            </a:r>
            <a:r>
              <a:rPr lang="en-GB" sz="1400" dirty="0" smtClean="0"/>
              <a:t> Lyon 2</a:t>
            </a:r>
            <a:endParaRPr lang="en-GB" sz="1400" dirty="0"/>
          </a:p>
          <a:p>
            <a:pPr algn="r" eaLnBrk="1" hangingPunct="1">
              <a:spcBef>
                <a:spcPct val="50000"/>
              </a:spcBef>
            </a:pPr>
            <a:r>
              <a:rPr lang="en-GB" sz="1400" dirty="0" smtClean="0"/>
              <a:t>17/06/2013</a:t>
            </a:r>
            <a:endParaRPr lang="en-GB" sz="1400" dirty="0"/>
          </a:p>
        </p:txBody>
      </p:sp>
      <p:sp>
        <p:nvSpPr>
          <p:cNvPr id="4100" name="Rectangle 21"/>
          <p:cNvSpPr txBox="1">
            <a:spLocks noChangeArrowheads="1"/>
          </p:cNvSpPr>
          <p:nvPr/>
        </p:nvSpPr>
        <p:spPr bwMode="auto">
          <a:xfrm>
            <a:off x="1449388" y="3644900"/>
            <a:ext cx="7010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180975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FontTx/>
              <a:buChar char="•"/>
            </a:pPr>
            <a:r>
              <a:rPr lang="en-GB" sz="1700" dirty="0"/>
              <a:t> </a:t>
            </a:r>
            <a:r>
              <a:rPr lang="en-GB" sz="2000" b="1" dirty="0"/>
              <a:t>Christopher Lucas</a:t>
            </a:r>
          </a:p>
          <a:p>
            <a:pPr eaLnBrk="1" hangingPunct="1">
              <a:lnSpc>
                <a:spcPct val="90000"/>
              </a:lnSpc>
              <a:spcAft>
                <a:spcPts val="0"/>
              </a:spcAft>
              <a:buClr>
                <a:schemeClr val="accent2"/>
              </a:buClr>
              <a:buFont typeface="Wingdings" pitchFamily="2" charset="2"/>
              <a:buNone/>
            </a:pPr>
            <a:r>
              <a:rPr lang="en-GB" sz="1700" i="1" dirty="0"/>
              <a:t>	</a:t>
            </a:r>
            <a:r>
              <a:rPr lang="en-GB" sz="2000" i="1" dirty="0"/>
              <a:t>SOAS, University of London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GB" sz="900" dirty="0"/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Tx/>
              <a:buChar char="•"/>
            </a:pPr>
            <a:r>
              <a:rPr lang="en-GB" sz="1700" dirty="0"/>
              <a:t> </a:t>
            </a:r>
            <a:r>
              <a:rPr lang="en-GB" sz="2000" b="1" dirty="0"/>
              <a:t>Michael </a:t>
            </a:r>
            <a:r>
              <a:rPr lang="en-GB" sz="2000" b="1" dirty="0" err="1"/>
              <a:t>Spagnol</a:t>
            </a:r>
            <a:r>
              <a:rPr lang="en-GB" sz="2000" dirty="0"/>
              <a:t>	</a:t>
            </a:r>
            <a:endParaRPr lang="en-GB" sz="800" dirty="0"/>
          </a:p>
          <a:p>
            <a:pPr ea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FontTx/>
              <a:buChar char="•"/>
            </a:pPr>
            <a:r>
              <a:rPr lang="en-GB" sz="1700" dirty="0"/>
              <a:t> </a:t>
            </a:r>
            <a:r>
              <a:rPr lang="en-GB" sz="2000" b="1" dirty="0"/>
              <a:t>Albert </a:t>
            </a:r>
            <a:r>
              <a:rPr lang="en-GB" sz="2000" b="1" dirty="0" err="1"/>
              <a:t>Gatt</a:t>
            </a:r>
            <a:endParaRPr lang="en-GB" sz="2000" b="1" dirty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GB" sz="1700" i="1" dirty="0"/>
              <a:t>	</a:t>
            </a:r>
            <a:r>
              <a:rPr lang="en-GB" sz="2000" i="1" dirty="0"/>
              <a:t>University of Malta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DBFD0E16-B373-44CF-A89E-1F91961CAC1F}" type="slidenum">
              <a:rPr lang="en-GB" sz="1200"/>
              <a:pPr algn="r" eaLnBrk="1" hangingPunct="1"/>
              <a:t>10</a:t>
            </a:fld>
            <a:endParaRPr lang="en-GB" sz="12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Experiment design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11188" y="1412875"/>
          <a:ext cx="3744912" cy="4608510"/>
        </p:xfrm>
        <a:graphic>
          <a:graphicData uri="http://schemas.openxmlformats.org/drawingml/2006/table">
            <a:tbl>
              <a:tblPr firstRow="1" firstCol="1" bandRow="1" bandCol="1">
                <a:tableStyleId>{5A111915-BE36-4E01-A7E5-04B1672EAD32}</a:tableStyleId>
              </a:tblPr>
              <a:tblGrid>
                <a:gridCol w="1512368"/>
                <a:gridCol w="2232544"/>
              </a:tblGrid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Long</a:t>
                      </a:r>
                      <a:r>
                        <a:rPr lang="en-US" sz="2200" baseline="0" dirty="0" smtClean="0">
                          <a:effectLst/>
                        </a:rPr>
                        <a:t> form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‘two’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tnejn</a:t>
                      </a:r>
                      <a:endParaRPr lang="en-GB" sz="2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‘three’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tlieta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‘four’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erbgħa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‘five’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ħamsa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‘six’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sitta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‘seven’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sebgħa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‘eight’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tmienja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‘nine’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disgħa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‘ten’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għaxra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9" marR="68589" marT="0" marB="0" anchor="ctr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356100" y="1412875"/>
          <a:ext cx="2087563" cy="4608510"/>
        </p:xfrm>
        <a:graphic>
          <a:graphicData uri="http://schemas.openxmlformats.org/drawingml/2006/table">
            <a:tbl>
              <a:tblPr firstRow="1" firstCol="1" bandRow="1" bandCol="1">
                <a:tableStyleId>{5A111915-BE36-4E01-A7E5-04B1672EAD32}</a:tableStyleId>
              </a:tblPr>
              <a:tblGrid>
                <a:gridCol w="2087563"/>
              </a:tblGrid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Short form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58" marR="6855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żewġ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58" marR="6855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tliet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58" marR="6855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smtClean="0">
                          <a:effectLst/>
                        </a:rPr>
                        <a:t>erba’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58" marR="6855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ħames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58" marR="6855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sitt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58" marR="6855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seba</a:t>
                      </a:r>
                      <a:r>
                        <a:rPr lang="en-US" sz="2200" b="0" dirty="0">
                          <a:effectLst/>
                        </a:rPr>
                        <a:t>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58" marR="6855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tmien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58" marR="6855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disa</a:t>
                      </a:r>
                      <a:r>
                        <a:rPr lang="en-US" sz="2200" b="0" dirty="0">
                          <a:effectLst/>
                        </a:rPr>
                        <a:t>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58" marR="6855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għaxar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58" marR="68558" marT="0" marB="0" anchor="ctr"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6442075" y="1412875"/>
          <a:ext cx="2090738" cy="4608510"/>
        </p:xfrm>
        <a:graphic>
          <a:graphicData uri="http://schemas.openxmlformats.org/drawingml/2006/table">
            <a:tbl>
              <a:tblPr firstRow="1" firstCol="1" bandRow="1" bandCol="1">
                <a:tableStyleId>{5A111915-BE36-4E01-A7E5-04B1672EAD32}</a:tableStyleId>
              </a:tblPr>
              <a:tblGrid>
                <a:gridCol w="2090738"/>
              </a:tblGrid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-t</a:t>
                      </a:r>
                      <a:r>
                        <a:rPr lang="en-US" sz="2200" i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i="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form</a:t>
                      </a:r>
                      <a:endParaRPr lang="en-GB" sz="2200" i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8" marR="6859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żewġt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8" marR="6859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tlitt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8" marR="6859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erbat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8" marR="6859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ħamest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8" marR="6859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sitt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8" marR="6859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sebat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8" marR="6859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tmint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8" marR="6859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disat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8" marR="68598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għaxart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8" marR="68598" marT="0" marB="0" anchor="ctr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4067175" y="2205038"/>
            <a:ext cx="3313113" cy="7191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00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140200" y="3573463"/>
            <a:ext cx="3311525" cy="7191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</p:spPr>
        <p:txBody>
          <a:bodyPr/>
          <a:lstStyle/>
          <a:p>
            <a:fld id="{BEA50CF5-A3FE-4054-91B8-7C2D979756CD}" type="slidenum">
              <a:rPr lang="en-GB" sz="1200">
                <a:latin typeface="Verdana" pitchFamily="34" charset="0"/>
              </a:rPr>
              <a:pPr/>
              <a:t>11</a:t>
            </a:fld>
            <a:endParaRPr lang="en-GB" sz="1200">
              <a:latin typeface="Verdana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042988" y="2564783"/>
            <a:ext cx="6985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8000" dirty="0"/>
              <a:t>12   </a:t>
            </a:r>
            <a:r>
              <a:rPr lang="en-GB" sz="8000" dirty="0" err="1"/>
              <a:t>qasba</a:t>
            </a:r>
            <a:endParaRPr lang="en-GB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  <a:noFill/>
        </p:spPr>
        <p:txBody>
          <a:bodyPr/>
          <a:lstStyle/>
          <a:p>
            <a:fld id="{777C827C-2D5A-48B1-980B-023207A89785}" type="slidenum">
              <a:rPr lang="en-GB" sz="1200">
                <a:latin typeface="Verdana" pitchFamily="34" charset="0"/>
              </a:rPr>
              <a:pPr/>
              <a:t>12</a:t>
            </a:fld>
            <a:endParaRPr lang="en-GB" sz="1200">
              <a:latin typeface="Verdana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042988" y="2564783"/>
            <a:ext cx="6985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8000"/>
              <a:t>12   qasba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042988" y="2564783"/>
            <a:ext cx="6985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8000"/>
              <a:t>2   tifla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042988" y="2564783"/>
            <a:ext cx="6985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8000"/>
              <a:t>13  bandiera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042988" y="2564783"/>
            <a:ext cx="6985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8000"/>
              <a:t>7   artiklu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042988" y="2564783"/>
            <a:ext cx="6985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8000"/>
              <a:t>15   għalqa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042988" y="2564783"/>
            <a:ext cx="6985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8000"/>
              <a:t>10   larinġa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042988" y="2564783"/>
            <a:ext cx="6985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8000"/>
              <a:t>11    bejt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042988" y="2564783"/>
            <a:ext cx="6985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8000"/>
              <a:t>5    ħsieb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042988" y="2564783"/>
            <a:ext cx="6985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8000"/>
              <a:t>19   ballun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042988" y="2564783"/>
            <a:ext cx="6985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8000"/>
              <a:t>7   ħu/oħt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042988" y="2564783"/>
            <a:ext cx="6985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8000"/>
              <a:t>19   kutra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042988" y="2564783"/>
            <a:ext cx="69850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8000" dirty="0"/>
              <a:t>2    wild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/>
              <a:pPr algn="r" eaLnBrk="1" hangingPunct="1"/>
              <a:t>13</a:t>
            </a:fld>
            <a:endParaRPr lang="en-GB" sz="12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Experiment design</a:t>
            </a:r>
          </a:p>
        </p:txBody>
      </p:sp>
      <p:sp>
        <p:nvSpPr>
          <p:cNvPr id="10244" name="Rectangle 3"/>
          <p:cNvSpPr txBox="1">
            <a:spLocks noChangeArrowheads="1"/>
          </p:cNvSpPr>
          <p:nvPr/>
        </p:nvSpPr>
        <p:spPr bwMode="auto">
          <a:xfrm>
            <a:off x="566738" y="1384300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GB" sz="2400" dirty="0" smtClean="0"/>
              <a:t>56 plurals were tested, divided equally into 8 categories: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GB" sz="2400" dirty="0" smtClean="0"/>
              <a:t>	</a:t>
            </a:r>
            <a:r>
              <a:rPr lang="en-GB" sz="2400" b="1" dirty="0" smtClean="0"/>
              <a:t>CC-initial: Mono-, Di-, Polysyllabic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GB" sz="2400" b="1" dirty="0" smtClean="0"/>
              <a:t>	CV-initial: Mono-, Di-, Polysyllabic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GB" sz="2400" b="1" dirty="0" smtClean="0"/>
              <a:t>	V-initial: Di-, Polysyllabic</a:t>
            </a:r>
            <a:endParaRPr lang="en-GB" sz="2400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n-GB" sz="2400" dirty="0" smtClean="0"/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GB" sz="2400" dirty="0" smtClean="0"/>
              <a:t>	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4038" y="3716338"/>
            <a:ext cx="8001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GB" sz="2400" dirty="0" smtClean="0"/>
              <a:t>Subjects were split into 7 groups. Each group had a different combination of numeral and noun, e.g.:</a:t>
            </a:r>
          </a:p>
          <a:p>
            <a:pPr marL="449263" indent="-449263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GB" sz="2400" dirty="0" smtClean="0"/>
              <a:t>	Group 1: 2 </a:t>
            </a:r>
            <a:r>
              <a:rPr lang="en-GB" sz="2400" dirty="0" err="1" smtClean="0"/>
              <a:t>tifla</a:t>
            </a:r>
            <a:r>
              <a:rPr lang="en-GB" sz="2400" dirty="0" smtClean="0"/>
              <a:t>, 7 </a:t>
            </a:r>
            <a:r>
              <a:rPr lang="en-GB" sz="2400" dirty="0" err="1" smtClean="0"/>
              <a:t>artiklu</a:t>
            </a:r>
            <a:r>
              <a:rPr lang="en-GB" sz="2400" dirty="0" smtClean="0"/>
              <a:t>, 8 but</a:t>
            </a:r>
          </a:p>
          <a:p>
            <a:pPr marL="449263" indent="-449263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GB" sz="2400" dirty="0"/>
              <a:t>	</a:t>
            </a:r>
            <a:r>
              <a:rPr lang="en-GB" sz="2400" dirty="0" smtClean="0"/>
              <a:t>Group 2: 4 </a:t>
            </a:r>
            <a:r>
              <a:rPr lang="en-GB" sz="2400" dirty="0" err="1" smtClean="0"/>
              <a:t>tifla</a:t>
            </a:r>
            <a:r>
              <a:rPr lang="en-GB" sz="2400" dirty="0" smtClean="0"/>
              <a:t>, 8 </a:t>
            </a:r>
            <a:r>
              <a:rPr lang="en-GB" sz="2400" dirty="0" err="1" smtClean="0"/>
              <a:t>artiklu</a:t>
            </a:r>
            <a:r>
              <a:rPr lang="en-GB" sz="2400" dirty="0" smtClean="0"/>
              <a:t>, 9 but</a:t>
            </a:r>
            <a:r>
              <a:rPr lang="en-GB" sz="2400" dirty="0"/>
              <a:t>	</a:t>
            </a:r>
            <a:endParaRPr lang="en-GB" sz="2400" dirty="0" smtClean="0"/>
          </a:p>
          <a:p>
            <a:pPr marL="449263" indent="-449263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GB" sz="2400" dirty="0"/>
              <a:t>	</a:t>
            </a:r>
            <a:r>
              <a:rPr lang="en-GB" sz="2400" dirty="0" smtClean="0"/>
              <a:t>Group 3: 5 </a:t>
            </a:r>
            <a:r>
              <a:rPr lang="en-GB" sz="2400" dirty="0" err="1" smtClean="0"/>
              <a:t>tifla</a:t>
            </a:r>
            <a:r>
              <a:rPr lang="en-GB" sz="2400" dirty="0" smtClean="0"/>
              <a:t>, 9 </a:t>
            </a:r>
            <a:r>
              <a:rPr lang="en-GB" sz="2400" dirty="0" err="1" smtClean="0"/>
              <a:t>artiklu</a:t>
            </a:r>
            <a:r>
              <a:rPr lang="en-GB" sz="2400" dirty="0" smtClean="0"/>
              <a:t>, 10 but etc.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GB" sz="24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endParaRPr lang="en-US" sz="1200"/>
          </a:p>
        </p:txBody>
      </p:sp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chemeClr val="tx2"/>
                </a:solidFill>
              </a:rPr>
              <a:t>Test nouns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4675" y="1268413"/>
          <a:ext cx="8174038" cy="4781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9972"/>
                <a:gridCol w="1187220"/>
                <a:gridCol w="936133"/>
                <a:gridCol w="936133"/>
                <a:gridCol w="1080153"/>
                <a:gridCol w="1512214"/>
                <a:gridCol w="1512213"/>
              </a:tblGrid>
              <a:tr h="191262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+mn-lt"/>
                        </a:rPr>
                        <a:t>Monosyllabic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+mn-lt"/>
                        </a:rPr>
                        <a:t>Disyllabic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+mn-lt"/>
                        </a:rPr>
                        <a:t>Polysyllabic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+mn-lt"/>
                        </a:rPr>
                        <a:t>CC-initial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fniek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‘rabbits’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bramel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‘buckets’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kmandamenti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‘commandments’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klieb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‘dogs’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platti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‘plates’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trakkijiet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‘trucks’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bniet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‘girls’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stampi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‘pictures’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flokkijiet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‘shirts’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djar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‘houses’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ġranet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‘days’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dmirijiet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‘duties’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ħbieb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‘friends’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skejjel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‘schools’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ħsibijiet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‘thoughts’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snin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‘years’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ljieli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‘nights’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żminijiet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‘times’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bwiet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‘pockets’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kmamar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‘rooms’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studenti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‘students’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+mn-lt"/>
                        </a:rPr>
                        <a:t>CV-initial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files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‘files’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kotba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‘books’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neputijiet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‘grandchildren’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films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‘films’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naħat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‘sides’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larinġiet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‘oranges’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xhur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‘months’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bozoz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‘bulbs’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pappagalli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‘butterflies’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jiem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‘days’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widnejn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‘ears’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kategoriji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‘categories’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gowls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‘goals’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żgħażagħ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‘youths’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pajjiżi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‘countries’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fonts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‘fonts’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diski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‘disks’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postijiet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‘places’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toasts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 smtClean="0">
                          <a:effectLst/>
                          <a:latin typeface="+mn-lt"/>
                        </a:rPr>
                        <a:t>‘pieces</a:t>
                      </a:r>
                      <a:r>
                        <a:rPr lang="en-GB" sz="800" b="0" i="0" u="none" strike="noStrike" baseline="0" dirty="0" smtClean="0">
                          <a:effectLst/>
                          <a:latin typeface="+mn-lt"/>
                        </a:rPr>
                        <a:t> of toast’</a:t>
                      </a:r>
                      <a:endParaRPr lang="en-GB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kelmiet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‘words’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verżjonijiet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‘versions’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+mn-lt"/>
                        </a:rPr>
                        <a:t>V-initial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ilsna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‘tongues’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arloġġi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‘clocks’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erwieħ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‘souls’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ajruplani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‘aeroplanes’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ulied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‘sons’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operazzjonijiet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‘operations’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uċuħ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‘faces’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għasafar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‘birds’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idejn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‘hands’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appartamenti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</a:t>
                      </a:r>
                      <a:r>
                        <a:rPr lang="en-GB" sz="1200" b="0" i="0" u="none" strike="noStrike" dirty="0" err="1" smtClean="0">
                          <a:effectLst/>
                          <a:latin typeface="+mn-lt"/>
                        </a:rPr>
                        <a:t>appartments</a:t>
                      </a:r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aħwa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‘siblings’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artikli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‘articles’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oqsma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‘fields’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individwi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effectLst/>
                          <a:latin typeface="+mn-lt"/>
                        </a:rPr>
                        <a:t>‘individuals’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" y="3059"/>
            <a:ext cx="6900660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571654"/>
              </p:ext>
            </p:extLst>
          </p:nvPr>
        </p:nvGraphicFramePr>
        <p:xfrm>
          <a:off x="4741863" y="2598984"/>
          <a:ext cx="3790950" cy="1262064"/>
        </p:xfrm>
        <a:graphic>
          <a:graphicData uri="http://schemas.openxmlformats.org/drawingml/2006/table">
            <a:tbl>
              <a:tblPr firstRow="1" firstCol="1" bandRow="1"/>
              <a:tblGrid>
                <a:gridCol w="937323"/>
                <a:gridCol w="951209"/>
                <a:gridCol w="951209"/>
                <a:gridCol w="951209"/>
              </a:tblGrid>
              <a:tr h="315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GB" sz="18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Di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Mono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Poly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CC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effectLst/>
                          <a:latin typeface="Verdana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effectLst/>
                          <a:latin typeface="Verdana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CV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effectLst/>
                          <a:latin typeface="Verdana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V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effectLst/>
                          <a:latin typeface="Verdana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effectLst/>
                          <a:latin typeface="Verdana"/>
                        </a:rPr>
                        <a:t>n/a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effectLst/>
                          <a:latin typeface="Verdana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15616" y="332656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 Narrow" pitchFamily="34" charset="0"/>
              </a:rPr>
              <a:t>Responses with </a:t>
            </a:r>
            <a:r>
              <a:rPr lang="en-GB" b="1" i="1" dirty="0" smtClean="0">
                <a:latin typeface="Arial Narrow" pitchFamily="34" charset="0"/>
              </a:rPr>
              <a:t>-t </a:t>
            </a:r>
            <a:r>
              <a:rPr lang="en-GB" b="1" dirty="0" smtClean="0">
                <a:latin typeface="Arial Narrow" pitchFamily="34" charset="0"/>
              </a:rPr>
              <a:t>by onset and no. of syllables</a:t>
            </a:r>
            <a:endParaRPr lang="en-GB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endParaRPr lang="en-US" sz="1200"/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2800" dirty="0" smtClean="0">
                <a:solidFill>
                  <a:schemeClr val="tx2"/>
                </a:solidFill>
              </a:rPr>
              <a:t>Results for young (and older) speakers</a:t>
            </a:r>
            <a:endParaRPr lang="en-GB" sz="28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605145"/>
              </p:ext>
            </p:extLst>
          </p:nvPr>
        </p:nvGraphicFramePr>
        <p:xfrm>
          <a:off x="208540" y="1268413"/>
          <a:ext cx="8712968" cy="514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  <a:gridCol w="1296144"/>
                <a:gridCol w="792088"/>
                <a:gridCol w="648073"/>
                <a:gridCol w="1008111"/>
                <a:gridCol w="864096"/>
                <a:gridCol w="504056"/>
                <a:gridCol w="1296144"/>
                <a:gridCol w="792088"/>
                <a:gridCol w="504056"/>
              </a:tblGrid>
              <a:tr h="191262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+mn-lt"/>
                        </a:rPr>
                        <a:t>Monosyllabic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+mn-lt"/>
                        </a:rPr>
                        <a:t>% </a:t>
                      </a:r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-t</a:t>
                      </a:r>
                    </a:p>
                    <a:p>
                      <a:pPr algn="l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(young)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% -t</a:t>
                      </a:r>
                    </a:p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(40+)</a:t>
                      </a:r>
                    </a:p>
                    <a:p>
                      <a:pPr algn="l" fontAlgn="b"/>
                      <a:endParaRPr lang="en-GB" sz="12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+mn-lt"/>
                        </a:rPr>
                        <a:t>Disyllabic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% -t</a:t>
                      </a:r>
                    </a:p>
                    <a:p>
                      <a:pPr algn="l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(young)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% -t</a:t>
                      </a:r>
                    </a:p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(40+)</a:t>
                      </a:r>
                    </a:p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+mn-lt"/>
                        </a:rPr>
                        <a:t>Polysyllabic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% -t</a:t>
                      </a:r>
                    </a:p>
                    <a:p>
                      <a:pPr algn="l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(young)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% -t</a:t>
                      </a:r>
                    </a:p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(40+)</a:t>
                      </a:r>
                    </a:p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</a:tr>
              <a:tr h="191262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GB" sz="1200" b="0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+mn-lt"/>
                        </a:rPr>
                        <a:t>CC-initial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fniek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bramel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74%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kmandamenti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klieb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platti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trakkijiet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bniet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stampi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flokkijiet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djar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ġranet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77%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dmirijiet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ħbieb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skejjel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56%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ħsibijiet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snin</a:t>
                      </a:r>
                      <a:endParaRPr lang="en-GB" sz="1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ljieli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żminijiet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bwiet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kmamar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71%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studenti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GB" sz="1200" b="0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GB" sz="1200" b="0" i="0" u="none" strike="noStrike" kern="12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+mn-lt"/>
                        </a:rPr>
                        <a:t>CV-initial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files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kotba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neputijiet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films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naħat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larinġiet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xhur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bozoz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pappagalli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jiem</a:t>
                      </a:r>
                      <a:endParaRPr lang="en-GB" sz="1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widnejn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kategoriji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gowls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żgħażagħ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pajjiżi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fonts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diski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postijiet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toasts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kelmiet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verżjonijiet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GB" sz="1200" b="0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GB" sz="1200" b="0" i="0" u="none" strike="noStrike" kern="12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effectLst/>
                          <a:latin typeface="+mn-lt"/>
                        </a:rPr>
                        <a:t>V-initial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ilsna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arloġġi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erwieħ</a:t>
                      </a:r>
                      <a:endParaRPr lang="en-GB" sz="12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ajruplani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20%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ulied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45%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operazzjonijiet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uċuħ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24%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għasafar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idejn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appartamenti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aħwa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45%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artikli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oqsma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individwi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" y="16914"/>
            <a:ext cx="6877049" cy="6508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041020"/>
              </p:ext>
            </p:extLst>
          </p:nvPr>
        </p:nvGraphicFramePr>
        <p:xfrm>
          <a:off x="4741863" y="2492375"/>
          <a:ext cx="3790950" cy="1262064"/>
        </p:xfrm>
        <a:graphic>
          <a:graphicData uri="http://schemas.openxmlformats.org/drawingml/2006/table">
            <a:tbl>
              <a:tblPr firstRow="1" firstCol="1" bandRow="1"/>
              <a:tblGrid>
                <a:gridCol w="937323"/>
                <a:gridCol w="951209"/>
                <a:gridCol w="951209"/>
                <a:gridCol w="951209"/>
              </a:tblGrid>
              <a:tr h="315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GB" sz="1800" dirty="0">
                        <a:effectLst/>
                        <a:latin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Di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Mono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Poly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CC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effectLst/>
                          <a:latin typeface="Verdana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effectLst/>
                          <a:latin typeface="Verdana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CV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5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V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effectLst/>
                          <a:latin typeface="Verdana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effectLst/>
                          <a:latin typeface="Verdana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2" y="33265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 Narrow" pitchFamily="34" charset="0"/>
              </a:rPr>
              <a:t>Responses with </a:t>
            </a:r>
            <a:r>
              <a:rPr lang="en-GB" b="1" i="1" dirty="0" smtClean="0">
                <a:latin typeface="Arial Narrow" pitchFamily="34" charset="0"/>
              </a:rPr>
              <a:t>-t </a:t>
            </a:r>
            <a:r>
              <a:rPr lang="en-GB" b="1" dirty="0" smtClean="0">
                <a:latin typeface="Arial Narrow" pitchFamily="34" charset="0"/>
              </a:rPr>
              <a:t>by onset and no. of syllables, excluding </a:t>
            </a:r>
            <a:r>
              <a:rPr lang="en-GB" b="1" i="1" dirty="0" err="1" smtClean="0">
                <a:latin typeface="Arial Narrow" pitchFamily="34" charset="0"/>
              </a:rPr>
              <a:t>erwie</a:t>
            </a:r>
            <a:r>
              <a:rPr lang="en-GB" b="1" i="1" dirty="0" err="1" smtClean="0">
                <a:latin typeface="Arial Narrow" pitchFamily="34" charset="0"/>
                <a:cs typeface="Times New Roman"/>
              </a:rPr>
              <a:t>ħ</a:t>
            </a:r>
            <a:r>
              <a:rPr lang="en-GB" b="1" dirty="0" smtClean="0">
                <a:latin typeface="Arial Narrow" pitchFamily="34" charset="0"/>
                <a:cs typeface="Times New Roman"/>
              </a:rPr>
              <a:t>, </a:t>
            </a:r>
            <a:r>
              <a:rPr lang="en-GB" b="1" i="1" dirty="0" err="1" smtClean="0">
                <a:latin typeface="Arial Narrow" pitchFamily="34" charset="0"/>
                <a:cs typeface="Times New Roman"/>
              </a:rPr>
              <a:t>jiem</a:t>
            </a:r>
            <a:r>
              <a:rPr lang="en-GB" b="1" dirty="0" smtClean="0">
                <a:latin typeface="Arial Narrow" pitchFamily="34" charset="0"/>
                <a:cs typeface="Times New Roman"/>
              </a:rPr>
              <a:t> and </a:t>
            </a:r>
            <a:r>
              <a:rPr lang="en-GB" b="1" i="1" dirty="0" err="1" smtClean="0">
                <a:latin typeface="Arial Narrow" pitchFamily="34" charset="0"/>
                <a:cs typeface="Times New Roman"/>
              </a:rPr>
              <a:t>snin</a:t>
            </a:r>
            <a:endParaRPr lang="en-GB" b="1" i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18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Summary of results</a:t>
            </a:r>
          </a:p>
        </p:txBody>
      </p:sp>
      <p:sp>
        <p:nvSpPr>
          <p:cNvPr id="10244" name="Rectangle 3"/>
          <p:cNvSpPr txBox="1">
            <a:spLocks noChangeArrowheads="1"/>
          </p:cNvSpPr>
          <p:nvPr/>
        </p:nvSpPr>
        <p:spPr bwMode="auto">
          <a:xfrm>
            <a:off x="566738" y="1384300"/>
            <a:ext cx="8325742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o"/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Data were analysed using a linear mixed effects model, with random intercept and slope for test subjects, but not test items.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67262" y="3645024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o"/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But no main effect of </a:t>
            </a:r>
            <a:r>
              <a:rPr lang="en-GB" sz="2400" b="1" dirty="0" smtClean="0">
                <a:solidFill>
                  <a:srgbClr val="000000"/>
                </a:solidFill>
              </a:rPr>
              <a:t>numeral choice</a:t>
            </a:r>
            <a:r>
              <a:rPr lang="en-GB" sz="2400" dirty="0" smtClean="0">
                <a:solidFill>
                  <a:srgbClr val="000000"/>
                </a:solidFill>
              </a:rPr>
              <a:t>.	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54066" y="2708845"/>
            <a:ext cx="8325742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o"/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Main effect of </a:t>
            </a:r>
            <a:r>
              <a:rPr lang="en-GB" sz="2400" b="1" dirty="0" smtClean="0">
                <a:solidFill>
                  <a:srgbClr val="000000"/>
                </a:solidFill>
              </a:rPr>
              <a:t>onset type </a:t>
            </a:r>
            <a:r>
              <a:rPr lang="en-GB" sz="2400" dirty="0" smtClean="0">
                <a:solidFill>
                  <a:srgbClr val="000000"/>
                </a:solidFill>
              </a:rPr>
              <a:t>(z=-9.79, p&lt;0.001) and </a:t>
            </a:r>
            <a:r>
              <a:rPr lang="en-GB" sz="2400" b="1" dirty="0" smtClean="0">
                <a:solidFill>
                  <a:srgbClr val="000000"/>
                </a:solidFill>
              </a:rPr>
              <a:t>no. of syllables </a:t>
            </a:r>
            <a:r>
              <a:rPr lang="en-GB" sz="2400" dirty="0" smtClean="0">
                <a:solidFill>
                  <a:srgbClr val="000000"/>
                </a:solidFill>
              </a:rPr>
              <a:t>(z=-9.96, p&lt;0.001).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54066" y="4336001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1800"/>
              </a:spcAft>
              <a:buClr>
                <a:srgbClr val="CC0000"/>
              </a:buClr>
              <a:buFont typeface="Wingdings" pitchFamily="2" charset="2"/>
              <a:buChar char="o"/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Interaction between </a:t>
            </a:r>
            <a:r>
              <a:rPr lang="en-GB" sz="2400" b="1" dirty="0" smtClean="0">
                <a:solidFill>
                  <a:srgbClr val="000000"/>
                </a:solidFill>
              </a:rPr>
              <a:t>onset and syllables </a:t>
            </a:r>
            <a:r>
              <a:rPr lang="en-GB" sz="2400" dirty="0" smtClean="0">
                <a:solidFill>
                  <a:srgbClr val="000000"/>
                </a:solidFill>
              </a:rPr>
              <a:t>(z=2.54, p=0.01). No pairwise interactions involving numeral choice, but an interaction between </a:t>
            </a:r>
            <a:r>
              <a:rPr lang="en-GB" sz="2400" b="1" dirty="0" smtClean="0">
                <a:solidFill>
                  <a:srgbClr val="000000"/>
                </a:solidFill>
              </a:rPr>
              <a:t>all three conditions </a:t>
            </a:r>
            <a:r>
              <a:rPr lang="en-GB" sz="2400" dirty="0" smtClean="0">
                <a:solidFill>
                  <a:srgbClr val="000000"/>
                </a:solidFill>
              </a:rPr>
              <a:t>(z=2.5, p=0.01).</a:t>
            </a:r>
          </a:p>
        </p:txBody>
      </p:sp>
    </p:spTree>
    <p:extLst>
      <p:ext uri="{BB962C8B-B14F-4D97-AF65-F5344CB8AC3E}">
        <p14:creationId xmlns:p14="http://schemas.microsoft.com/office/powerpoint/2010/main" val="231155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19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Summary of results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67893" y="1628726"/>
            <a:ext cx="8001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o"/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Plurals with </a:t>
            </a:r>
            <a:r>
              <a:rPr lang="en-GB" sz="2400" b="1" dirty="0" smtClean="0">
                <a:solidFill>
                  <a:srgbClr val="000000"/>
                </a:solidFill>
              </a:rPr>
              <a:t>CV- onsets </a:t>
            </a:r>
            <a:r>
              <a:rPr lang="en-GB" sz="2400" dirty="0" smtClean="0">
                <a:solidFill>
                  <a:srgbClr val="000000"/>
                </a:solidFill>
              </a:rPr>
              <a:t>(other than </a:t>
            </a:r>
            <a:r>
              <a:rPr lang="en-GB" sz="2400" i="1" dirty="0" err="1" smtClean="0">
                <a:solidFill>
                  <a:srgbClr val="000000"/>
                </a:solidFill>
              </a:rPr>
              <a:t>jiem</a:t>
            </a:r>
            <a:r>
              <a:rPr lang="en-GB" sz="2400" i="1" dirty="0" smtClean="0">
                <a:solidFill>
                  <a:srgbClr val="000000"/>
                </a:solidFill>
              </a:rPr>
              <a:t> </a:t>
            </a:r>
            <a:r>
              <a:rPr lang="en-GB" sz="2400" dirty="0" smtClean="0">
                <a:solidFill>
                  <a:srgbClr val="000000"/>
                </a:solidFill>
              </a:rPr>
              <a:t>‘days’) are extremely hostile to </a:t>
            </a:r>
            <a:r>
              <a:rPr lang="en-GB" sz="2400" i="1" dirty="0" smtClean="0">
                <a:solidFill>
                  <a:srgbClr val="000000"/>
                </a:solidFill>
              </a:rPr>
              <a:t>-t</a:t>
            </a:r>
            <a:r>
              <a:rPr lang="en-GB" sz="2400" dirty="0" smtClean="0">
                <a:solidFill>
                  <a:srgbClr val="000000"/>
                </a:solidFill>
              </a:rPr>
              <a:t>, regardless of no. of syllables, broken vs. sound etc.	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057080"/>
              </p:ext>
            </p:extLst>
          </p:nvPr>
        </p:nvGraphicFramePr>
        <p:xfrm>
          <a:off x="574675" y="3252964"/>
          <a:ext cx="8174037" cy="219226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1405037"/>
                <a:gridCol w="1080120"/>
                <a:gridCol w="1152128"/>
                <a:gridCol w="1368152"/>
                <a:gridCol w="1008112"/>
                <a:gridCol w="1584176"/>
                <a:gridCol w="576312"/>
              </a:tblGrid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CV-initial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files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kotba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0%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neputijiet</a:t>
                      </a:r>
                      <a:endParaRPr lang="en-GB" sz="2000" b="0" i="0" u="none" strike="noStrike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0%</a:t>
                      </a:r>
                      <a:endParaRPr lang="en-GB" sz="2000" b="0" i="0" u="none" strike="noStrike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films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naħat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0%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larinġiet</a:t>
                      </a:r>
                      <a:endParaRPr lang="en-GB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0%</a:t>
                      </a:r>
                      <a:endParaRPr lang="en-GB" sz="2000" b="0" i="0" u="none" strike="noStrike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xhur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bozoz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0%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pappagalli</a:t>
                      </a:r>
                      <a:endParaRPr lang="en-GB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3</a:t>
                      </a:r>
                      <a:r>
                        <a:rPr lang="en-GB" sz="2000" u="none" strike="noStrike" dirty="0" smtClean="0">
                          <a:effectLst/>
                        </a:rPr>
                        <a:t>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</a:rPr>
                        <a:t>(</a:t>
                      </a:r>
                      <a:r>
                        <a:rPr lang="en-GB" sz="2000" u="none" strike="noStrike" dirty="0" err="1" smtClean="0">
                          <a:effectLst/>
                        </a:rPr>
                        <a:t>jiem</a:t>
                      </a:r>
                      <a:endParaRPr lang="en-GB" sz="2000" b="0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97</a:t>
                      </a:r>
                      <a:r>
                        <a:rPr lang="en-GB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%)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widnejn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0%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kategoriji</a:t>
                      </a:r>
                      <a:endParaRPr lang="en-GB" sz="2000" b="0" i="0" u="none" strike="noStrike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0%</a:t>
                      </a:r>
                      <a:endParaRPr lang="en-GB" sz="2000" b="0" i="0" u="none" strike="noStrike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gowls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żgħażagħ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3</a:t>
                      </a:r>
                      <a:r>
                        <a:rPr lang="en-GB" sz="2000" u="none" strike="noStrike" dirty="0" smtClean="0">
                          <a:effectLst/>
                        </a:rPr>
                        <a:t>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pajjiżi</a:t>
                      </a:r>
                      <a:endParaRPr lang="en-GB" sz="2000" b="0" i="0" u="none" strike="noStrike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0%</a:t>
                      </a:r>
                      <a:endParaRPr lang="en-GB" sz="2000" b="0" i="0" u="none" strike="noStrike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fonts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diski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0%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postijiet</a:t>
                      </a:r>
                      <a:endParaRPr lang="en-GB" sz="2000" b="0" i="0" u="none" strike="noStrike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0%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toasts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kelmiet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0%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verżjonijiet</a:t>
                      </a:r>
                      <a:endParaRPr lang="en-GB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0%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57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0C03EF5B-228D-4930-B32A-FA991C266548}" type="slidenum">
              <a:rPr lang="en-GB" sz="1200"/>
              <a:pPr algn="r" eaLnBrk="1" hangingPunct="1"/>
              <a:t>2</a:t>
            </a:fld>
            <a:endParaRPr lang="en-GB" sz="12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Maltese cardinal numerals 2–10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11188" y="1412875"/>
          <a:ext cx="3600450" cy="4608510"/>
        </p:xfrm>
        <a:graphic>
          <a:graphicData uri="http://schemas.openxmlformats.org/drawingml/2006/table">
            <a:tbl>
              <a:tblPr firstRow="1" firstCol="1" bandRow="1" bandCol="1">
                <a:tableStyleId>{5A111915-BE36-4E01-A7E5-04B1672EAD32}</a:tableStyleId>
              </a:tblPr>
              <a:tblGrid>
                <a:gridCol w="1454028"/>
                <a:gridCol w="2146422"/>
              </a:tblGrid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Long</a:t>
                      </a:r>
                      <a:r>
                        <a:rPr lang="en-US" sz="2200" baseline="0" dirty="0" smtClean="0">
                          <a:effectLst/>
                        </a:rPr>
                        <a:t> form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‘two’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tnejn</a:t>
                      </a:r>
                      <a:endParaRPr lang="en-GB" sz="2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‘three’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tlieta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‘four’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erbgħa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‘five’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ħamsa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‘six’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sitta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‘seven’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sebgħa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‘eight’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tmienja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‘nine’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disgħa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‘ten’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</a:rPr>
                        <a:t>għaxra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11638" y="1412875"/>
          <a:ext cx="2160587" cy="4608510"/>
        </p:xfrm>
        <a:graphic>
          <a:graphicData uri="http://schemas.openxmlformats.org/drawingml/2006/table">
            <a:tbl>
              <a:tblPr firstRow="1" firstCol="1" bandRow="1" bandCol="1">
                <a:tableStyleId>{5A111915-BE36-4E01-A7E5-04B1672EAD32}</a:tableStyleId>
              </a:tblPr>
              <a:tblGrid>
                <a:gridCol w="2160587"/>
              </a:tblGrid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Short form</a:t>
                      </a:r>
                      <a:endParaRPr lang="en-GB" sz="2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6" marR="68586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żewġ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6" marR="68586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tliet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6" marR="68586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smtClean="0">
                          <a:effectLst/>
                        </a:rPr>
                        <a:t>erba’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6" marR="68586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ħames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6" marR="68586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sitt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6" marR="68586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seba</a:t>
                      </a:r>
                      <a:r>
                        <a:rPr lang="en-US" sz="2200" b="0" dirty="0">
                          <a:effectLst/>
                        </a:rPr>
                        <a:t>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6" marR="68586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tmien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6" marR="68586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disa</a:t>
                      </a:r>
                      <a:r>
                        <a:rPr lang="en-US" sz="2200" b="0" dirty="0">
                          <a:effectLst/>
                        </a:rPr>
                        <a:t>’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6" marR="68586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għaxar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6" marR="68586" marT="0" marB="0" anchor="ctr"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6372225" y="1412875"/>
          <a:ext cx="2160588" cy="4608510"/>
        </p:xfrm>
        <a:graphic>
          <a:graphicData uri="http://schemas.openxmlformats.org/drawingml/2006/table">
            <a:tbl>
              <a:tblPr firstRow="1" firstCol="1" bandRow="1" bandCol="1">
                <a:tableStyleId>{5A111915-BE36-4E01-A7E5-04B1672EAD32}</a:tableStyleId>
              </a:tblPr>
              <a:tblGrid>
                <a:gridCol w="2160588"/>
              </a:tblGrid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-t</a:t>
                      </a:r>
                      <a:r>
                        <a:rPr lang="en-US" sz="2200" i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i="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form</a:t>
                      </a:r>
                      <a:endParaRPr lang="en-GB" sz="2200" i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7" marR="68597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żewġt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7" marR="68597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tlitt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7" marR="68597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erbat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7" marR="68597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ħamest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7" marR="68597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sitt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7" marR="68597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sebat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7" marR="68597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tmint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7" marR="68597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disat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7" marR="68597" marT="0" marB="0" anchor="ctr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</a:rPr>
                        <a:t>għaxart</a:t>
                      </a:r>
                      <a:endParaRPr lang="en-GB" sz="2200" b="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97" marR="68597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20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Summary of results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67262" y="1412776"/>
            <a:ext cx="8001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o"/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With </a:t>
            </a:r>
            <a:r>
              <a:rPr lang="en-GB" sz="2400" b="1" dirty="0" smtClean="0">
                <a:solidFill>
                  <a:srgbClr val="000000"/>
                </a:solidFill>
              </a:rPr>
              <a:t>CC- onsets </a:t>
            </a:r>
            <a:r>
              <a:rPr lang="en-GB" sz="2400" dirty="0" smtClean="0">
                <a:solidFill>
                  <a:srgbClr val="000000"/>
                </a:solidFill>
              </a:rPr>
              <a:t>there is a strong interaction with no. of syllables: monosyllables (all broken plurals) strongly favour </a:t>
            </a:r>
            <a:r>
              <a:rPr lang="en-GB" sz="2400" i="1" dirty="0" smtClean="0">
                <a:solidFill>
                  <a:srgbClr val="000000"/>
                </a:solidFill>
              </a:rPr>
              <a:t>-t</a:t>
            </a:r>
            <a:r>
              <a:rPr lang="en-GB" sz="2400" dirty="0" smtClean="0">
                <a:solidFill>
                  <a:srgbClr val="000000"/>
                </a:solidFill>
              </a:rPr>
              <a:t>; disyllabic plurals are reasonably favourable when broken, apparently very hostile when sound; polysyllabic plurals (all sound) are very hostile.	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259840"/>
              </p:ext>
            </p:extLst>
          </p:nvPr>
        </p:nvGraphicFramePr>
        <p:xfrm>
          <a:off x="574675" y="3717032"/>
          <a:ext cx="8174037" cy="219226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1333029"/>
                <a:gridCol w="1008184"/>
                <a:gridCol w="936032"/>
                <a:gridCol w="1296144"/>
                <a:gridCol w="864096"/>
                <a:gridCol w="1944216"/>
                <a:gridCol w="792336"/>
              </a:tblGrid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CC-initial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fniek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bramel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74%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kmandamenti</a:t>
                      </a:r>
                      <a:endParaRPr lang="en-GB" sz="2000" b="0" i="0" u="none" strike="noStrike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</a:rPr>
                        <a:t>6%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klieb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97%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platti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trakkijiet</a:t>
                      </a:r>
                      <a:endParaRPr lang="en-GB" sz="2000" b="0" i="0" u="none" strike="noStrike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0%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bniet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stampi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flokkijiet</a:t>
                      </a:r>
                      <a:endParaRPr lang="en-GB" sz="2000" b="0" i="0" u="none" strike="noStrike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3</a:t>
                      </a:r>
                      <a:r>
                        <a:rPr lang="en-GB" sz="2000" u="none" strike="noStrike" dirty="0" smtClean="0">
                          <a:effectLst/>
                        </a:rPr>
                        <a:t>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djar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ġranet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77%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dmirijiet</a:t>
                      </a:r>
                      <a:endParaRPr lang="en-GB" sz="2000" b="0" i="0" u="none" strike="noStrike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0%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ħbieb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skejjel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56%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ħsibijiet</a:t>
                      </a:r>
                      <a:endParaRPr lang="en-GB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3</a:t>
                      </a:r>
                      <a:r>
                        <a:rPr lang="en-GB" sz="2000" u="none" strike="noStrike" dirty="0" smtClean="0">
                          <a:effectLst/>
                        </a:rPr>
                        <a:t>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</a:rPr>
                        <a:t>(</a:t>
                      </a:r>
                      <a:r>
                        <a:rPr lang="en-GB" sz="2000" u="none" strike="noStrike" dirty="0" err="1" smtClean="0">
                          <a:effectLst/>
                        </a:rPr>
                        <a:t>snin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GB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%)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ljieli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żminijiet</a:t>
                      </a:r>
                      <a:endParaRPr lang="en-GB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0%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bwiet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kmamar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71%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studenti</a:t>
                      </a:r>
                      <a:endParaRPr lang="en-GB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0%</a:t>
                      </a:r>
                      <a:endParaRPr lang="en-GB" sz="2000" b="0" i="0" u="none" strike="noStrike" dirty="0">
                        <a:effectLst/>
                        <a:latin typeface="Calibri"/>
                      </a:endParaRPr>
                    </a:p>
                  </a:txBody>
                  <a:tcPr marL="8380" marR="8380" marT="838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13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21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Summary of results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67262" y="1412776"/>
            <a:ext cx="8001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o"/>
              <a:defRPr/>
            </a:pPr>
            <a:r>
              <a:rPr lang="en-GB" sz="2400" b="1" dirty="0" smtClean="0">
                <a:solidFill>
                  <a:srgbClr val="000000"/>
                </a:solidFill>
              </a:rPr>
              <a:t>V- onsets </a:t>
            </a:r>
            <a:r>
              <a:rPr lang="en-GB" sz="2400" dirty="0" smtClean="0">
                <a:solidFill>
                  <a:srgbClr val="000000"/>
                </a:solidFill>
              </a:rPr>
              <a:t>are somewhat favourable when disyllabic, less so when polysyllabic. Unclear whether sound vs. broken plural or no. of syllables (or both) is relevant here.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369874"/>
              </p:ext>
            </p:extLst>
          </p:nvPr>
        </p:nvGraphicFramePr>
        <p:xfrm>
          <a:off x="1331640" y="3252964"/>
          <a:ext cx="6336704" cy="2192260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1206590"/>
                <a:gridCol w="1261233"/>
                <a:gridCol w="925711"/>
                <a:gridCol w="2111532"/>
                <a:gridCol w="831638"/>
              </a:tblGrid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V-initial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ilsna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arloġġi</a:t>
                      </a:r>
                      <a:endParaRPr lang="en-GB" sz="2000" b="0" i="0" u="none" strike="noStrike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ctr"/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</a:rPr>
                        <a:t>(</a:t>
                      </a:r>
                      <a:r>
                        <a:rPr lang="en-GB" sz="2000" u="none" strike="noStrike" dirty="0" err="1" smtClean="0">
                          <a:effectLst/>
                        </a:rPr>
                        <a:t>erwieħ</a:t>
                      </a:r>
                      <a:endParaRPr lang="en-GB" sz="20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84</a:t>
                      </a:r>
                      <a:r>
                        <a:rPr lang="en-GB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%)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ajruplani</a:t>
                      </a:r>
                      <a:endParaRPr lang="en-GB" sz="2000" b="0" i="0" u="none" strike="noStrike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20%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ulied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45%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operazzjonijiet</a:t>
                      </a:r>
                      <a:endParaRPr lang="en-GB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uċuħ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24%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għasafar</a:t>
                      </a:r>
                      <a:endParaRPr lang="en-GB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34%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idejn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appartamenti</a:t>
                      </a:r>
                      <a:endParaRPr lang="en-GB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ctr"/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aħwa</a:t>
                      </a:r>
                      <a:endParaRPr lang="en-GB" sz="2000" b="0" i="0" u="none" strike="noStrike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45%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artikli</a:t>
                      </a:r>
                      <a:endParaRPr lang="en-GB" sz="2000" b="0" i="0" u="none" strike="noStrike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0" marR="0" marT="0" marB="0" anchor="b"/>
                </a:tc>
              </a:tr>
              <a:tr h="191262">
                <a:tc>
                  <a:txBody>
                    <a:bodyPr/>
                    <a:lstStyle/>
                    <a:p>
                      <a:pPr algn="l" fontAlgn="ctr"/>
                      <a:endParaRPr lang="en-GB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oqsma</a:t>
                      </a:r>
                      <a:endParaRPr lang="en-GB" sz="2000" b="0" i="0" u="none" strike="noStrike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err="1">
                          <a:effectLst/>
                        </a:rPr>
                        <a:t>individwi</a:t>
                      </a:r>
                      <a:endParaRPr lang="en-GB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89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22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Summary of results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67262" y="1412776"/>
            <a:ext cx="8001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CC0000"/>
              </a:buClr>
              <a:buFont typeface="Wingdings" pitchFamily="2" charset="2"/>
              <a:buChar char="o"/>
              <a:defRPr/>
            </a:pPr>
            <a:r>
              <a:rPr lang="en-GB" sz="2400" dirty="0" smtClean="0">
                <a:solidFill>
                  <a:srgbClr val="000000"/>
                </a:solidFill>
              </a:rPr>
              <a:t>The interaction of onset, no. of syllables and </a:t>
            </a:r>
            <a:r>
              <a:rPr lang="en-GB" sz="2400" b="1" dirty="0" smtClean="0">
                <a:solidFill>
                  <a:srgbClr val="000000"/>
                </a:solidFill>
              </a:rPr>
              <a:t>numeral choice </a:t>
            </a:r>
            <a:r>
              <a:rPr lang="en-GB" sz="2400" dirty="0" smtClean="0">
                <a:solidFill>
                  <a:srgbClr val="000000"/>
                </a:solidFill>
              </a:rPr>
              <a:t>arises only with </a:t>
            </a:r>
            <a:r>
              <a:rPr lang="en-GB" sz="2400" b="1" dirty="0" smtClean="0">
                <a:solidFill>
                  <a:srgbClr val="000000"/>
                </a:solidFill>
              </a:rPr>
              <a:t>V-initial </a:t>
            </a:r>
            <a:r>
              <a:rPr lang="en-GB" sz="2400" b="1" dirty="0" err="1" smtClean="0">
                <a:solidFill>
                  <a:srgbClr val="000000"/>
                </a:solidFill>
              </a:rPr>
              <a:t>disyllabics</a:t>
            </a:r>
            <a:r>
              <a:rPr lang="en-GB" sz="2400" dirty="0" smtClean="0">
                <a:solidFill>
                  <a:srgbClr val="000000"/>
                </a:solidFill>
              </a:rPr>
              <a:t>, where frequency and phonology of word-final segment of the numeral seem to be relevant: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321823"/>
              </p:ext>
            </p:extLst>
          </p:nvPr>
        </p:nvGraphicFramePr>
        <p:xfrm>
          <a:off x="1030218" y="3241442"/>
          <a:ext cx="7272808" cy="2828925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1440159"/>
                <a:gridCol w="2304256"/>
                <a:gridCol w="2055774"/>
                <a:gridCol w="1472619"/>
              </a:tblGrid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 smtClean="0">
                          <a:effectLst/>
                        </a:rPr>
                        <a:t>Numeral</a:t>
                      </a:r>
                      <a:endParaRPr lang="en-GB" sz="1800" b="1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Freq. per </a:t>
                      </a:r>
                      <a:r>
                        <a:rPr lang="en-GB" sz="1800" b="1" u="none" strike="noStrike" dirty="0" smtClean="0">
                          <a:effectLst/>
                        </a:rPr>
                        <a:t>million in MLRS corpus</a:t>
                      </a:r>
                      <a:endParaRPr lang="en-GB" sz="1800" b="1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Freq. -t with </a:t>
                      </a:r>
                      <a:r>
                        <a:rPr lang="en-GB" sz="1800" b="1" u="none" strike="noStrike" dirty="0" err="1">
                          <a:effectLst/>
                        </a:rPr>
                        <a:t>disyllabics</a:t>
                      </a:r>
                      <a:endParaRPr lang="en-GB" sz="1800" b="1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 smtClean="0">
                          <a:effectLst/>
                        </a:rPr>
                        <a:t>Final segment</a:t>
                      </a:r>
                      <a:endParaRPr lang="en-GB" sz="1800" b="1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 err="1" smtClean="0">
                          <a:effectLst/>
                        </a:rPr>
                        <a:t>żewġ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>
                          <a:effectLst/>
                        </a:rPr>
                        <a:t>893.42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50%</a:t>
                      </a:r>
                      <a:endParaRPr lang="en-GB" sz="1800" b="1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Obstruent</a:t>
                      </a:r>
                      <a:endParaRPr lang="en-GB" sz="1800" b="1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 err="1" smtClean="0">
                          <a:effectLst/>
                        </a:rPr>
                        <a:t>erba</a:t>
                      </a:r>
                      <a:r>
                        <a:rPr lang="en-GB" sz="1800" b="0" u="none" strike="noStrike" dirty="0" smtClean="0">
                          <a:effectLst/>
                        </a:rPr>
                        <a:t>‘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>
                          <a:effectLst/>
                        </a:rPr>
                        <a:t>293.27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>
                          <a:effectLst/>
                        </a:rPr>
                        <a:t>30%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 err="1">
                          <a:effectLst/>
                        </a:rPr>
                        <a:t>Sonorant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 err="1" smtClean="0">
                          <a:effectLst/>
                        </a:rPr>
                        <a:t>ħames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>
                          <a:effectLst/>
                        </a:rPr>
                        <a:t>276.2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43%</a:t>
                      </a:r>
                      <a:endParaRPr lang="en-GB" sz="1800" b="1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Obstruent</a:t>
                      </a:r>
                      <a:endParaRPr lang="en-GB" sz="1800" b="1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 err="1" smtClean="0">
                          <a:effectLst/>
                        </a:rPr>
                        <a:t>seba</a:t>
                      </a:r>
                      <a:r>
                        <a:rPr lang="en-GB" sz="1800" b="0" u="none" strike="noStrike" dirty="0" smtClean="0">
                          <a:effectLst/>
                        </a:rPr>
                        <a:t>‘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>
                          <a:effectLst/>
                        </a:rPr>
                        <a:t>113.49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>
                          <a:effectLst/>
                        </a:rPr>
                        <a:t>31%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 err="1">
                          <a:effectLst/>
                        </a:rPr>
                        <a:t>Sonorant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 err="1" smtClean="0">
                          <a:effectLst/>
                        </a:rPr>
                        <a:t>tmien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>
                          <a:effectLst/>
                        </a:rPr>
                        <a:t>93.04</a:t>
                      </a:r>
                      <a:endParaRPr lang="en-GB" sz="1800" b="0" i="0" u="none" strike="noStrike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>
                          <a:effectLst/>
                        </a:rPr>
                        <a:t>33%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 err="1">
                          <a:effectLst/>
                        </a:rPr>
                        <a:t>Sonorant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 err="1" smtClean="0">
                          <a:effectLst/>
                        </a:rPr>
                        <a:t>disa</a:t>
                      </a:r>
                      <a:r>
                        <a:rPr lang="en-GB" sz="1800" b="0" u="none" strike="noStrike" dirty="0" smtClean="0">
                          <a:effectLst/>
                        </a:rPr>
                        <a:t>‘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>
                          <a:effectLst/>
                        </a:rPr>
                        <a:t>73.72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>
                          <a:effectLst/>
                        </a:rPr>
                        <a:t>25%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u="none" strike="noStrike" dirty="0" err="1">
                          <a:effectLst/>
                        </a:rPr>
                        <a:t>Sonorant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1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effectLst/>
                          <a:latin typeface="Verdana"/>
                        </a:rPr>
                        <a:t>għaxar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effectLst/>
                          <a:latin typeface="Verdana"/>
                        </a:rPr>
                        <a:t>130.63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effectLst/>
                          <a:latin typeface="Verdana"/>
                        </a:rPr>
                        <a:t>21%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effectLst/>
                          <a:latin typeface="Verdana"/>
                        </a:rPr>
                        <a:t>Sonorant</a:t>
                      </a:r>
                      <a:endParaRPr lang="en-GB" sz="1800" b="0" i="0" u="none" strike="noStrike" dirty="0">
                        <a:effectLst/>
                        <a:latin typeface="Verdan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39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endParaRPr lang="en-US" sz="1200"/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2800" dirty="0" smtClean="0">
                <a:solidFill>
                  <a:schemeClr val="tx2"/>
                </a:solidFill>
              </a:rPr>
              <a:t>Questions arising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66738" y="3261463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 smtClean="0"/>
              <a:t>What kinds of rules do children acquire to produce these generalizations?</a:t>
            </a:r>
            <a:endParaRPr lang="en-GB" sz="24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60388" y="4509045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 smtClean="0"/>
              <a:t>How did this system evolve from its early spoken Arabic ancestor?</a:t>
            </a:r>
            <a:endParaRPr lang="en-GB" sz="2400" dirty="0"/>
          </a:p>
        </p:txBody>
      </p:sp>
      <p:sp>
        <p:nvSpPr>
          <p:cNvPr id="12" name="Slide Number Placeholder 4"/>
          <p:cNvSpPr txBox="1">
            <a:spLocks noGrp="1"/>
          </p:cNvSpPr>
          <p:nvPr/>
        </p:nvSpPr>
        <p:spPr bwMode="auto">
          <a:xfrm>
            <a:off x="6548507" y="6237312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23</a:t>
            </a:fld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69532" y="1772816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 smtClean="0"/>
              <a:t>Is the apparent inter-speaker variation (partially) a reflection of optionality for individual speakers?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3617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endParaRPr lang="en-US" sz="1200"/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2800" dirty="0" smtClean="0">
                <a:solidFill>
                  <a:schemeClr val="tx2"/>
                </a:solidFill>
              </a:rPr>
              <a:t>Questions arising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08682" y="3140968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1257300" lvl="2" indent="-720725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GB" sz="2400" dirty="0" smtClean="0"/>
              <a:t>Yes. Of the 7 subjects we retested (1 from each group), </a:t>
            </a:r>
            <a:r>
              <a:rPr lang="en-GB" sz="2400" b="1" dirty="0" smtClean="0"/>
              <a:t>none </a:t>
            </a:r>
            <a:r>
              <a:rPr lang="en-GB" sz="2400" dirty="0" smtClean="0"/>
              <a:t>were consistent in their use of </a:t>
            </a:r>
            <a:r>
              <a:rPr lang="en-GB" sz="2400" i="1" dirty="0" smtClean="0"/>
              <a:t>-t</a:t>
            </a:r>
            <a:r>
              <a:rPr lang="en-GB" sz="2400" dirty="0" smtClean="0"/>
              <a:t>.</a:t>
            </a:r>
          </a:p>
        </p:txBody>
      </p:sp>
      <p:sp>
        <p:nvSpPr>
          <p:cNvPr id="12" name="Slide Number Placeholder 4"/>
          <p:cNvSpPr txBox="1">
            <a:spLocks noGrp="1"/>
          </p:cNvSpPr>
          <p:nvPr/>
        </p:nvSpPr>
        <p:spPr bwMode="auto">
          <a:xfrm>
            <a:off x="6548507" y="6237312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24</a:t>
            </a:fld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69532" y="1772816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 smtClean="0"/>
              <a:t>Is the apparent inter-speaker variation (partially) a reflection of optionality for individual speakers?</a:t>
            </a:r>
            <a:endParaRPr lang="en-GB" sz="24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96572" y="4365104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1257300" lvl="2" indent="-720725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GB" sz="2400" dirty="0" smtClean="0"/>
              <a:t>Across all test items, consistency of </a:t>
            </a:r>
            <a:r>
              <a:rPr lang="en-GB" sz="2400" i="1" dirty="0" smtClean="0"/>
              <a:t>-t </a:t>
            </a:r>
            <a:r>
              <a:rPr lang="en-GB" sz="2400" dirty="0" smtClean="0"/>
              <a:t>insertion ranged from </a:t>
            </a:r>
            <a:r>
              <a:rPr lang="en-GB" sz="2400" b="1" dirty="0" smtClean="0"/>
              <a:t>50%–84% </a:t>
            </a:r>
            <a:r>
              <a:rPr lang="en-GB" sz="2400" dirty="0" smtClean="0"/>
              <a:t>(for the least/most consistent subjects).</a:t>
            </a:r>
          </a:p>
        </p:txBody>
      </p:sp>
    </p:spTree>
    <p:extLst>
      <p:ext uri="{BB962C8B-B14F-4D97-AF65-F5344CB8AC3E}">
        <p14:creationId xmlns:p14="http://schemas.microsoft.com/office/powerpoint/2010/main" val="322741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endParaRPr lang="en-US" sz="1200"/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2800" dirty="0" smtClean="0">
                <a:solidFill>
                  <a:schemeClr val="tx2"/>
                </a:solidFill>
              </a:rPr>
              <a:t>Optionality of </a:t>
            </a:r>
            <a:r>
              <a:rPr lang="en-GB" sz="2800" i="1" dirty="0" smtClean="0">
                <a:solidFill>
                  <a:schemeClr val="tx2"/>
                </a:solidFill>
              </a:rPr>
              <a:t>-t </a:t>
            </a:r>
            <a:r>
              <a:rPr lang="en-GB" sz="2800" dirty="0" smtClean="0">
                <a:solidFill>
                  <a:schemeClr val="tx2"/>
                </a:solidFill>
              </a:rPr>
              <a:t>for individual speakers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2" name="Slide Number Placeholder 4"/>
          <p:cNvSpPr txBox="1">
            <a:spLocks noGrp="1"/>
          </p:cNvSpPr>
          <p:nvPr/>
        </p:nvSpPr>
        <p:spPr bwMode="auto">
          <a:xfrm>
            <a:off x="6548507" y="6237312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25</a:t>
            </a:fld>
            <a:endParaRPr lang="en-GB" sz="1200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064793"/>
              </p:ext>
            </p:extLst>
          </p:nvPr>
        </p:nvGraphicFramePr>
        <p:xfrm>
          <a:off x="289620" y="1339220"/>
          <a:ext cx="8568952" cy="5330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2327"/>
                <a:gridCol w="767725"/>
                <a:gridCol w="864096"/>
                <a:gridCol w="758180"/>
                <a:gridCol w="864096"/>
                <a:gridCol w="898004"/>
                <a:gridCol w="792088"/>
                <a:gridCol w="1296144"/>
                <a:gridCol w="936104"/>
                <a:gridCol w="830188"/>
              </a:tblGrid>
              <a:tr h="657562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Mono-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Per subject</a:t>
                      </a:r>
                      <a:r>
                        <a:rPr lang="en-GB" sz="1200" b="1" u="none" strike="noStrike" baseline="0" dirty="0" smtClean="0">
                          <a:effectLst/>
                          <a:latin typeface="+mn-lt"/>
                        </a:rPr>
                        <a:t> consist-</a:t>
                      </a:r>
                      <a:r>
                        <a:rPr lang="en-GB" sz="1200" b="1" u="none" strike="noStrike" baseline="0" dirty="0" err="1" smtClean="0">
                          <a:effectLst/>
                          <a:latin typeface="+mn-lt"/>
                        </a:rPr>
                        <a:t>ency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Overall</a:t>
                      </a:r>
                      <a:r>
                        <a:rPr lang="en-GB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freq.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GB" sz="12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Di-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Per subject</a:t>
                      </a:r>
                      <a:r>
                        <a:rPr lang="en-GB" sz="1200" b="1" u="none" strike="noStrike" baseline="0" dirty="0" smtClean="0">
                          <a:effectLst/>
                          <a:latin typeface="+mn-lt"/>
                        </a:rPr>
                        <a:t> consist-</a:t>
                      </a:r>
                      <a:r>
                        <a:rPr lang="en-GB" sz="1200" b="1" u="none" strike="noStrike" baseline="0" dirty="0" err="1" smtClean="0">
                          <a:effectLst/>
                          <a:latin typeface="+mn-lt"/>
                        </a:rPr>
                        <a:t>ency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Overall</a:t>
                      </a:r>
                      <a:r>
                        <a:rPr lang="en-GB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freq.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Poly-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Per subject</a:t>
                      </a:r>
                      <a:r>
                        <a:rPr lang="en-GB" sz="1200" b="1" u="none" strike="noStrike" baseline="0" dirty="0" smtClean="0">
                          <a:effectLst/>
                          <a:latin typeface="+mn-lt"/>
                        </a:rPr>
                        <a:t> consist-</a:t>
                      </a:r>
                      <a:r>
                        <a:rPr lang="en-GB" sz="1200" b="1" u="none" strike="noStrike" baseline="0" dirty="0" err="1" smtClean="0">
                          <a:effectLst/>
                          <a:latin typeface="+mn-lt"/>
                        </a:rPr>
                        <a:t>ency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Overall</a:t>
                      </a:r>
                      <a:r>
                        <a:rPr lang="en-GB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freq.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/>
                </a:tc>
              </a:tr>
              <a:tr h="136291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GB" sz="1200" b="0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80" marR="8380" marT="838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CC-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fniek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bramel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74%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kmandamenti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klieb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platti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trakkijiet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bniet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88%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stampi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flokkijiet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djar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ġranet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77%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dmirijiet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ħbieb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skejjel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56%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ħsibijiet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snin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ljieli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żminijiet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bwiet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kmamar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71%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studenti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CV-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files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kotba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neputijiet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films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naħat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larinġiet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xhur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bozoz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pappagalli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GB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jiem</a:t>
                      </a:r>
                      <a:endParaRPr lang="en-GB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widnejn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kategoriji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gowls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żgħażagħ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pajjiżi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fonts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diski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postijiet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toasts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kelmiet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verżjonijiet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 smtClean="0">
                          <a:effectLst/>
                          <a:latin typeface="+mn-lt"/>
                        </a:rPr>
                        <a:t>V-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ilsna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arloġġi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erwieħ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ajruplani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20%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ulied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45%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operazzjonijiet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uċuħ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24%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għasafar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34%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b"/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idejn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26%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  <a:latin typeface="+mn-lt"/>
                        </a:rPr>
                        <a:t>appartamenti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aħwa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45%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artikli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0" marR="0" marT="0" marB="0" anchor="b"/>
                </a:tc>
              </a:tr>
              <a:tr h="136291">
                <a:tc>
                  <a:txBody>
                    <a:bodyPr/>
                    <a:lstStyle/>
                    <a:p>
                      <a:pPr algn="l" fontAlgn="ctr"/>
                      <a:endParaRPr lang="en-GB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oqsma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  <a:latin typeface="+mn-lt"/>
                        </a:rPr>
                        <a:t>individwi</a:t>
                      </a:r>
                      <a:endParaRPr lang="en-GB" sz="1200" b="0" i="0" u="none" strike="noStrike">
                        <a:effectLst/>
                        <a:latin typeface="+mn-lt"/>
                      </a:endParaRPr>
                    </a:p>
                  </a:txBody>
                  <a:tcPr marL="8380" marR="8380" marT="8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effectLst/>
                          <a:latin typeface="+mn-lt"/>
                        </a:rPr>
                        <a:t>9%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2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endParaRPr lang="en-US" sz="1200"/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2800" dirty="0" smtClean="0">
                <a:solidFill>
                  <a:schemeClr val="tx2"/>
                </a:solidFill>
              </a:rPr>
              <a:t>Acquisition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66738" y="1484784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 smtClean="0"/>
              <a:t>Acquirers must posit something like the following rules:</a:t>
            </a:r>
            <a:endParaRPr lang="en-GB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60388" y="2349128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/>
              <a:t>numerals followed by </a:t>
            </a:r>
            <a:r>
              <a:rPr lang="en-GB" sz="2200" b="1" dirty="0" smtClean="0"/>
              <a:t>CV-</a:t>
            </a:r>
            <a:r>
              <a:rPr lang="en-GB" sz="2200" dirty="0" smtClean="0"/>
              <a:t> onsets obligatorily lack </a:t>
            </a:r>
            <a:r>
              <a:rPr lang="en-GB" sz="2200" i="1" dirty="0" smtClean="0"/>
              <a:t>-t</a:t>
            </a:r>
            <a:r>
              <a:rPr lang="en-GB" sz="2200" dirty="0" smtClean="0"/>
              <a:t>.</a:t>
            </a:r>
            <a:endParaRPr lang="en-GB" sz="2200" i="1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54038" y="4221088"/>
            <a:ext cx="819442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b="1" dirty="0" smtClean="0"/>
              <a:t>CC- broken plurals </a:t>
            </a:r>
            <a:r>
              <a:rPr lang="en-GB" sz="2200" dirty="0" smtClean="0"/>
              <a:t>at least optionally trigger </a:t>
            </a:r>
            <a:r>
              <a:rPr lang="en-GB" sz="2200" i="1" dirty="0" smtClean="0"/>
              <a:t>-t</a:t>
            </a:r>
            <a:r>
              <a:rPr lang="en-GB" sz="2200" dirty="0" smtClean="0"/>
              <a:t>.</a:t>
            </a:r>
            <a:endParaRPr lang="en-GB" sz="2200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53407" y="3285232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/>
              <a:t>numerals followed by </a:t>
            </a:r>
            <a:r>
              <a:rPr lang="en-GB" sz="2200" b="1" dirty="0" smtClean="0"/>
              <a:t>sound plurals </a:t>
            </a:r>
            <a:r>
              <a:rPr lang="en-GB" sz="2200" dirty="0" smtClean="0"/>
              <a:t>with </a:t>
            </a:r>
            <a:r>
              <a:rPr lang="en-GB" sz="2200" b="1" dirty="0" smtClean="0"/>
              <a:t>CC- </a:t>
            </a:r>
            <a:r>
              <a:rPr lang="en-GB" sz="2200" dirty="0" smtClean="0"/>
              <a:t>(and CV-) onsets obligatorily lack </a:t>
            </a:r>
            <a:r>
              <a:rPr lang="en-GB" sz="2200" i="1" dirty="0" smtClean="0"/>
              <a:t>-t</a:t>
            </a:r>
            <a:r>
              <a:rPr lang="en-GB" sz="2200" dirty="0" smtClean="0"/>
              <a:t>.</a:t>
            </a:r>
            <a:endParaRPr lang="en-GB" sz="2200" i="1" dirty="0"/>
          </a:p>
        </p:txBody>
      </p:sp>
      <p:sp>
        <p:nvSpPr>
          <p:cNvPr id="13" name="Slide Number Placeholder 4"/>
          <p:cNvSpPr txBox="1">
            <a:spLocks noGrp="1"/>
          </p:cNvSpPr>
          <p:nvPr/>
        </p:nvSpPr>
        <p:spPr bwMode="auto">
          <a:xfrm>
            <a:off x="6548507" y="6237312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26</a:t>
            </a:fld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53407" y="5013424"/>
            <a:ext cx="8194426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b="1" dirty="0"/>
              <a:t>V</a:t>
            </a:r>
            <a:r>
              <a:rPr lang="en-GB" sz="2200" b="1" dirty="0" smtClean="0"/>
              <a:t>- plurals </a:t>
            </a:r>
            <a:r>
              <a:rPr lang="en-GB" sz="2200" dirty="0" smtClean="0"/>
              <a:t>(of all types?)</a:t>
            </a:r>
            <a:r>
              <a:rPr lang="en-GB" sz="2200" b="1" dirty="0" smtClean="0"/>
              <a:t> </a:t>
            </a:r>
            <a:r>
              <a:rPr lang="en-GB" sz="2200" dirty="0" smtClean="0"/>
              <a:t>optionally trigger </a:t>
            </a:r>
            <a:r>
              <a:rPr lang="en-GB" sz="2200" i="1" dirty="0" smtClean="0"/>
              <a:t>-t</a:t>
            </a:r>
            <a:r>
              <a:rPr lang="en-GB" sz="2200" dirty="0" smtClean="0"/>
              <a:t>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650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endParaRPr lang="en-US" sz="1200"/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2800" dirty="0" smtClean="0">
                <a:solidFill>
                  <a:schemeClr val="tx2"/>
                </a:solidFill>
              </a:rPr>
              <a:t>Frequency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66738" y="1484784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 smtClean="0"/>
              <a:t>Acquirers are clearly sensitive to the token frequency of nouns and numeral + noun strings.</a:t>
            </a:r>
            <a:endParaRPr lang="en-GB" sz="2400" dirty="0"/>
          </a:p>
        </p:txBody>
      </p:sp>
      <p:sp>
        <p:nvSpPr>
          <p:cNvPr id="13" name="Slide Number Placeholder 4"/>
          <p:cNvSpPr txBox="1">
            <a:spLocks noGrp="1"/>
          </p:cNvSpPr>
          <p:nvPr/>
        </p:nvSpPr>
        <p:spPr bwMode="auto">
          <a:xfrm>
            <a:off x="6548507" y="6237312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27</a:t>
            </a:fld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7262" y="2708845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 smtClean="0"/>
              <a:t>Apparent effect of no. of syllables could perhaps be explained as an epiphenomenon of frequency and/or as parasitic on the fact that </a:t>
            </a:r>
            <a:r>
              <a:rPr lang="en-GB" sz="2400" dirty="0" err="1" smtClean="0"/>
              <a:t>polysyllabicity</a:t>
            </a:r>
            <a:r>
              <a:rPr lang="en-GB" sz="2400" dirty="0" smtClean="0"/>
              <a:t> is associated with sound plurals.</a:t>
            </a:r>
            <a:endParaRPr lang="en-GB" sz="2400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67262" y="4293021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 smtClean="0"/>
              <a:t>This will be investigated further with a planned corpus study and a second experiment focussed on distinguishing the role of no. of syllables vs. sound/broken plural.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7551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endParaRPr lang="en-US" sz="1200"/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2800" dirty="0" smtClean="0">
                <a:solidFill>
                  <a:schemeClr val="tx2"/>
                </a:solidFill>
              </a:rPr>
              <a:t>Exceptions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66738" y="1412776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 smtClean="0"/>
              <a:t>Why treat results for </a:t>
            </a:r>
            <a:r>
              <a:rPr lang="en-GB" sz="2400" i="1" dirty="0" err="1" smtClean="0"/>
              <a:t>erwieħ</a:t>
            </a:r>
            <a:r>
              <a:rPr lang="en-GB" sz="2400" i="1" dirty="0" smtClean="0"/>
              <a:t> </a:t>
            </a:r>
            <a:r>
              <a:rPr lang="en-GB" sz="2400" dirty="0" smtClean="0"/>
              <a:t>‘souls’, </a:t>
            </a:r>
            <a:r>
              <a:rPr lang="en-GB" sz="2400" i="1" dirty="0" err="1" smtClean="0"/>
              <a:t>jiem</a:t>
            </a:r>
            <a:r>
              <a:rPr lang="en-GB" sz="2400" i="1" dirty="0" smtClean="0"/>
              <a:t> </a:t>
            </a:r>
            <a:r>
              <a:rPr lang="en-GB" sz="2400" dirty="0" smtClean="0"/>
              <a:t>‘days’ and </a:t>
            </a:r>
            <a:r>
              <a:rPr lang="en-GB" sz="2400" i="1" dirty="0" err="1" smtClean="0"/>
              <a:t>snin</a:t>
            </a:r>
            <a:r>
              <a:rPr lang="en-GB" sz="2400" i="1" dirty="0" smtClean="0"/>
              <a:t> </a:t>
            </a:r>
            <a:r>
              <a:rPr lang="en-GB" sz="2400" dirty="0" smtClean="0"/>
              <a:t>‘years’ as discountable exceptions?</a:t>
            </a:r>
            <a:endParaRPr lang="en-GB" sz="2400" dirty="0"/>
          </a:p>
        </p:txBody>
      </p:sp>
      <p:sp>
        <p:nvSpPr>
          <p:cNvPr id="13" name="Slide Number Placeholder 4"/>
          <p:cNvSpPr txBox="1">
            <a:spLocks noGrp="1"/>
          </p:cNvSpPr>
          <p:nvPr/>
        </p:nvSpPr>
        <p:spPr bwMode="auto">
          <a:xfrm>
            <a:off x="6548507" y="6237312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28</a:t>
            </a:fld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7262" y="2276872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b="1" i="1" dirty="0" err="1" smtClean="0"/>
              <a:t>Erwieħ</a:t>
            </a:r>
            <a:r>
              <a:rPr lang="en-GB" sz="2400" dirty="0" smtClean="0"/>
              <a:t>: etymologically (perhaps synchronically) </a:t>
            </a:r>
            <a:r>
              <a:rPr lang="en-GB" sz="2400" i="1" dirty="0" err="1" smtClean="0"/>
              <a:t>erwieħ</a:t>
            </a:r>
            <a:r>
              <a:rPr lang="en-GB" sz="2400" i="1" dirty="0" smtClean="0"/>
              <a:t> </a:t>
            </a:r>
            <a:r>
              <a:rPr lang="en-GB" sz="2400" dirty="0" smtClean="0"/>
              <a:t>is CC- monosyllabic.</a:t>
            </a:r>
            <a:endParaRPr lang="en-GB" sz="2400" b="1" i="1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60388" y="3068960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/>
              <a:t>Vowel epenthesis occurs whenever a word-initial </a:t>
            </a:r>
            <a:r>
              <a:rPr lang="en-GB" sz="2200" dirty="0" err="1" smtClean="0"/>
              <a:t>sonorant</a:t>
            </a:r>
            <a:r>
              <a:rPr lang="en-GB" sz="2200" dirty="0" smtClean="0"/>
              <a:t> + consonant cluster follows something other than a vowel. </a:t>
            </a:r>
            <a:endParaRPr lang="en-GB" sz="2200" i="1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53407" y="4148832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/>
              <a:t>Usually this is /</a:t>
            </a:r>
            <a:r>
              <a:rPr lang="en-GB" sz="2200" dirty="0" err="1" smtClean="0"/>
              <a:t>i</a:t>
            </a:r>
            <a:r>
              <a:rPr lang="en-GB" sz="2200" dirty="0" smtClean="0"/>
              <a:t>/, e.g. </a:t>
            </a:r>
            <a:r>
              <a:rPr lang="en-GB" sz="2200" i="1" dirty="0" err="1" smtClean="0"/>
              <a:t>bla</a:t>
            </a:r>
            <a:r>
              <a:rPr lang="en-GB" sz="2200" i="1" dirty="0" smtClean="0"/>
              <a:t> </a:t>
            </a:r>
            <a:r>
              <a:rPr lang="en-GB" sz="2200" i="1" dirty="0" err="1" smtClean="0"/>
              <a:t>lsien</a:t>
            </a:r>
            <a:r>
              <a:rPr lang="en-GB" sz="2200" i="1" dirty="0" smtClean="0"/>
              <a:t> </a:t>
            </a:r>
            <a:r>
              <a:rPr lang="en-GB" sz="2200" dirty="0" smtClean="0"/>
              <a:t>‘without a tongue’ vs. </a:t>
            </a:r>
            <a:r>
              <a:rPr lang="en-GB" sz="2200" b="1" i="1" dirty="0" err="1" smtClean="0"/>
              <a:t>i</a:t>
            </a:r>
            <a:r>
              <a:rPr lang="en-GB" sz="2200" i="1" dirty="0" err="1" smtClean="0"/>
              <a:t>lsien</a:t>
            </a:r>
            <a:r>
              <a:rPr lang="en-GB" sz="2200" dirty="0" smtClean="0"/>
              <a:t>, but before /r/ it is /e/, e.g. </a:t>
            </a:r>
            <a:r>
              <a:rPr lang="en-GB" sz="2200" i="1" dirty="0" err="1" smtClean="0"/>
              <a:t>rġajt</a:t>
            </a:r>
            <a:r>
              <a:rPr lang="en-GB" sz="2200" i="1" dirty="0" smtClean="0"/>
              <a:t> </a:t>
            </a:r>
            <a:r>
              <a:rPr lang="en-GB" sz="2200" dirty="0" smtClean="0"/>
              <a:t>‘I redid’ &gt; </a:t>
            </a:r>
            <a:r>
              <a:rPr lang="en-GB" sz="2200" i="1" dirty="0" err="1" smtClean="0"/>
              <a:t>erġajt</a:t>
            </a:r>
            <a:r>
              <a:rPr lang="en-GB" sz="2200" i="1" dirty="0" smtClean="0"/>
              <a:t> </a:t>
            </a:r>
            <a:endParaRPr lang="en-GB" sz="2200" i="1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53407" y="5229448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/>
              <a:t>But epenthetic /e/ is usually retained in all contexts (i.e. is no longer epenthetic).</a:t>
            </a:r>
            <a:endParaRPr lang="en-GB" sz="2200" i="1" dirty="0"/>
          </a:p>
        </p:txBody>
      </p:sp>
    </p:spTree>
    <p:extLst>
      <p:ext uri="{BB962C8B-B14F-4D97-AF65-F5344CB8AC3E}">
        <p14:creationId xmlns:p14="http://schemas.microsoft.com/office/powerpoint/2010/main" val="92613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/>
      <p:bldP spid="9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2800" dirty="0" smtClean="0">
                <a:solidFill>
                  <a:srgbClr val="000000"/>
                </a:solidFill>
              </a:rPr>
              <a:t>Evolution</a:t>
            </a:r>
            <a:endParaRPr lang="en-GB" sz="2800" dirty="0">
              <a:solidFill>
                <a:srgbClr val="000000"/>
              </a:solidFill>
            </a:endParaRPr>
          </a:p>
        </p:txBody>
      </p:sp>
      <p:sp>
        <p:nvSpPr>
          <p:cNvPr id="13" name="Slide Number Placeholder 4"/>
          <p:cNvSpPr txBox="1">
            <a:spLocks noGrp="1"/>
          </p:cNvSpPr>
          <p:nvPr/>
        </p:nvSpPr>
        <p:spPr bwMode="auto">
          <a:xfrm>
            <a:off x="6548507" y="6237312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29</a:t>
            </a:fld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7262" y="1371211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o"/>
            </a:pPr>
            <a:r>
              <a:rPr lang="en-GB" sz="2400" dirty="0" smtClean="0">
                <a:solidFill>
                  <a:srgbClr val="000000"/>
                </a:solidFill>
              </a:rPr>
              <a:t>Classical Arabic (like </a:t>
            </a:r>
            <a:r>
              <a:rPr lang="en-GB" sz="2400" dirty="0" err="1" smtClean="0">
                <a:solidFill>
                  <a:srgbClr val="000000"/>
                </a:solidFill>
              </a:rPr>
              <a:t>Akkadian</a:t>
            </a:r>
            <a:r>
              <a:rPr lang="en-GB" sz="2400" dirty="0" smtClean="0">
                <a:solidFill>
                  <a:srgbClr val="000000"/>
                </a:solidFill>
              </a:rPr>
              <a:t> and Canaanite) exhibits gender polarity in numeral agreement from 3–10, e.g. </a:t>
            </a:r>
            <a:r>
              <a:rPr lang="en-GB" sz="2400" i="1" dirty="0" err="1" smtClean="0">
                <a:solidFill>
                  <a:srgbClr val="000000"/>
                </a:solidFill>
              </a:rPr>
              <a:t>yawmun</a:t>
            </a:r>
            <a:r>
              <a:rPr lang="en-GB" sz="2400" i="1" dirty="0" smtClean="0">
                <a:solidFill>
                  <a:srgbClr val="000000"/>
                </a:solidFill>
              </a:rPr>
              <a:t> </a:t>
            </a:r>
            <a:r>
              <a:rPr lang="en-GB" sz="2400" dirty="0" smtClean="0">
                <a:solidFill>
                  <a:srgbClr val="000000"/>
                </a:solidFill>
              </a:rPr>
              <a:t>(m.) ‘day’ &gt; </a:t>
            </a:r>
            <a:r>
              <a:rPr lang="en-GB" sz="2400" i="1" dirty="0" err="1" smtClean="0">
                <a:solidFill>
                  <a:srgbClr val="000000"/>
                </a:solidFill>
              </a:rPr>
              <a:t>xamsatu</a:t>
            </a:r>
            <a:r>
              <a:rPr lang="en-GB" sz="2400" i="1" dirty="0" smtClean="0">
                <a:solidFill>
                  <a:srgbClr val="000000"/>
                </a:solidFill>
              </a:rPr>
              <a:t> </a:t>
            </a:r>
            <a:r>
              <a:rPr lang="en-GB" sz="2400" dirty="0" smtClean="0">
                <a:solidFill>
                  <a:srgbClr val="000000"/>
                </a:solidFill>
              </a:rPr>
              <a:t>(f.)</a:t>
            </a:r>
            <a:r>
              <a:rPr lang="en-GB" sz="2400" i="1" dirty="0" smtClean="0">
                <a:solidFill>
                  <a:srgbClr val="000000"/>
                </a:solidFill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ʾ</a:t>
            </a:r>
            <a:r>
              <a:rPr lang="en-GB" sz="2400" i="1" dirty="0" err="1" smtClean="0">
                <a:solidFill>
                  <a:srgbClr val="000000"/>
                </a:solidFill>
              </a:rPr>
              <a:t>ayyāmin</a:t>
            </a:r>
            <a:r>
              <a:rPr lang="en-GB" sz="2400" i="1" dirty="0" smtClean="0">
                <a:solidFill>
                  <a:srgbClr val="000000"/>
                </a:solidFill>
              </a:rPr>
              <a:t> </a:t>
            </a:r>
            <a:r>
              <a:rPr lang="en-GB" sz="2400" dirty="0" smtClean="0">
                <a:solidFill>
                  <a:srgbClr val="000000"/>
                </a:solidFill>
              </a:rPr>
              <a:t>‘5 days’.</a:t>
            </a:r>
            <a:endParaRPr lang="en-GB" sz="2400" b="1" i="1" dirty="0">
              <a:solidFill>
                <a:srgbClr val="0000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7262" y="2869449"/>
            <a:ext cx="825321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o"/>
            </a:pPr>
            <a:r>
              <a:rPr lang="en-GB" sz="2400" dirty="0" smtClean="0">
                <a:solidFill>
                  <a:srgbClr val="000000"/>
                </a:solidFill>
              </a:rPr>
              <a:t>In many contemporary Arabic dialects this construction has been radically </a:t>
            </a:r>
            <a:r>
              <a:rPr lang="en-GB" sz="2400" dirty="0" err="1" smtClean="0">
                <a:solidFill>
                  <a:srgbClr val="000000"/>
                </a:solidFill>
              </a:rPr>
              <a:t>refunctionalized</a:t>
            </a:r>
            <a:r>
              <a:rPr lang="en-GB" sz="2400" dirty="0" smtClean="0">
                <a:solidFill>
                  <a:srgbClr val="000000"/>
                </a:solidFill>
              </a:rPr>
              <a:t>:</a:t>
            </a:r>
            <a:endParaRPr lang="en-GB" sz="2400" b="1" i="1" dirty="0">
              <a:solidFill>
                <a:srgbClr val="000000"/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46533" y="3620047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</a:pPr>
            <a:r>
              <a:rPr lang="en-GB" sz="2200" dirty="0" smtClean="0">
                <a:solidFill>
                  <a:srgbClr val="000000"/>
                </a:solidFill>
              </a:rPr>
              <a:t>Independent numerals are etymologically feminine, e.g. </a:t>
            </a:r>
            <a:r>
              <a:rPr lang="en-GB" sz="2200" i="1" dirty="0" err="1" smtClean="0">
                <a:solidFill>
                  <a:srgbClr val="000000"/>
                </a:solidFill>
              </a:rPr>
              <a:t>xamsa</a:t>
            </a:r>
            <a:r>
              <a:rPr lang="en-GB" sz="2200" i="1" smtClean="0">
                <a:solidFill>
                  <a:srgbClr val="000000"/>
                </a:solidFill>
              </a:rPr>
              <a:t> ‘</a:t>
            </a:r>
            <a:r>
              <a:rPr lang="en-GB" sz="2200" smtClean="0">
                <a:solidFill>
                  <a:srgbClr val="000000"/>
                </a:solidFill>
              </a:rPr>
              <a:t>five</a:t>
            </a:r>
            <a:r>
              <a:rPr lang="en-GB" sz="2200" dirty="0" smtClean="0">
                <a:solidFill>
                  <a:srgbClr val="000000"/>
                </a:solidFill>
              </a:rPr>
              <a:t>’. </a:t>
            </a:r>
            <a:endParaRPr lang="en-GB" sz="2200" i="1" dirty="0">
              <a:solidFill>
                <a:srgbClr val="000000"/>
              </a:solidFill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539552" y="4379207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n"/>
            </a:pPr>
            <a:r>
              <a:rPr lang="en-GB" sz="2200" dirty="0" smtClean="0">
                <a:solidFill>
                  <a:srgbClr val="000000"/>
                </a:solidFill>
              </a:rPr>
              <a:t>Determiner numerals are (usually) etymologically masculine, e.g. </a:t>
            </a:r>
            <a:r>
              <a:rPr lang="en-GB" sz="2200" i="1" dirty="0" err="1" smtClean="0">
                <a:solidFill>
                  <a:srgbClr val="000000"/>
                </a:solidFill>
              </a:rPr>
              <a:t>xam</a:t>
            </a:r>
            <a:r>
              <a:rPr lang="en-GB" sz="2200" i="1" dirty="0" err="1">
                <a:solidFill>
                  <a:srgbClr val="000000"/>
                </a:solidFill>
              </a:rPr>
              <a:t>a</a:t>
            </a:r>
            <a:r>
              <a:rPr lang="en-GB" sz="2200" i="1" dirty="0" err="1" smtClean="0">
                <a:solidFill>
                  <a:srgbClr val="000000"/>
                </a:solidFill>
              </a:rPr>
              <a:t>s</a:t>
            </a:r>
            <a:r>
              <a:rPr lang="en-GB" sz="2200" i="1" dirty="0" smtClean="0">
                <a:solidFill>
                  <a:srgbClr val="000000"/>
                </a:solidFill>
              </a:rPr>
              <a:t> </a:t>
            </a:r>
            <a:r>
              <a:rPr lang="en-GB" sz="2200" i="1" dirty="0" err="1" smtClean="0">
                <a:solidFill>
                  <a:srgbClr val="000000"/>
                </a:solidFill>
              </a:rPr>
              <a:t>sinīn</a:t>
            </a:r>
            <a:r>
              <a:rPr lang="en-GB" sz="2200" i="1" dirty="0" smtClean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‘5 years’, but a reflex of </a:t>
            </a:r>
            <a:r>
              <a:rPr lang="en-GB" sz="2400" i="1" dirty="0" err="1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tāʾ</a:t>
            </a:r>
            <a:r>
              <a:rPr lang="en-GB" sz="240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i="1" dirty="0" err="1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marbūṭa</a:t>
            </a:r>
            <a:r>
              <a:rPr lang="en-GB" sz="2400" i="1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reappears with high-frequency V-initial plurals, e.g. </a:t>
            </a:r>
            <a:r>
              <a:rPr lang="en-GB" sz="2200" i="1" dirty="0" err="1" smtClean="0">
                <a:solidFill>
                  <a:srgbClr val="000000"/>
                </a:solidFill>
              </a:rPr>
              <a:t>xamas</a:t>
            </a:r>
            <a:r>
              <a:rPr lang="en-GB" sz="2200" i="1" dirty="0" smtClean="0">
                <a:solidFill>
                  <a:srgbClr val="000000"/>
                </a:solidFill>
              </a:rPr>
              <a:t>-t-</a:t>
            </a:r>
            <a:r>
              <a:rPr lang="en-GB" sz="2200" i="1" dirty="0" err="1" smtClean="0">
                <a:solidFill>
                  <a:srgbClr val="000000"/>
                </a:solidFill>
              </a:rPr>
              <a:t>iyyām</a:t>
            </a:r>
            <a:r>
              <a:rPr lang="en-GB" sz="2200" i="1" dirty="0" smtClean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‘5 days’.</a:t>
            </a:r>
            <a:endParaRPr lang="en-GB" sz="22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8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F434256F-0DF8-40B9-A451-8AB89103E77E}" type="slidenum">
              <a:rPr lang="en-GB" sz="1200"/>
              <a:pPr algn="r" eaLnBrk="1" hangingPunct="1"/>
              <a:t>3</a:t>
            </a:fld>
            <a:endParaRPr lang="en-GB" sz="12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Outline</a:t>
            </a: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566738" y="1601114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/>
              <a:t>The synchronic distribution of the </a:t>
            </a:r>
            <a:r>
              <a:rPr lang="en-GB" sz="2400" i="1"/>
              <a:t>-t </a:t>
            </a:r>
            <a:r>
              <a:rPr lang="en-GB" sz="2400"/>
              <a:t>form numerals: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560388" y="2466302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/>
              <a:t>Existing claims and their inadequacy.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554038" y="2969539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/>
              <a:t>Production experiment to produce more accurate generalization.</a:t>
            </a: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560388" y="4149080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/>
              <a:t>Reconstructing the evolution of this distribution.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4" grpId="0"/>
      <p:bldP spid="3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endParaRPr lang="en-US" sz="1200"/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2800" dirty="0" smtClean="0">
                <a:solidFill>
                  <a:schemeClr val="tx2"/>
                </a:solidFill>
              </a:rPr>
              <a:t>Evolution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4"/>
          <p:cNvSpPr txBox="1">
            <a:spLocks noGrp="1"/>
          </p:cNvSpPr>
          <p:nvPr/>
        </p:nvSpPr>
        <p:spPr bwMode="auto">
          <a:xfrm>
            <a:off x="6548507" y="6237312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30</a:t>
            </a:fld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7262" y="1371211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 smtClean="0"/>
              <a:t>Assuming Maltese started from this kind of system, the following evolution seems likely:</a:t>
            </a:r>
            <a:endParaRPr lang="en-GB" sz="2400" b="1" i="1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46533" y="2277120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/>
              <a:t>Stage I: only </a:t>
            </a:r>
            <a:r>
              <a:rPr lang="en-GB" sz="2200" dirty="0"/>
              <a:t>V</a:t>
            </a:r>
            <a:r>
              <a:rPr lang="en-GB" sz="2200" dirty="0" smtClean="0"/>
              <a:t>CCV(V)C plurals take </a:t>
            </a:r>
            <a:r>
              <a:rPr lang="en-GB" sz="2200" i="1" dirty="0" smtClean="0"/>
              <a:t>-t</a:t>
            </a:r>
            <a:r>
              <a:rPr lang="en-GB" sz="2200" dirty="0" smtClean="0"/>
              <a:t>, e.g. </a:t>
            </a:r>
            <a:r>
              <a:rPr lang="en-GB" sz="2200" i="1" dirty="0" err="1"/>
              <a:t>aħbāb</a:t>
            </a:r>
            <a:r>
              <a:rPr lang="en-GB" sz="2200" i="1" dirty="0"/>
              <a:t> </a:t>
            </a:r>
            <a:r>
              <a:rPr lang="en-GB" sz="2200" dirty="0"/>
              <a:t>‘friends</a:t>
            </a:r>
            <a:r>
              <a:rPr lang="en-GB" sz="2200" dirty="0" smtClean="0"/>
              <a:t>’.</a:t>
            </a:r>
            <a:endParaRPr lang="en-GB" sz="2200" i="1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9552" y="3213224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/>
              <a:t>Stage </a:t>
            </a:r>
            <a:r>
              <a:rPr lang="en-GB" sz="2200" dirty="0" err="1" smtClean="0"/>
              <a:t>IIa</a:t>
            </a:r>
            <a:r>
              <a:rPr lang="en-GB" sz="2200" dirty="0" smtClean="0"/>
              <a:t>: </a:t>
            </a:r>
            <a:r>
              <a:rPr lang="en-GB" sz="2200" dirty="0"/>
              <a:t>V</a:t>
            </a:r>
            <a:r>
              <a:rPr lang="en-GB" sz="2200" dirty="0" smtClean="0"/>
              <a:t>CCVVC and CVCVVC collapse into CCVVC, e.g. </a:t>
            </a:r>
            <a:r>
              <a:rPr lang="en-GB" sz="2200" i="1" dirty="0" err="1" smtClean="0"/>
              <a:t>aħbāb</a:t>
            </a:r>
            <a:r>
              <a:rPr lang="en-GB" sz="2200" i="1" dirty="0" smtClean="0"/>
              <a:t> </a:t>
            </a:r>
            <a:r>
              <a:rPr lang="en-GB" sz="2200" dirty="0" smtClean="0"/>
              <a:t>‘friends’ &gt; </a:t>
            </a:r>
            <a:r>
              <a:rPr lang="en-GB" sz="2200" i="1" dirty="0" err="1" smtClean="0"/>
              <a:t>ħbieb</a:t>
            </a:r>
            <a:r>
              <a:rPr lang="en-GB" sz="2200" i="1" dirty="0" smtClean="0"/>
              <a:t>, </a:t>
            </a:r>
            <a:r>
              <a:rPr lang="en-GB" sz="2200" i="1" dirty="0" err="1" smtClean="0"/>
              <a:t>kilāb</a:t>
            </a:r>
            <a:r>
              <a:rPr lang="en-GB" sz="2200" i="1" dirty="0" smtClean="0"/>
              <a:t> </a:t>
            </a:r>
            <a:r>
              <a:rPr lang="en-GB" sz="2200" dirty="0" smtClean="0"/>
              <a:t>‘dogs’ &gt; </a:t>
            </a:r>
            <a:r>
              <a:rPr lang="en-GB" sz="2200" i="1" dirty="0" err="1" smtClean="0"/>
              <a:t>klieb</a:t>
            </a:r>
            <a:r>
              <a:rPr lang="en-GB" sz="2200" dirty="0" smtClean="0"/>
              <a:t>.</a:t>
            </a:r>
            <a:endParaRPr lang="en-GB" sz="2200" dirty="0"/>
          </a:p>
          <a:p>
            <a:pPr marL="471487" lvl="1">
              <a:spcBef>
                <a:spcPct val="20000"/>
              </a:spcBef>
              <a:buClr>
                <a:schemeClr val="accent2"/>
              </a:buClr>
            </a:pPr>
            <a:r>
              <a:rPr lang="en-GB" sz="2200" dirty="0" smtClean="0"/>
              <a:t>	</a:t>
            </a:r>
            <a:r>
              <a:rPr lang="en-GB" sz="2200" dirty="0" err="1" smtClean="0"/>
              <a:t>VCCiCa</a:t>
            </a:r>
            <a:r>
              <a:rPr lang="en-GB" sz="2200" dirty="0" smtClean="0"/>
              <a:t> &gt; </a:t>
            </a:r>
            <a:r>
              <a:rPr lang="en-GB" sz="2200" dirty="0" err="1" smtClean="0"/>
              <a:t>VCCCa</a:t>
            </a:r>
            <a:r>
              <a:rPr lang="en-GB" sz="2200" dirty="0" smtClean="0"/>
              <a:t>, e.g. </a:t>
            </a:r>
            <a:r>
              <a:rPr lang="en-GB" sz="2200" i="1" dirty="0" err="1" smtClean="0"/>
              <a:t>ilsna</a:t>
            </a:r>
            <a:r>
              <a:rPr lang="en-GB" sz="2200" i="1" dirty="0" smtClean="0"/>
              <a:t> </a:t>
            </a:r>
            <a:r>
              <a:rPr lang="en-GB" sz="2200" dirty="0" smtClean="0"/>
              <a:t>‘tongues’ (&lt; </a:t>
            </a:r>
            <a:r>
              <a:rPr lang="en-GB" sz="2200" i="1" dirty="0" err="1" smtClean="0"/>
              <a:t>alsina</a:t>
            </a:r>
            <a:r>
              <a:rPr lang="en-GB" sz="2200" dirty="0" smtClean="0"/>
              <a:t>)</a:t>
            </a:r>
            <a:endParaRPr lang="en-GB" sz="2200" i="1" dirty="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539552" y="4941416"/>
            <a:ext cx="8136904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/>
              <a:t>Stage </a:t>
            </a:r>
            <a:r>
              <a:rPr lang="en-GB" sz="2200" dirty="0" err="1" smtClean="0"/>
              <a:t>IIb</a:t>
            </a:r>
            <a:r>
              <a:rPr lang="en-GB" sz="2200" dirty="0" smtClean="0"/>
              <a:t>: among CCVVC plurals, only originally V-initial ones take </a:t>
            </a:r>
            <a:r>
              <a:rPr lang="en-GB" sz="2200" i="1" dirty="0" smtClean="0"/>
              <a:t>-t</a:t>
            </a:r>
            <a:r>
              <a:rPr lang="en-GB" sz="2200" dirty="0" smtClean="0"/>
              <a:t>. Initial V preserved after </a:t>
            </a:r>
            <a:r>
              <a:rPr lang="en-GB" sz="2200" i="1" dirty="0" smtClean="0"/>
              <a:t>-t</a:t>
            </a:r>
            <a:r>
              <a:rPr lang="en-GB" sz="2200" dirty="0" smtClean="0"/>
              <a:t>.</a:t>
            </a:r>
            <a:endParaRPr lang="en-GB" sz="2200" i="1" dirty="0"/>
          </a:p>
        </p:txBody>
      </p:sp>
    </p:spTree>
    <p:extLst>
      <p:ext uri="{BB962C8B-B14F-4D97-AF65-F5344CB8AC3E}">
        <p14:creationId xmlns:p14="http://schemas.microsoft.com/office/powerpoint/2010/main" val="244915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81481E-6 L 0.00399 -0.39885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200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0" grpId="0"/>
      <p:bldP spid="10" grpId="1"/>
      <p:bldP spid="16" grpId="0"/>
      <p:bldP spid="16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endParaRPr lang="en-US" sz="1200"/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2800" dirty="0" smtClean="0">
                <a:solidFill>
                  <a:schemeClr val="tx2"/>
                </a:solidFill>
              </a:rPr>
              <a:t>Evolution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4"/>
          <p:cNvSpPr txBox="1">
            <a:spLocks noGrp="1"/>
          </p:cNvSpPr>
          <p:nvPr/>
        </p:nvSpPr>
        <p:spPr bwMode="auto">
          <a:xfrm>
            <a:off x="6548507" y="6237312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31</a:t>
            </a:fld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7262" y="1371211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 smtClean="0">
                <a:solidFill>
                  <a:schemeClr val="bg2">
                    <a:lumMod val="75000"/>
                  </a:schemeClr>
                </a:solidFill>
              </a:rPr>
              <a:t>Assuming Maltese started from this kind of system, the following evolution seems likely:</a:t>
            </a:r>
            <a:endParaRPr lang="en-GB" sz="24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46533" y="2925192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/>
              <a:t>Stage </a:t>
            </a:r>
            <a:r>
              <a:rPr lang="en-GB" sz="2200" dirty="0" err="1" smtClean="0"/>
              <a:t>IIc</a:t>
            </a:r>
            <a:r>
              <a:rPr lang="en-GB" sz="2200" dirty="0" smtClean="0"/>
              <a:t>: initial V after </a:t>
            </a:r>
            <a:r>
              <a:rPr lang="en-GB" sz="2200" i="1" dirty="0" smtClean="0"/>
              <a:t>-t </a:t>
            </a:r>
            <a:r>
              <a:rPr lang="en-GB" sz="2200" dirty="0" smtClean="0"/>
              <a:t>reanalysed as epenthetic, except for </a:t>
            </a:r>
            <a:r>
              <a:rPr lang="en-GB" sz="2200" i="1" dirty="0" err="1" smtClean="0"/>
              <a:t>ilsna</a:t>
            </a:r>
            <a:r>
              <a:rPr lang="en-GB" sz="2200" i="1" dirty="0" smtClean="0"/>
              <a:t> </a:t>
            </a:r>
            <a:r>
              <a:rPr lang="en-GB" sz="2200" dirty="0" smtClean="0"/>
              <a:t>etc. </a:t>
            </a:r>
            <a:endParaRPr lang="en-GB" sz="2200" i="1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39552" y="2132856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Stage </a:t>
            </a:r>
            <a:r>
              <a:rPr lang="en-GB" sz="2200" dirty="0" err="1" smtClean="0">
                <a:solidFill>
                  <a:schemeClr val="bg2">
                    <a:lumMod val="75000"/>
                  </a:schemeClr>
                </a:solidFill>
              </a:rPr>
              <a:t>IIb</a:t>
            </a: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: among CCVVC plurals, only originally V-initial ones take </a:t>
            </a:r>
            <a:r>
              <a:rPr lang="en-GB" sz="2200" i="1" dirty="0" smtClean="0">
                <a:solidFill>
                  <a:schemeClr val="bg2">
                    <a:lumMod val="75000"/>
                  </a:schemeClr>
                </a:solidFill>
              </a:rPr>
              <a:t>-t</a:t>
            </a: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. Initial V preserved after </a:t>
            </a:r>
            <a:r>
              <a:rPr lang="en-GB" sz="2200" i="1" dirty="0" smtClean="0">
                <a:solidFill>
                  <a:schemeClr val="bg2">
                    <a:lumMod val="75000"/>
                  </a:schemeClr>
                </a:solidFill>
              </a:rPr>
              <a:t>-t</a:t>
            </a: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en-GB" sz="2200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539552" y="3717032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/>
              <a:t>Stage III: </a:t>
            </a:r>
            <a:r>
              <a:rPr lang="en-GB" sz="2200" i="1" dirty="0" smtClean="0"/>
              <a:t>-t</a:t>
            </a:r>
            <a:r>
              <a:rPr lang="en-GB" sz="2200" dirty="0"/>
              <a:t> </a:t>
            </a:r>
            <a:r>
              <a:rPr lang="en-GB" sz="2200" dirty="0" smtClean="0"/>
              <a:t>+ epenthetic V generalized to all CCVVC plurals.</a:t>
            </a:r>
            <a:endParaRPr lang="en-GB" sz="2200" i="1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39552" y="4495265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/>
              <a:t>Stage </a:t>
            </a:r>
            <a:r>
              <a:rPr lang="en-GB" sz="2200" dirty="0" err="1" smtClean="0"/>
              <a:t>IVa</a:t>
            </a:r>
            <a:r>
              <a:rPr lang="en-GB" sz="2200" dirty="0" smtClean="0"/>
              <a:t>: all CC-initial </a:t>
            </a:r>
            <a:r>
              <a:rPr lang="en-GB" sz="2200" b="1" dirty="0" smtClean="0"/>
              <a:t>broken</a:t>
            </a:r>
            <a:r>
              <a:rPr lang="en-GB" sz="2200" dirty="0" smtClean="0"/>
              <a:t> plurals take </a:t>
            </a:r>
            <a:r>
              <a:rPr lang="en-GB" sz="2200" i="1" dirty="0" smtClean="0"/>
              <a:t>-t</a:t>
            </a:r>
            <a:r>
              <a:rPr lang="en-GB" sz="2200" dirty="0" smtClean="0"/>
              <a:t>, </a:t>
            </a:r>
            <a:r>
              <a:rPr lang="en-GB" sz="2200" dirty="0" err="1" smtClean="0"/>
              <a:t>obligatoriness</a:t>
            </a:r>
            <a:r>
              <a:rPr lang="en-GB" sz="2200" dirty="0" smtClean="0"/>
              <a:t> increases with frequency.</a:t>
            </a:r>
            <a:endParaRPr lang="en-GB" sz="2200" i="1" dirty="0"/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45295" y="5301456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/>
              <a:t>Stage </a:t>
            </a:r>
            <a:r>
              <a:rPr lang="en-GB" sz="2200" dirty="0" err="1" smtClean="0"/>
              <a:t>IVb</a:t>
            </a:r>
            <a:r>
              <a:rPr lang="en-GB" sz="2200" dirty="0" smtClean="0"/>
              <a:t>: </a:t>
            </a:r>
            <a:r>
              <a:rPr lang="en-GB" sz="2200" b="1" dirty="0" smtClean="0"/>
              <a:t>all</a:t>
            </a:r>
            <a:r>
              <a:rPr lang="en-GB" sz="2200" dirty="0" smtClean="0"/>
              <a:t> V-initial plurals take </a:t>
            </a:r>
            <a:r>
              <a:rPr lang="en-GB" sz="2200" i="1" dirty="0" smtClean="0"/>
              <a:t>-t</a:t>
            </a:r>
            <a:r>
              <a:rPr lang="en-GB" sz="2200" dirty="0" smtClean="0"/>
              <a:t>, </a:t>
            </a:r>
            <a:r>
              <a:rPr lang="en-GB" sz="2200" dirty="0" err="1" smtClean="0"/>
              <a:t>obligatoriness</a:t>
            </a:r>
            <a:r>
              <a:rPr lang="en-GB" sz="2200" dirty="0" smtClean="0"/>
              <a:t> increases with frequency.</a:t>
            </a:r>
            <a:endParaRPr lang="en-GB" sz="2200" i="1" dirty="0"/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539552" y="2133104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Stage </a:t>
            </a:r>
            <a:r>
              <a:rPr lang="en-GB" sz="2200" dirty="0" err="1" smtClean="0">
                <a:solidFill>
                  <a:schemeClr val="bg2">
                    <a:lumMod val="75000"/>
                  </a:schemeClr>
                </a:solidFill>
              </a:rPr>
              <a:t>IVa</a:t>
            </a: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: all CC-initial broken plurals take </a:t>
            </a:r>
            <a:r>
              <a:rPr lang="en-GB" sz="2200" i="1" dirty="0" smtClean="0">
                <a:solidFill>
                  <a:schemeClr val="bg2">
                    <a:lumMod val="75000"/>
                  </a:schemeClr>
                </a:solidFill>
              </a:rPr>
              <a:t>-t</a:t>
            </a: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en-GB" sz="2200" dirty="0" err="1" smtClean="0">
                <a:solidFill>
                  <a:schemeClr val="bg2">
                    <a:lumMod val="75000"/>
                  </a:schemeClr>
                </a:solidFill>
              </a:rPr>
              <a:t>obligatoriness</a:t>
            </a: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 increases with frequency.</a:t>
            </a:r>
            <a:endParaRPr lang="en-GB" sz="2200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45295" y="2924944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Stage </a:t>
            </a:r>
            <a:r>
              <a:rPr lang="en-GB" sz="2200" dirty="0" err="1" smtClean="0">
                <a:solidFill>
                  <a:schemeClr val="bg2">
                    <a:lumMod val="75000"/>
                  </a:schemeClr>
                </a:solidFill>
              </a:rPr>
              <a:t>IVb</a:t>
            </a: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: </a:t>
            </a:r>
            <a:r>
              <a:rPr lang="en-GB" sz="2200" b="1" dirty="0" smtClean="0">
                <a:solidFill>
                  <a:schemeClr val="bg2">
                    <a:lumMod val="75000"/>
                  </a:schemeClr>
                </a:solidFill>
              </a:rPr>
              <a:t>all</a:t>
            </a: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 V-initial plurals take </a:t>
            </a:r>
            <a:r>
              <a:rPr lang="en-GB" sz="2200" i="1" dirty="0" smtClean="0">
                <a:solidFill>
                  <a:schemeClr val="bg2">
                    <a:lumMod val="75000"/>
                  </a:schemeClr>
                </a:solidFill>
              </a:rPr>
              <a:t>-t</a:t>
            </a: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en-GB" sz="2200" dirty="0" err="1" smtClean="0">
                <a:solidFill>
                  <a:schemeClr val="bg2">
                    <a:lumMod val="75000"/>
                  </a:schemeClr>
                </a:solidFill>
              </a:rPr>
              <a:t>obligatoriness</a:t>
            </a:r>
            <a:r>
              <a:rPr lang="en-GB" sz="2200" dirty="0" smtClean="0">
                <a:solidFill>
                  <a:schemeClr val="bg2">
                    <a:lumMod val="75000"/>
                  </a:schemeClr>
                </a:solidFill>
              </a:rPr>
              <a:t> increases with frequency.</a:t>
            </a:r>
            <a:endParaRPr lang="en-GB" sz="2200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540232" y="4077320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smtClean="0"/>
              <a:t>Present-day: CC- broken plurals identified as prototypical context for </a:t>
            </a:r>
            <a:r>
              <a:rPr lang="en-GB" sz="2200" i="1" dirty="0" smtClean="0"/>
              <a:t>-t, </a:t>
            </a:r>
            <a:r>
              <a:rPr lang="en-GB" sz="2200" dirty="0" smtClean="0"/>
              <a:t>V-initial contexts perhaps on the way out?</a:t>
            </a:r>
            <a:endParaRPr lang="en-GB" sz="2200" i="1" dirty="0"/>
          </a:p>
        </p:txBody>
      </p:sp>
    </p:spTree>
    <p:extLst>
      <p:ext uri="{BB962C8B-B14F-4D97-AF65-F5344CB8AC3E}">
        <p14:creationId xmlns:p14="http://schemas.microsoft.com/office/powerpoint/2010/main" val="3297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L 0.00347 -0.34445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1722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L 0.00295 -0.3569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/>
      <p:bldP spid="11" grpId="0"/>
      <p:bldP spid="19" grpId="0"/>
      <p:bldP spid="19" grpId="1"/>
      <p:bldP spid="21" grpId="0"/>
      <p:bldP spid="21" grpId="1"/>
      <p:bldP spid="21" grpId="2"/>
      <p:bldP spid="22" grpId="0"/>
      <p:bldP spid="22" grpId="1"/>
      <p:bldP spid="22" grpId="2"/>
      <p:bldP spid="28" grpId="0"/>
      <p:bldP spid="29" grpId="0"/>
      <p:bldP spid="3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endParaRPr lang="en-US" sz="1200"/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2800" i="1" dirty="0" err="1" smtClean="0">
                <a:solidFill>
                  <a:schemeClr val="tx2"/>
                </a:solidFill>
              </a:rPr>
              <a:t>Jiem</a:t>
            </a:r>
            <a:r>
              <a:rPr lang="en-GB" sz="2800" i="1" dirty="0" smtClean="0">
                <a:solidFill>
                  <a:schemeClr val="tx2"/>
                </a:solidFill>
              </a:rPr>
              <a:t> </a:t>
            </a:r>
            <a:r>
              <a:rPr lang="en-GB" sz="2800" dirty="0" smtClean="0">
                <a:solidFill>
                  <a:schemeClr val="tx2"/>
                </a:solidFill>
              </a:rPr>
              <a:t>and </a:t>
            </a:r>
            <a:r>
              <a:rPr lang="en-GB" sz="2800" i="1" dirty="0" err="1" smtClean="0">
                <a:solidFill>
                  <a:schemeClr val="tx2"/>
                </a:solidFill>
              </a:rPr>
              <a:t>snin</a:t>
            </a:r>
            <a:endParaRPr lang="en-GB" sz="2800" i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4"/>
          <p:cNvSpPr txBox="1">
            <a:spLocks noGrp="1"/>
          </p:cNvSpPr>
          <p:nvPr/>
        </p:nvSpPr>
        <p:spPr bwMode="auto">
          <a:xfrm>
            <a:off x="6548507" y="6237312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32</a:t>
            </a:fld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7262" y="1371211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 smtClean="0"/>
              <a:t>High token frequency (of lexical items, constructions) is commonly associated with irregularity (</a:t>
            </a:r>
            <a:r>
              <a:rPr lang="en-GB" sz="2400" dirty="0" err="1" smtClean="0"/>
              <a:t>Bybee</a:t>
            </a:r>
            <a:r>
              <a:rPr lang="en-GB" sz="2400" dirty="0" smtClean="0"/>
              <a:t> 2003).</a:t>
            </a:r>
            <a:endParaRPr lang="en-GB" sz="2400" b="1" i="1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567262" y="2492821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 smtClean="0"/>
              <a:t>This </a:t>
            </a:r>
            <a:r>
              <a:rPr lang="en-GB" sz="2400" smtClean="0"/>
              <a:t>is because high-frequency </a:t>
            </a:r>
            <a:r>
              <a:rPr lang="en-GB" sz="2400" dirty="0" smtClean="0"/>
              <a:t>items are resistant to analogical (but not phonological) change.</a:t>
            </a:r>
            <a:endParaRPr lang="en-GB" sz="2400" b="1" i="1" dirty="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569995" y="3600651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i="1" dirty="0" err="1" smtClean="0"/>
              <a:t>Jiem</a:t>
            </a:r>
            <a:r>
              <a:rPr lang="en-GB" sz="2400" i="1" dirty="0" smtClean="0"/>
              <a:t> </a:t>
            </a:r>
            <a:r>
              <a:rPr lang="en-GB" sz="2400" dirty="0" smtClean="0"/>
              <a:t>‘days’ &lt; </a:t>
            </a:r>
            <a:r>
              <a:rPr lang="en-GB" sz="2400" i="1" dirty="0" err="1" smtClean="0"/>
              <a:t>ayyām</a:t>
            </a:r>
            <a:r>
              <a:rPr lang="en-GB" sz="2400" dirty="0" smtClean="0"/>
              <a:t>, i.e. a </a:t>
            </a:r>
            <a:r>
              <a:rPr lang="en-GB" sz="2400" i="1" dirty="0" smtClean="0"/>
              <a:t>-t</a:t>
            </a:r>
            <a:r>
              <a:rPr lang="en-GB" sz="2400" dirty="0" smtClean="0"/>
              <a:t>-inserting pattern. It is CV-initial but retains its V-type </a:t>
            </a:r>
            <a:r>
              <a:rPr lang="en-GB" sz="2400" dirty="0" err="1" smtClean="0"/>
              <a:t>morphosyntax</a:t>
            </a:r>
            <a:r>
              <a:rPr lang="en-GB" sz="2400" dirty="0" smtClean="0"/>
              <a:t> due to v. high frequency.</a:t>
            </a:r>
            <a:endParaRPr lang="en-GB" sz="2400" b="1" i="1" dirty="0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567262" y="4725069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i="1" dirty="0" err="1" smtClean="0"/>
              <a:t>Snin</a:t>
            </a:r>
            <a:r>
              <a:rPr lang="en-GB" sz="2400" i="1" dirty="0" smtClean="0"/>
              <a:t> </a:t>
            </a:r>
            <a:r>
              <a:rPr lang="en-GB" sz="2400" dirty="0" smtClean="0"/>
              <a:t>‘years’ &lt; </a:t>
            </a:r>
            <a:r>
              <a:rPr lang="en-GB" sz="2400" i="1" dirty="0" err="1" smtClean="0"/>
              <a:t>sinīn</a:t>
            </a:r>
            <a:r>
              <a:rPr lang="en-GB" sz="2400" dirty="0" smtClean="0"/>
              <a:t>, i.e. a </a:t>
            </a:r>
            <a:r>
              <a:rPr lang="en-GB" sz="2400" i="1" dirty="0" smtClean="0"/>
              <a:t>-t</a:t>
            </a:r>
            <a:r>
              <a:rPr lang="en-GB" sz="2400" dirty="0" smtClean="0"/>
              <a:t>-resistant pattern. It is CC-initial but retains its CV-type </a:t>
            </a:r>
            <a:r>
              <a:rPr lang="en-GB" sz="2400" dirty="0" err="1" smtClean="0"/>
              <a:t>morphosyntax</a:t>
            </a:r>
            <a:r>
              <a:rPr lang="en-GB" sz="2400" dirty="0" smtClean="0"/>
              <a:t> due to v. high frequency. Also not a broken plural!</a:t>
            </a:r>
            <a:endParaRPr lang="en-GB" sz="2400" b="1" i="1" dirty="0"/>
          </a:p>
        </p:txBody>
      </p:sp>
    </p:spTree>
    <p:extLst>
      <p:ext uri="{BB962C8B-B14F-4D97-AF65-F5344CB8AC3E}">
        <p14:creationId xmlns:p14="http://schemas.microsoft.com/office/powerpoint/2010/main" val="338888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9" grpId="0"/>
      <p:bldP spid="2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endParaRPr lang="en-US" sz="1200"/>
          </a:p>
        </p:txBody>
      </p:sp>
      <p:sp>
        <p:nvSpPr>
          <p:cNvPr id="22531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z="2800" dirty="0" smtClean="0">
                <a:solidFill>
                  <a:schemeClr val="tx2"/>
                </a:solidFill>
              </a:rPr>
              <a:t>Conclusion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4"/>
          <p:cNvSpPr txBox="1">
            <a:spLocks noGrp="1"/>
          </p:cNvSpPr>
          <p:nvPr/>
        </p:nvSpPr>
        <p:spPr bwMode="auto">
          <a:xfrm>
            <a:off x="6548507" y="6237312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33</a:t>
            </a:fld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67262" y="1371211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200" dirty="0" smtClean="0"/>
              <a:t>Despite having no clear function, and often being optional, the Maltese numeral </a:t>
            </a:r>
            <a:r>
              <a:rPr lang="en-GB" sz="2200" i="1" dirty="0" smtClean="0"/>
              <a:t>-t </a:t>
            </a:r>
            <a:r>
              <a:rPr lang="en-GB" sz="2200" dirty="0" smtClean="0"/>
              <a:t>morpheme has survived for 1000+ years and expanded its range to include both V- and CC-initial following plural nouns.</a:t>
            </a:r>
            <a:endParaRPr lang="en-GB" sz="2200" b="1" i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65928" y="3068885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200" dirty="0" smtClean="0"/>
              <a:t>This serves as a reminder that functional pressures are not the only drivers of linguistic change.</a:t>
            </a:r>
            <a:endParaRPr lang="en-GB" sz="2200" b="1" i="1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65928" y="3861048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200" dirty="0" smtClean="0"/>
              <a:t>At least as important is the need for acquirers to establish generalizations which are consistent with their input, but also transcend it, allowing them to produce novel utterances.</a:t>
            </a:r>
            <a:endParaRPr lang="en-GB" sz="2200" b="1" i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5928" y="5229125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200" dirty="0" smtClean="0"/>
              <a:t>This is true of all aspects of the input, even those as functionally redundant as </a:t>
            </a:r>
            <a:r>
              <a:rPr lang="en-GB" sz="2200" smtClean="0"/>
              <a:t>Maltese numeral </a:t>
            </a:r>
            <a:r>
              <a:rPr lang="en-GB" sz="2200" i="1" smtClean="0"/>
              <a:t>-t</a:t>
            </a:r>
            <a:r>
              <a:rPr lang="en-GB" sz="2200" smtClean="0"/>
              <a:t>.</a:t>
            </a:r>
            <a:endParaRPr lang="en-GB" sz="2200" b="1" i="1" dirty="0"/>
          </a:p>
        </p:txBody>
      </p:sp>
    </p:spTree>
    <p:extLst>
      <p:ext uri="{BB962C8B-B14F-4D97-AF65-F5344CB8AC3E}">
        <p14:creationId xmlns:p14="http://schemas.microsoft.com/office/powerpoint/2010/main" val="280115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0" grpId="0"/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66738" y="1340768"/>
            <a:ext cx="8001000" cy="46799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500" dirty="0" err="1" smtClean="0"/>
              <a:t>Aquilina</a:t>
            </a:r>
            <a:r>
              <a:rPr lang="en-GB" sz="1500" dirty="0" smtClean="0"/>
              <a:t>, Joseph. 1965. </a:t>
            </a:r>
            <a:r>
              <a:rPr lang="en-GB" sz="1500" i="1" dirty="0" smtClean="0"/>
              <a:t>Teach Yourself Maltese</a:t>
            </a:r>
            <a:r>
              <a:rPr lang="en-GB" sz="1500" dirty="0" smtClean="0"/>
              <a:t>. London: The English Universities Press.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sz="1500" dirty="0" smtClean="0"/>
              <a:t>Borg, Alexander. 1974. Maltese Numerals. </a:t>
            </a:r>
            <a:r>
              <a:rPr lang="de-DE" sz="1500" i="1" dirty="0" smtClean="0"/>
              <a:t>Zeitschrift der Deutschen Morgenländischen Gesellschaft</a:t>
            </a:r>
            <a:r>
              <a:rPr lang="de-DE" sz="1500" dirty="0" smtClean="0"/>
              <a:t> 124, 291–305.</a:t>
            </a:r>
            <a:endParaRPr lang="en-GB" sz="1500" dirty="0" smtClean="0"/>
          </a:p>
          <a:p>
            <a:pPr>
              <a:lnSpc>
                <a:spcPct val="90000"/>
              </a:lnSpc>
              <a:buNone/>
            </a:pPr>
            <a:r>
              <a:rPr lang="en-GB" sz="1500" dirty="0" err="1" smtClean="0"/>
              <a:t>Bybee</a:t>
            </a:r>
            <a:r>
              <a:rPr lang="en-GB" sz="1500" dirty="0" smtClean="0"/>
              <a:t>, Joan L. 2003. Mechanisms of change in grammaticalization: The role of frequency. In Richard D. </a:t>
            </a:r>
            <a:r>
              <a:rPr lang="en-GB" sz="1500" dirty="0" err="1" smtClean="0"/>
              <a:t>Janda</a:t>
            </a:r>
            <a:r>
              <a:rPr lang="en-GB" sz="1500" dirty="0" smtClean="0"/>
              <a:t> &amp; Brian D. Joseph (eds.), </a:t>
            </a:r>
            <a:r>
              <a:rPr lang="en-GB" sz="1500" i="1" dirty="0" smtClean="0"/>
              <a:t>Handbook of Historical Linguistics</a:t>
            </a:r>
            <a:r>
              <a:rPr lang="en-GB" sz="1500" i="0" dirty="0" smtClean="0"/>
              <a:t>, 602–23. Oxford: Blackwell.</a:t>
            </a:r>
            <a:endParaRPr lang="en-GB" sz="15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500" dirty="0" err="1" smtClean="0"/>
              <a:t>Cassar</a:t>
            </a:r>
            <a:r>
              <a:rPr lang="en-GB" sz="1500" dirty="0" smtClean="0"/>
              <a:t>, Carmel. 2000. </a:t>
            </a:r>
            <a:r>
              <a:rPr lang="en-GB" sz="1500" i="1" dirty="0" smtClean="0"/>
              <a:t>A Concise History of Malta</a:t>
            </a:r>
            <a:r>
              <a:rPr lang="en-GB" sz="1500" dirty="0" smtClean="0"/>
              <a:t>. </a:t>
            </a:r>
            <a:r>
              <a:rPr lang="en-GB" sz="1500" dirty="0" err="1" smtClean="0"/>
              <a:t>Msida</a:t>
            </a:r>
            <a:r>
              <a:rPr lang="en-GB" sz="1500" dirty="0" smtClean="0"/>
              <a:t>: </a:t>
            </a:r>
            <a:r>
              <a:rPr lang="en-GB" sz="1500" dirty="0" err="1" smtClean="0"/>
              <a:t>Mireva</a:t>
            </a:r>
            <a:r>
              <a:rPr lang="en-GB" sz="15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500" dirty="0" smtClean="0"/>
              <a:t>Cremona, </a:t>
            </a:r>
            <a:r>
              <a:rPr lang="en-GB" sz="1500" dirty="0" err="1" smtClean="0"/>
              <a:t>Antonino</a:t>
            </a:r>
            <a:r>
              <a:rPr lang="en-GB" sz="1500" dirty="0" smtClean="0"/>
              <a:t>. 1938. </a:t>
            </a:r>
            <a:r>
              <a:rPr lang="en-GB" sz="1500" i="1" dirty="0" err="1" smtClean="0"/>
              <a:t>Tagħlim</a:t>
            </a:r>
            <a:r>
              <a:rPr lang="en-GB" sz="1500" i="1" dirty="0" smtClean="0"/>
              <a:t> </a:t>
            </a:r>
            <a:r>
              <a:rPr lang="en-GB" sz="1500" i="1" dirty="0" err="1" smtClean="0"/>
              <a:t>fuq</a:t>
            </a:r>
            <a:r>
              <a:rPr lang="en-GB" sz="1500" i="1" dirty="0" smtClean="0"/>
              <a:t> </a:t>
            </a:r>
            <a:r>
              <a:rPr lang="en-GB" sz="1500" i="1" dirty="0" err="1" smtClean="0"/>
              <a:t>il-Kitba</a:t>
            </a:r>
            <a:r>
              <a:rPr lang="en-GB" sz="1500" i="1" dirty="0" smtClean="0"/>
              <a:t> </a:t>
            </a:r>
            <a:r>
              <a:rPr lang="en-GB" sz="1500" i="1" dirty="0" err="1" smtClean="0"/>
              <a:t>Maltija</a:t>
            </a:r>
            <a:r>
              <a:rPr lang="en-GB" sz="1500" dirty="0" smtClean="0"/>
              <a:t>. It-</a:t>
            </a:r>
            <a:r>
              <a:rPr lang="en-GB" sz="1500" dirty="0" err="1" smtClean="0"/>
              <a:t>Tieni</a:t>
            </a:r>
            <a:r>
              <a:rPr lang="en-GB" sz="1500" dirty="0" smtClean="0"/>
              <a:t> </a:t>
            </a:r>
            <a:r>
              <a:rPr lang="en-GB" sz="1500" dirty="0" err="1" smtClean="0"/>
              <a:t>Ktieb</a:t>
            </a:r>
            <a:r>
              <a:rPr lang="en-GB" sz="1500" dirty="0" smtClean="0"/>
              <a:t>. Oxford: Oxford University Press.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500" dirty="0" err="1" smtClean="0"/>
              <a:t>Fabri</a:t>
            </a:r>
            <a:r>
              <a:rPr lang="en-GB" sz="1500" dirty="0" smtClean="0"/>
              <a:t>, Ray. 1994. The syntax of numerals in Maltese. In Joseph M. </a:t>
            </a:r>
            <a:r>
              <a:rPr lang="en-GB" sz="1500" dirty="0" err="1" smtClean="0"/>
              <a:t>Brincat</a:t>
            </a:r>
            <a:r>
              <a:rPr lang="en-GB" sz="1500" dirty="0" smtClean="0"/>
              <a:t> (ed.), </a:t>
            </a:r>
            <a:r>
              <a:rPr lang="en-GB" sz="1500" i="1" dirty="0" smtClean="0"/>
              <a:t>Languages of the Mediterranean. Proceedings of the Conference held in Malta, 26–29 September 1991</a:t>
            </a:r>
            <a:r>
              <a:rPr lang="en-GB" sz="1500" dirty="0" smtClean="0"/>
              <a:t>, 228–39. </a:t>
            </a:r>
            <a:r>
              <a:rPr lang="en-GB" sz="1500" dirty="0" err="1" smtClean="0"/>
              <a:t>Msida</a:t>
            </a:r>
            <a:r>
              <a:rPr lang="en-GB" sz="1500" dirty="0" smtClean="0"/>
              <a:t>: University of Malta.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500" dirty="0" err="1" smtClean="0"/>
              <a:t>Hoberman</a:t>
            </a:r>
            <a:r>
              <a:rPr lang="en-GB" sz="1500" dirty="0" smtClean="0"/>
              <a:t>, Robert D. 2007. Maltese morphology. In Alan S. Kaye (ed.), </a:t>
            </a:r>
            <a:r>
              <a:rPr lang="en-GB" sz="1500" i="1" dirty="0" smtClean="0"/>
              <a:t>Morphologies of Asia and Africa</a:t>
            </a:r>
            <a:r>
              <a:rPr lang="en-GB" sz="1500" dirty="0" smtClean="0"/>
              <a:t>, 257–81. Winona Lake, IN: </a:t>
            </a:r>
            <a:r>
              <a:rPr lang="en-GB" sz="1500" dirty="0" err="1" smtClean="0"/>
              <a:t>Eisenbrauns</a:t>
            </a:r>
            <a:r>
              <a:rPr lang="en-GB" sz="15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1500" dirty="0" smtClean="0"/>
              <a:t>Sutcliffe, Edmund. 1936. </a:t>
            </a:r>
            <a:r>
              <a:rPr lang="en-GB" sz="1500" i="1" dirty="0" smtClean="0"/>
              <a:t>A Grammar of the Maltese Language, with Chrestomathy and Vocabulary</a:t>
            </a:r>
            <a:r>
              <a:rPr lang="en-GB" sz="1500" dirty="0" smtClean="0"/>
              <a:t>. Oxford: Oxford University Press.</a:t>
            </a:r>
          </a:p>
          <a:p>
            <a:pPr>
              <a:lnSpc>
                <a:spcPct val="90000"/>
              </a:lnSpc>
              <a:buNone/>
            </a:pPr>
            <a:r>
              <a:rPr lang="en-GB" sz="1500" dirty="0" smtClean="0"/>
              <a:t>Taine-</a:t>
            </a:r>
            <a:r>
              <a:rPr lang="en-GB" sz="1500" dirty="0" err="1" smtClean="0"/>
              <a:t>Cheikh</a:t>
            </a:r>
            <a:r>
              <a:rPr lang="en-GB" sz="1500" dirty="0" smtClean="0"/>
              <a:t>, Catherine. 2012. Numerals. In Lutz </a:t>
            </a:r>
            <a:r>
              <a:rPr lang="en-GB" sz="1500" dirty="0" err="1" smtClean="0"/>
              <a:t>Edzard</a:t>
            </a:r>
            <a:r>
              <a:rPr lang="en-GB" sz="1500" dirty="0" smtClean="0"/>
              <a:t> &amp; Rudolf de Jong (eds.) </a:t>
            </a:r>
            <a:r>
              <a:rPr lang="en-GB" sz="1500" i="1" dirty="0" err="1" smtClean="0"/>
              <a:t>Encyclopeida</a:t>
            </a:r>
            <a:r>
              <a:rPr lang="en-GB" sz="1500" i="1" dirty="0" smtClean="0"/>
              <a:t> of Arabic Language and Linguistics Online</a:t>
            </a:r>
            <a:r>
              <a:rPr lang="en-GB" sz="1500" dirty="0" smtClean="0"/>
              <a:t>. Brill Online. http://referenceworks.brillonline.com/entries/encyclopedia-of-arabic-language-and-linguistics/numerals-COM_vol3_0238</a:t>
            </a:r>
          </a:p>
        </p:txBody>
      </p:sp>
      <p:sp>
        <p:nvSpPr>
          <p:cNvPr id="4" name="Slide Number Placeholder 4"/>
          <p:cNvSpPr txBox="1">
            <a:spLocks noGrp="1"/>
          </p:cNvSpPr>
          <p:nvPr/>
        </p:nvSpPr>
        <p:spPr bwMode="auto">
          <a:xfrm>
            <a:off x="6548507" y="6237312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FC2DB5A-B3D9-4772-9B6A-DFD25D3FC067}" type="slidenum">
              <a:rPr lang="en-GB" sz="1200">
                <a:solidFill>
                  <a:srgbClr val="000000"/>
                </a:solidFill>
              </a:rPr>
              <a:pPr algn="r" eaLnBrk="1" hangingPunct="1"/>
              <a:t>34</a:t>
            </a:fld>
            <a:endParaRPr lang="en-GB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C8543C4E-C10B-47DF-9AE5-46CBCF9BA1E6}" type="slidenum">
              <a:rPr lang="en-GB" sz="1200"/>
              <a:pPr algn="r" eaLnBrk="1" hangingPunct="1"/>
              <a:t>4</a:t>
            </a:fld>
            <a:endParaRPr lang="en-GB" sz="12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Previous literature</a:t>
            </a:r>
          </a:p>
        </p:txBody>
      </p:sp>
      <p:sp>
        <p:nvSpPr>
          <p:cNvPr id="10244" name="Rectangle 3"/>
          <p:cNvSpPr txBox="1">
            <a:spLocks noChangeArrowheads="1"/>
          </p:cNvSpPr>
          <p:nvPr/>
        </p:nvSpPr>
        <p:spPr bwMode="auto">
          <a:xfrm>
            <a:off x="566738" y="1412875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/>
              <a:t>Two main types of claim: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560388" y="2060575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i="1" dirty="0"/>
              <a:t>-t </a:t>
            </a:r>
            <a:r>
              <a:rPr lang="en-GB" sz="2200" dirty="0"/>
              <a:t>is triggered by an initial </a:t>
            </a:r>
            <a:r>
              <a:rPr lang="en-GB" sz="2200" b="1" dirty="0"/>
              <a:t>consonant cluster </a:t>
            </a:r>
            <a:r>
              <a:rPr lang="en-GB" sz="2200" dirty="0"/>
              <a:t>in the following plural noun.</a:t>
            </a:r>
            <a:endParaRPr lang="en-GB" sz="2200" i="1" dirty="0"/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560388" y="4076700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/>
              <a:t>Not quite as contradictory as they may seem!</a:t>
            </a: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554038" y="4941168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/>
              <a:t>Both views tell part of the story.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54038" y="2925763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i="1"/>
              <a:t>-t </a:t>
            </a:r>
            <a:r>
              <a:rPr lang="en-GB" sz="2200"/>
              <a:t>is triggered by an initial </a:t>
            </a:r>
            <a:r>
              <a:rPr lang="en-GB" sz="2200" b="1"/>
              <a:t>vowel</a:t>
            </a:r>
            <a:r>
              <a:rPr lang="en-GB" sz="2200"/>
              <a:t> in the following plural noun.</a:t>
            </a:r>
            <a:endParaRPr lang="en-GB" sz="22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5" grpId="0"/>
      <p:bldP spid="3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B3139DFC-BF76-4826-9CE3-F5086BE688D8}" type="slidenum">
              <a:rPr lang="en-GB" sz="1200"/>
              <a:pPr algn="r" eaLnBrk="1" hangingPunct="1"/>
              <a:t>5</a:t>
            </a:fld>
            <a:endParaRPr lang="en-GB" sz="12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Previous literature</a:t>
            </a:r>
          </a:p>
        </p:txBody>
      </p:sp>
      <p:sp>
        <p:nvSpPr>
          <p:cNvPr id="11268" name="Rectangle 3"/>
          <p:cNvSpPr txBox="1">
            <a:spLocks noChangeArrowheads="1"/>
          </p:cNvSpPr>
          <p:nvPr/>
        </p:nvSpPr>
        <p:spPr bwMode="auto">
          <a:xfrm>
            <a:off x="566738" y="1412875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/>
              <a:t>Consonant cluster views: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560388" y="2060575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n-GB" sz="2200" dirty="0"/>
              <a:t>Cremona (1938: 204–5): plurals that are </a:t>
            </a:r>
            <a:r>
              <a:rPr lang="en-GB" sz="2200" b="1" dirty="0"/>
              <a:t>CC-initial + </a:t>
            </a:r>
            <a:r>
              <a:rPr lang="en-GB" sz="2200" b="1" dirty="0" err="1"/>
              <a:t>monosylabic</a:t>
            </a:r>
            <a:r>
              <a:rPr lang="en-GB" sz="2200" dirty="0"/>
              <a:t> trigger </a:t>
            </a:r>
            <a:r>
              <a:rPr lang="en-GB" sz="2200" i="1" dirty="0"/>
              <a:t>-t </a:t>
            </a:r>
            <a:r>
              <a:rPr lang="en-GB" sz="2200" dirty="0"/>
              <a:t>(+ epenthetic /</a:t>
            </a:r>
            <a:r>
              <a:rPr lang="en-GB" sz="2200" dirty="0" err="1"/>
              <a:t>i</a:t>
            </a:r>
            <a:r>
              <a:rPr lang="en-GB" sz="2200" dirty="0"/>
              <a:t>/), e.g.:	</a:t>
            </a:r>
          </a:p>
          <a:p>
            <a:pPr marL="471487" lvl="1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GB" sz="2200" dirty="0"/>
              <a:t>	</a:t>
            </a:r>
            <a:r>
              <a:rPr lang="en-GB" sz="2200" i="1" dirty="0"/>
              <a:t>ħabib </a:t>
            </a:r>
            <a:r>
              <a:rPr lang="en-GB" sz="2200" dirty="0"/>
              <a:t>‘friend’, pl. </a:t>
            </a:r>
            <a:r>
              <a:rPr lang="en-GB" sz="2200" i="1" dirty="0" err="1"/>
              <a:t>ħbieb</a:t>
            </a:r>
            <a:r>
              <a:rPr lang="en-GB" sz="2200" dirty="0"/>
              <a:t>, 2 friends: </a:t>
            </a:r>
            <a:r>
              <a:rPr lang="en-GB" sz="2200" b="1" i="1" dirty="0"/>
              <a:t>zewġt </a:t>
            </a:r>
            <a:r>
              <a:rPr lang="en-GB" sz="2200" b="1" i="1" dirty="0" err="1"/>
              <a:t>iħbieb</a:t>
            </a:r>
            <a:endParaRPr lang="en-GB" sz="2200" b="1" i="1" dirty="0"/>
          </a:p>
          <a:p>
            <a:pPr marL="471487" lvl="1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GB" sz="2200" b="1" i="1" dirty="0"/>
              <a:t>	</a:t>
            </a:r>
            <a:r>
              <a:rPr lang="en-GB" sz="2200" i="1" dirty="0"/>
              <a:t>belt </a:t>
            </a:r>
            <a:r>
              <a:rPr lang="en-GB" sz="2200" dirty="0"/>
              <a:t>‘town’, pl. </a:t>
            </a:r>
            <a:r>
              <a:rPr lang="en-GB" sz="2200" i="1" dirty="0" err="1"/>
              <a:t>bliet</a:t>
            </a:r>
            <a:r>
              <a:rPr lang="en-GB" sz="2200" dirty="0"/>
              <a:t>, 8 towns: </a:t>
            </a:r>
            <a:r>
              <a:rPr lang="en-GB" sz="2200" b="1" i="1" dirty="0" err="1"/>
              <a:t>tmint</a:t>
            </a:r>
            <a:r>
              <a:rPr lang="en-GB" sz="2200" b="1" i="1" dirty="0"/>
              <a:t> </a:t>
            </a:r>
            <a:r>
              <a:rPr lang="en-GB" sz="2200" b="1" i="1" dirty="0" err="1"/>
              <a:t>ibliet</a:t>
            </a:r>
            <a:endParaRPr lang="en-GB" sz="2200" b="1" i="1" dirty="0"/>
          </a:p>
          <a:p>
            <a:pPr marL="471487" lvl="1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GB" sz="2200" b="1" i="1" dirty="0"/>
              <a:t>	</a:t>
            </a:r>
            <a:r>
              <a:rPr lang="en-GB" sz="2200" i="1" dirty="0" err="1"/>
              <a:t>fenek</a:t>
            </a:r>
            <a:r>
              <a:rPr lang="en-GB" sz="2200" i="1" dirty="0"/>
              <a:t> </a:t>
            </a:r>
            <a:r>
              <a:rPr lang="en-GB" sz="2200" dirty="0"/>
              <a:t>‘rabbit’, pl. </a:t>
            </a:r>
            <a:r>
              <a:rPr lang="en-GB" sz="2200" i="1" dirty="0" err="1"/>
              <a:t>fniek</a:t>
            </a:r>
            <a:r>
              <a:rPr lang="en-GB" sz="2200" dirty="0"/>
              <a:t>, 10 rabbits: </a:t>
            </a:r>
          </a:p>
          <a:p>
            <a:pPr marL="471487" lvl="1">
              <a:spcBef>
                <a:spcPct val="20000"/>
              </a:spcBef>
              <a:spcAft>
                <a:spcPts val="1800"/>
              </a:spcAft>
              <a:buClr>
                <a:schemeClr val="accent2"/>
              </a:buClr>
              <a:defRPr/>
            </a:pPr>
            <a:r>
              <a:rPr lang="en-GB" sz="2200" b="1" dirty="0"/>
              <a:t>	</a:t>
            </a:r>
            <a:r>
              <a:rPr lang="en-GB" sz="2200" b="1" i="1" dirty="0"/>
              <a:t>għaxart </a:t>
            </a:r>
            <a:r>
              <a:rPr lang="en-GB" sz="2200" b="1" i="1" dirty="0" err="1"/>
              <a:t>ifniek</a:t>
            </a:r>
            <a:endParaRPr lang="en-GB" sz="2200" b="1" i="1" dirty="0"/>
          </a:p>
          <a:p>
            <a:pPr marL="471487" lvl="1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GB" sz="2200" b="1" i="1" dirty="0"/>
              <a:t>	</a:t>
            </a:r>
            <a:r>
              <a:rPr lang="en-GB" sz="2200" dirty="0"/>
              <a:t>But </a:t>
            </a:r>
            <a:r>
              <a:rPr lang="en-GB" sz="2200" i="1" dirty="0" err="1"/>
              <a:t>snin</a:t>
            </a:r>
            <a:r>
              <a:rPr lang="en-GB" sz="2200" i="1" dirty="0"/>
              <a:t> </a:t>
            </a:r>
            <a:r>
              <a:rPr lang="en-GB" sz="2200" dirty="0"/>
              <a:t>‘years’ is exceptional: </a:t>
            </a:r>
            <a:r>
              <a:rPr lang="en-GB" sz="2200" i="1" dirty="0" err="1"/>
              <a:t>għaxar</a:t>
            </a:r>
            <a:r>
              <a:rPr lang="en-GB" sz="2200" i="1" dirty="0"/>
              <a:t> </a:t>
            </a:r>
            <a:r>
              <a:rPr lang="en-GB" sz="2200" i="1" dirty="0" err="1"/>
              <a:t>snin</a:t>
            </a:r>
            <a:endParaRPr lang="en-GB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8801A6F9-BBCB-4BDF-B887-50F75468482B}" type="slidenum">
              <a:rPr lang="en-GB" sz="1200"/>
              <a:pPr algn="r" eaLnBrk="1" hangingPunct="1"/>
              <a:t>6</a:t>
            </a:fld>
            <a:endParaRPr lang="en-GB" sz="12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Previous literature</a:t>
            </a:r>
          </a:p>
        </p:txBody>
      </p:sp>
      <p:sp>
        <p:nvSpPr>
          <p:cNvPr id="13316" name="Rectangle 3"/>
          <p:cNvSpPr txBox="1">
            <a:spLocks noChangeArrowheads="1"/>
          </p:cNvSpPr>
          <p:nvPr/>
        </p:nvSpPr>
        <p:spPr bwMode="auto">
          <a:xfrm>
            <a:off x="566738" y="1412875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/>
              <a:t>Consonant cluster views: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560388" y="1988840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n-GB" sz="2200" dirty="0"/>
              <a:t>Borg (1974): </a:t>
            </a:r>
            <a:r>
              <a:rPr lang="en-GB" sz="2200" i="1" dirty="0"/>
              <a:t>-t </a:t>
            </a:r>
            <a:r>
              <a:rPr lang="en-GB" sz="2200" dirty="0"/>
              <a:t>insertion, where licit, is always optional as one means of avoiding illicit consonant clusters, e.g.:</a:t>
            </a:r>
          </a:p>
          <a:p>
            <a:pPr marL="471487" lvl="1">
              <a:spcBef>
                <a:spcPct val="20000"/>
              </a:spcBef>
              <a:spcAft>
                <a:spcPts val="1800"/>
              </a:spcAft>
              <a:buClr>
                <a:schemeClr val="accent2"/>
              </a:buClr>
              <a:defRPr/>
            </a:pPr>
            <a:r>
              <a:rPr lang="en-GB" sz="2200" b="1" i="1" dirty="0"/>
              <a:t>	</a:t>
            </a:r>
            <a:r>
              <a:rPr lang="en-GB" sz="2200" i="1" dirty="0" err="1"/>
              <a:t>kelb</a:t>
            </a:r>
            <a:r>
              <a:rPr lang="en-GB" sz="2200" i="1" dirty="0"/>
              <a:t> </a:t>
            </a:r>
            <a:r>
              <a:rPr lang="en-GB" sz="2200" dirty="0"/>
              <a:t>‘dog’, pl. </a:t>
            </a:r>
            <a:r>
              <a:rPr lang="en-GB" sz="2200" i="1" dirty="0" err="1"/>
              <a:t>klieb</a:t>
            </a:r>
            <a:r>
              <a:rPr lang="en-GB" sz="2200" dirty="0"/>
              <a:t>, 7 dogs: </a:t>
            </a:r>
            <a:r>
              <a:rPr lang="en-GB" sz="2200" b="1" i="1" dirty="0" err="1"/>
              <a:t>sebat</a:t>
            </a:r>
            <a:r>
              <a:rPr lang="en-GB" sz="2200" b="1" i="1" dirty="0"/>
              <a:t> </a:t>
            </a:r>
            <a:r>
              <a:rPr lang="en-GB" sz="2200" b="1" i="1" dirty="0" err="1"/>
              <a:t>iklieb</a:t>
            </a:r>
            <a:r>
              <a:rPr lang="en-GB" sz="2200" b="1" i="1" dirty="0"/>
              <a:t> / 	</a:t>
            </a:r>
            <a:r>
              <a:rPr lang="en-GB" sz="2200" b="1" i="1" dirty="0" err="1"/>
              <a:t>seba</a:t>
            </a:r>
            <a:r>
              <a:rPr lang="en-GB" sz="2200" b="1" i="1" dirty="0"/>
              <a:t>’ </a:t>
            </a:r>
            <a:r>
              <a:rPr lang="en-GB" sz="2200" b="1" i="1" dirty="0" err="1"/>
              <a:t>klieb</a:t>
            </a:r>
            <a:endParaRPr lang="en-GB" sz="2200" dirty="0"/>
          </a:p>
          <a:p>
            <a:pPr marL="471487" lvl="1">
              <a:spcBef>
                <a:spcPct val="20000"/>
              </a:spcBef>
              <a:spcAft>
                <a:spcPts val="1800"/>
              </a:spcAft>
              <a:buClr>
                <a:schemeClr val="accent2"/>
              </a:buClr>
              <a:defRPr/>
            </a:pPr>
            <a:r>
              <a:rPr lang="en-GB" sz="2200" i="1" dirty="0"/>
              <a:t>	</a:t>
            </a:r>
            <a:r>
              <a:rPr lang="en-GB" sz="2200" dirty="0"/>
              <a:t>Also: </a:t>
            </a:r>
            <a:r>
              <a:rPr lang="en-GB" sz="2200" i="1" dirty="0"/>
              <a:t>-t </a:t>
            </a:r>
            <a:r>
              <a:rPr lang="en-GB" sz="2200" dirty="0"/>
              <a:t>is </a:t>
            </a:r>
            <a:r>
              <a:rPr lang="en-GB" sz="2200" b="1" dirty="0"/>
              <a:t>ungrammatical</a:t>
            </a:r>
            <a:r>
              <a:rPr lang="en-GB" sz="2200" dirty="0"/>
              <a:t> before a (non-	epenthetic) </a:t>
            </a:r>
            <a:r>
              <a:rPr lang="en-GB" sz="2200" b="1" dirty="0"/>
              <a:t>initial vowel</a:t>
            </a:r>
            <a:r>
              <a:rPr lang="en-GB" sz="2200" dirty="0"/>
              <a:t>, and with </a:t>
            </a:r>
            <a:r>
              <a:rPr lang="en-GB" sz="2200" b="1" dirty="0" smtClean="0"/>
              <a:t>“sound” </a:t>
            </a:r>
            <a:r>
              <a:rPr lang="en-GB" sz="2200" b="1" dirty="0"/>
              <a:t>	plurals</a:t>
            </a:r>
            <a:r>
              <a:rPr lang="en-GB" sz="2200" dirty="0"/>
              <a:t>, e.g.:</a:t>
            </a:r>
          </a:p>
          <a:p>
            <a:pPr marL="471487" lvl="1">
              <a:spcBef>
                <a:spcPct val="20000"/>
              </a:spcBef>
              <a:spcAft>
                <a:spcPts val="1800"/>
              </a:spcAft>
              <a:buClr>
                <a:schemeClr val="accent2"/>
              </a:buClr>
              <a:defRPr/>
            </a:pPr>
            <a:r>
              <a:rPr lang="en-GB" sz="2200" i="1" dirty="0"/>
              <a:t>	</a:t>
            </a:r>
            <a:r>
              <a:rPr lang="en-GB" sz="2200" i="1" dirty="0" err="1"/>
              <a:t>stampa</a:t>
            </a:r>
            <a:r>
              <a:rPr lang="en-GB" sz="2200" i="1" dirty="0"/>
              <a:t> </a:t>
            </a:r>
            <a:r>
              <a:rPr lang="en-GB" sz="2200" dirty="0"/>
              <a:t>‘picture’, pl. </a:t>
            </a:r>
            <a:r>
              <a:rPr lang="en-GB" sz="2200" i="1" dirty="0" err="1"/>
              <a:t>stampi</a:t>
            </a:r>
            <a:r>
              <a:rPr lang="en-GB" sz="2200" i="1" dirty="0"/>
              <a:t>, </a:t>
            </a:r>
            <a:r>
              <a:rPr lang="en-GB" sz="2200" b="1" i="1" dirty="0" err="1"/>
              <a:t>seba</a:t>
            </a:r>
            <a:r>
              <a:rPr lang="en-GB" sz="2200" b="1" i="1" dirty="0"/>
              <a:t>’ </a:t>
            </a:r>
            <a:r>
              <a:rPr lang="en-GB" sz="2200" b="1" i="1" dirty="0" err="1"/>
              <a:t>stampi</a:t>
            </a:r>
            <a:endParaRPr lang="en-GB" sz="2200" i="1" dirty="0"/>
          </a:p>
          <a:p>
            <a:pPr marL="928687" lvl="2">
              <a:spcBef>
                <a:spcPct val="20000"/>
              </a:spcBef>
              <a:spcAft>
                <a:spcPts val="1800"/>
              </a:spcAft>
              <a:buClr>
                <a:schemeClr val="accent2"/>
              </a:buClr>
              <a:defRPr/>
            </a:pP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1DF9D355-E02A-42B5-9518-0B8BD87A08D7}" type="slidenum">
              <a:rPr lang="en-GB" sz="1200"/>
              <a:pPr algn="r" eaLnBrk="1" hangingPunct="1"/>
              <a:t>7</a:t>
            </a:fld>
            <a:endParaRPr lang="en-GB" sz="12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Previous literature</a:t>
            </a:r>
          </a:p>
        </p:txBody>
      </p:sp>
      <p:sp>
        <p:nvSpPr>
          <p:cNvPr id="14340" name="Rectangle 3"/>
          <p:cNvSpPr txBox="1">
            <a:spLocks noChangeArrowheads="1"/>
          </p:cNvSpPr>
          <p:nvPr/>
        </p:nvSpPr>
        <p:spPr bwMode="auto">
          <a:xfrm>
            <a:off x="566738" y="1412875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/>
              <a:t>Initial vowel views: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560388" y="2060575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/>
              <a:t>Sutcliffe (1936: 188–9): </a:t>
            </a:r>
            <a:r>
              <a:rPr lang="en-GB" sz="2200" i="1" dirty="0"/>
              <a:t>-t </a:t>
            </a:r>
            <a:r>
              <a:rPr lang="en-GB" sz="2200" dirty="0" smtClean="0"/>
              <a:t>co-occurs with a </a:t>
            </a:r>
            <a:r>
              <a:rPr lang="en-GB" sz="2200" dirty="0"/>
              <a:t>following vowel, whether epenthetic or not.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54038" y="2997200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err="1"/>
              <a:t>Aquilina</a:t>
            </a:r>
            <a:r>
              <a:rPr lang="en-GB" sz="2200" dirty="0"/>
              <a:t> (1965: </a:t>
            </a:r>
            <a:r>
              <a:rPr lang="en-GB" sz="2200" dirty="0" smtClean="0"/>
              <a:t>118</a:t>
            </a:r>
            <a:r>
              <a:rPr lang="en-GB" sz="2200" dirty="0"/>
              <a:t>): </a:t>
            </a:r>
            <a:r>
              <a:rPr lang="en-GB" sz="2200" b="1" dirty="0"/>
              <a:t>all V-initials, all </a:t>
            </a:r>
            <a:r>
              <a:rPr lang="en-GB" sz="2200" b="1" dirty="0" err="1"/>
              <a:t>monosyllabics</a:t>
            </a:r>
            <a:r>
              <a:rPr lang="en-GB" sz="2200" dirty="0"/>
              <a:t>, optional with CC-initial </a:t>
            </a:r>
            <a:r>
              <a:rPr lang="en-GB" sz="2200" dirty="0" err="1"/>
              <a:t>disyllabics</a:t>
            </a:r>
            <a:r>
              <a:rPr lang="en-GB" sz="2200" dirty="0"/>
              <a:t>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54038" y="4292600"/>
            <a:ext cx="8001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08050" lvl="1" indent="-436563">
              <a:spcBef>
                <a:spcPct val="20000"/>
              </a:spcBef>
              <a:spcAft>
                <a:spcPts val="1800"/>
              </a:spcAft>
              <a:buClr>
                <a:schemeClr val="accent2"/>
              </a:buClr>
              <a:buFont typeface="Wingdings" pitchFamily="2" charset="2"/>
              <a:buChar char="n"/>
            </a:pPr>
            <a:r>
              <a:rPr lang="en-GB" sz="2200" dirty="0" err="1"/>
              <a:t>Hoberman</a:t>
            </a:r>
            <a:r>
              <a:rPr lang="en-GB" sz="2200" dirty="0"/>
              <a:t> (2007: 277–8): before any </a:t>
            </a:r>
            <a:r>
              <a:rPr lang="en-GB" sz="2200" b="1" dirty="0"/>
              <a:t>Arabic-derived </a:t>
            </a:r>
            <a:r>
              <a:rPr lang="en-GB" sz="2200" dirty="0"/>
              <a:t>V-initial, e.g. </a:t>
            </a:r>
            <a:r>
              <a:rPr lang="en-GB" sz="2200" b="1" i="1" dirty="0" err="1"/>
              <a:t>erbat</a:t>
            </a:r>
            <a:r>
              <a:rPr lang="en-GB" sz="2200" b="1" i="1" dirty="0"/>
              <a:t> </a:t>
            </a:r>
            <a:r>
              <a:rPr lang="en-GB" sz="2200" b="1" i="1" dirty="0" err="1"/>
              <a:t>aħwa</a:t>
            </a:r>
            <a:r>
              <a:rPr lang="en-GB" sz="2200" b="1" i="1" dirty="0"/>
              <a:t> </a:t>
            </a:r>
            <a:r>
              <a:rPr lang="en-GB" sz="2200" dirty="0"/>
              <a:t>‘4 siblings’, </a:t>
            </a:r>
            <a:r>
              <a:rPr lang="en-GB" sz="2200" b="1" dirty="0"/>
              <a:t>all </a:t>
            </a:r>
            <a:r>
              <a:rPr lang="en-GB" sz="2200" b="1" dirty="0" err="1"/>
              <a:t>monosyllabics</a:t>
            </a:r>
            <a:r>
              <a:rPr lang="en-GB" sz="2200" dirty="0"/>
              <a:t>, optional with CC-initial </a:t>
            </a:r>
            <a:r>
              <a:rPr lang="en-GB" sz="2200" dirty="0" err="1"/>
              <a:t>disyllabics</a:t>
            </a:r>
            <a:r>
              <a:rPr lang="en-GB" sz="22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E630613B-C727-4869-A7FE-472D8A984534}" type="slidenum">
              <a:rPr lang="en-GB" sz="1200"/>
              <a:pPr algn="r" eaLnBrk="1" hangingPunct="1"/>
              <a:t>8</a:t>
            </a:fld>
            <a:endParaRPr lang="en-GB" sz="12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Experiment</a:t>
            </a:r>
          </a:p>
        </p:txBody>
      </p:sp>
      <p:sp>
        <p:nvSpPr>
          <p:cNvPr id="10244" name="Rectangle 3"/>
          <p:cNvSpPr txBox="1">
            <a:spLocks noChangeArrowheads="1"/>
          </p:cNvSpPr>
          <p:nvPr/>
        </p:nvSpPr>
        <p:spPr bwMode="auto">
          <a:xfrm>
            <a:off x="566738" y="1628775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/>
              <a:t>Our intuition: </a:t>
            </a:r>
            <a:r>
              <a:rPr lang="en-GB" sz="2400" b="1"/>
              <a:t>onset</a:t>
            </a:r>
            <a:r>
              <a:rPr lang="en-GB" sz="2400"/>
              <a:t> is the key factor, with </a:t>
            </a:r>
            <a:r>
              <a:rPr lang="en-GB" sz="2400" b="1"/>
              <a:t>number of syllables </a:t>
            </a:r>
            <a:r>
              <a:rPr lang="en-GB" sz="2400"/>
              <a:t>also contributing.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54038" y="2795588"/>
            <a:ext cx="8001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/>
              <a:t>Different phonological properties of various numerals (mono-/disyllabic, C-final vs. V-final) perhaps also relevant.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54038" y="4292600"/>
            <a:ext cx="80010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/>
              <a:t>Not feasible to properly test further potentially relevant variables (sound vs. broken plural, Arabic- vs. Romance-derived) in a single experiment.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4682C86E-EBA6-40AF-A373-78A2DA17DDF8}" type="slidenum">
              <a:rPr lang="en-GB" sz="1200"/>
              <a:pPr algn="r" eaLnBrk="1" hangingPunct="1"/>
              <a:t>9</a:t>
            </a:fld>
            <a:endParaRPr lang="en-GB" sz="12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Experiment design</a:t>
            </a:r>
          </a:p>
        </p:txBody>
      </p:sp>
      <p:sp>
        <p:nvSpPr>
          <p:cNvPr id="10244" name="Rectangle 3"/>
          <p:cNvSpPr txBox="1">
            <a:spLocks noChangeArrowheads="1"/>
          </p:cNvSpPr>
          <p:nvPr/>
        </p:nvSpPr>
        <p:spPr bwMode="auto">
          <a:xfrm>
            <a:off x="566738" y="1412776"/>
            <a:ext cx="8001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/>
              <a:t>Subjects: </a:t>
            </a:r>
            <a:r>
              <a:rPr lang="en-GB" sz="2400" dirty="0" smtClean="0"/>
              <a:t>35 </a:t>
            </a:r>
            <a:r>
              <a:rPr lang="en-GB" sz="2400" dirty="0"/>
              <a:t>students of the University of Malta (</a:t>
            </a:r>
            <a:r>
              <a:rPr lang="en-GB" sz="2400" dirty="0" smtClean="0"/>
              <a:t>18 </a:t>
            </a:r>
            <a:r>
              <a:rPr lang="en-GB" sz="2400" dirty="0"/>
              <a:t>female, </a:t>
            </a:r>
            <a:r>
              <a:rPr lang="en-GB" sz="2400" dirty="0" smtClean="0"/>
              <a:t>17 </a:t>
            </a:r>
            <a:r>
              <a:rPr lang="en-GB" sz="2400" dirty="0"/>
              <a:t>male</a:t>
            </a:r>
            <a:r>
              <a:rPr lang="en-GB" sz="2400" dirty="0" smtClean="0"/>
              <a:t>) + 5 older speakers (40+, 4 female, 1 male).</a:t>
            </a:r>
            <a:endParaRPr lang="en-GB" sz="24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54038" y="2637235"/>
            <a:ext cx="8001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/>
              <a:t>Test items: 1 of 7 numerals (2, 4, 5, 7, 8, 9, 10) paired with a singular noun.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54038" y="3500835"/>
            <a:ext cx="8001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/>
              <a:t>Fillers: a numeral (11–19) paired with a singular noun.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54038" y="4365377"/>
            <a:ext cx="8001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GB" sz="2400" dirty="0"/>
              <a:t>Task: say the phrase as you would in normal speech.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4038" y="5229126"/>
            <a:ext cx="80010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GB" sz="2400" dirty="0" smtClean="0"/>
              <a:t>N.B.: 2–10 take a plural noun, 11+ a singular.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GB" sz="2400" dirty="0" smtClean="0"/>
              <a:t>	    3 + 6 excluded.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8" grpId="0"/>
      <p:bldP spid="9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5931</TotalTime>
  <Words>3164</Words>
  <Application>Microsoft Office PowerPoint</Application>
  <PresentationFormat>On-screen Show (4:3)</PresentationFormat>
  <Paragraphs>972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Profile</vt:lpstr>
      <vt:lpstr>Default Design</vt:lpstr>
      <vt:lpstr>1_Profile</vt:lpstr>
      <vt:lpstr>1_Default Design</vt:lpstr>
      <vt:lpstr>Connecting /t/ in Maltese numerals: synchrony and diachrony</vt:lpstr>
      <vt:lpstr>Maltese cardinal numerals 2–10</vt:lpstr>
      <vt:lpstr>Outline</vt:lpstr>
      <vt:lpstr>Previous literature</vt:lpstr>
      <vt:lpstr>Previous literature</vt:lpstr>
      <vt:lpstr>Previous literature</vt:lpstr>
      <vt:lpstr>Previous literature</vt:lpstr>
      <vt:lpstr>Experiment</vt:lpstr>
      <vt:lpstr>Experiment design</vt:lpstr>
      <vt:lpstr>Experiment design</vt:lpstr>
      <vt:lpstr>PowerPoint Presentation</vt:lpstr>
      <vt:lpstr>PowerPoint Presentation</vt:lpstr>
      <vt:lpstr>Experiment design</vt:lpstr>
      <vt:lpstr>PowerPoint Presentation</vt:lpstr>
      <vt:lpstr>PowerPoint Presentation</vt:lpstr>
      <vt:lpstr>PowerPoint Presentation</vt:lpstr>
      <vt:lpstr>PowerPoint Presentation</vt:lpstr>
      <vt:lpstr>Summary of results</vt:lpstr>
      <vt:lpstr>Summary of results</vt:lpstr>
      <vt:lpstr>Summary of results</vt:lpstr>
      <vt:lpstr>Summary of results</vt:lpstr>
      <vt:lpstr>Summary of 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</dc:creator>
  <cp:lastModifiedBy>a</cp:lastModifiedBy>
  <cp:revision>296</cp:revision>
  <dcterms:created xsi:type="dcterms:W3CDTF">2011-07-10T15:35:17Z</dcterms:created>
  <dcterms:modified xsi:type="dcterms:W3CDTF">2013-06-27T13:11:08Z</dcterms:modified>
</cp:coreProperties>
</file>